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82" r:id="rId5"/>
    <p:sldId id="299" r:id="rId6"/>
    <p:sldId id="283" r:id="rId7"/>
    <p:sldId id="284" r:id="rId8"/>
    <p:sldId id="285" r:id="rId9"/>
    <p:sldId id="301" r:id="rId10"/>
    <p:sldId id="331" r:id="rId11"/>
    <p:sldId id="286" r:id="rId12"/>
    <p:sldId id="287" r:id="rId13"/>
    <p:sldId id="288" r:id="rId14"/>
    <p:sldId id="289" r:id="rId15"/>
    <p:sldId id="290" r:id="rId16"/>
    <p:sldId id="291" r:id="rId17"/>
    <p:sldId id="277" r:id="rId18"/>
    <p:sldId id="278" r:id="rId19"/>
    <p:sldId id="327" r:id="rId20"/>
    <p:sldId id="280" r:id="rId21"/>
    <p:sldId id="302" r:id="rId22"/>
    <p:sldId id="303" r:id="rId23"/>
    <p:sldId id="312" r:id="rId24"/>
    <p:sldId id="313" r:id="rId25"/>
    <p:sldId id="305" r:id="rId26"/>
    <p:sldId id="314" r:id="rId27"/>
    <p:sldId id="306" r:id="rId28"/>
    <p:sldId id="315" r:id="rId29"/>
    <p:sldId id="328" r:id="rId30"/>
    <p:sldId id="304" r:id="rId31"/>
    <p:sldId id="330" r:id="rId32"/>
    <p:sldId id="33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88F"/>
    <a:srgbClr val="B020B3"/>
    <a:srgbClr val="D85AA2"/>
    <a:srgbClr val="606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5" d="100"/>
          <a:sy n="115" d="100"/>
        </p:scale>
        <p:origin x="25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rgbClr val="D0388F"/>
              </a:solidFill>
              <a:ln w="19050">
                <a:solidFill>
                  <a:schemeClr val="lt1"/>
                </a:solidFill>
              </a:ln>
              <a:effectLst/>
            </c:spPr>
            <c:extLst>
              <c:ext xmlns:c16="http://schemas.microsoft.com/office/drawing/2014/chart" uri="{C3380CC4-5D6E-409C-BE32-E72D297353CC}">
                <c16:uniqueId val="{00000001-A2DA-4056-8FB8-504AAE525AEE}"/>
              </c:ext>
            </c:extLst>
          </c:dPt>
          <c:dPt>
            <c:idx val="1"/>
            <c:bubble3D val="0"/>
            <c:spPr>
              <a:solidFill>
                <a:srgbClr val="B2BC35"/>
              </a:solidFill>
              <a:ln w="19050">
                <a:solidFill>
                  <a:schemeClr val="lt1"/>
                </a:solidFill>
              </a:ln>
              <a:effectLst/>
            </c:spPr>
            <c:extLst>
              <c:ext xmlns:c16="http://schemas.microsoft.com/office/drawing/2014/chart" uri="{C3380CC4-5D6E-409C-BE32-E72D297353CC}">
                <c16:uniqueId val="{00000003-A2DA-4056-8FB8-504AAE525AE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Sheet1!$C$3:$C$4</c:f>
              <c:strCache>
                <c:ptCount val="2"/>
                <c:pt idx="0">
                  <c:v>Out of School Usage</c:v>
                </c:pt>
                <c:pt idx="1">
                  <c:v>In School Usage</c:v>
                </c:pt>
              </c:strCache>
            </c:strRef>
          </c:cat>
          <c:val>
            <c:numRef>
              <c:f>Sheet1!$D$3:$D$4</c:f>
              <c:numCache>
                <c:formatCode>0.00%</c:formatCode>
                <c:ptCount val="2"/>
                <c:pt idx="0">
                  <c:v>0.68799999999999994</c:v>
                </c:pt>
                <c:pt idx="1">
                  <c:v>0.312</c:v>
                </c:pt>
              </c:numCache>
            </c:numRef>
          </c:val>
          <c:extLst>
            <c:ext xmlns:c16="http://schemas.microsoft.com/office/drawing/2014/chart" uri="{C3380CC4-5D6E-409C-BE32-E72D297353CC}">
              <c16:uniqueId val="{00000004-A2DA-4056-8FB8-504AAE525AE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Entry>
      <c:layout>
        <c:manualLayout>
          <c:xMode val="edge"/>
          <c:yMode val="edge"/>
          <c:x val="0.77193471456730778"/>
          <c:y val="0.32028896398397866"/>
          <c:w val="0.21788347735736913"/>
          <c:h val="0.3710335902418013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CD9C-E6F1-4578-B006-F27729CE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AE3057-43C7-478F-931C-238726F16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9DB82C-5D0B-4E21-AA0C-5FA5B975B03E}"/>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5F5F1C57-200C-4BD0-88BE-FAC0E441C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6847-2278-4165-B99B-B986333388C9}"/>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6940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7630-45B1-46EE-B3C9-915F3A2ED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59B0E-E4C8-4268-A005-45328B1C8B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7714C-8D15-489D-BBCA-56DBC55DF657}"/>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0E393684-851C-422C-8DFA-4FB90284B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E4290-C219-4346-B2BC-B44BEF7DA50E}"/>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6754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AAE99-3423-4C99-B19E-A28F487FC9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DF385-9795-4170-9170-544F90D43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45AFF-ED0E-43EE-A4CD-568EB223FAFC}"/>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62A42E07-37E3-4553-A8B1-69761A9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6FD13-DC6D-4938-A961-5DA9E7448155}"/>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437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D5-2DCA-4DCA-A6E3-DDA138AA4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F0A01-2724-42A1-B2F5-97817C44F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ADB7-9E0C-4BDB-9A2F-3CCC9B1B66FD}"/>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43D7400F-9DB9-4DB5-88FB-B6B93FCF7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9A0E6-BE0A-4A02-AEB7-388725FC19B0}"/>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844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4C58-39FF-426B-8B19-6251852F6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41AC-9490-4DA6-945E-D1F601212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035F7B-FCDB-406D-AC53-E493B4A9EA31}"/>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17AAA3AE-BD6B-4317-B70E-604494AD0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2C538-18E1-42C3-A7A0-AF92076E36E4}"/>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0692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CB5A-5183-47F8-9121-89E4B665F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D2079E-B6E8-4E60-8A30-2F0528906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A915D8-521A-48D1-BD5C-C15287D77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5F981-CE74-41C4-AE52-FB92574BC51F}"/>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0F1719D7-1A4C-4F9A-9790-8372A2F73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0779A9-061D-405B-B1F1-E5F6AF06D5D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0216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7D53-A764-4209-8269-835E3E892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A53F70-9BC2-4081-AD29-F54251DBA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24FF32-F0CA-4238-8054-02DF99142F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35BFD-EAA0-4E13-86EF-DFBCFC6A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F7D0-1171-43F7-A409-7B3BBC57C4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5BB09-2F74-45C5-A0D2-CAAFECC0402E}"/>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8" name="Footer Placeholder 7">
            <a:extLst>
              <a:ext uri="{FF2B5EF4-FFF2-40B4-BE49-F238E27FC236}">
                <a16:creationId xmlns:a16="http://schemas.microsoft.com/office/drawing/2014/main" id="{13A5B7C7-A6DD-4E12-A4DB-E4FDBFC7A8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368A0B-C1D4-4146-98C2-3519E94CAAFD}"/>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4464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1BE-E460-44F0-9D62-51EE2A60EC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5FC53A-92E5-48FE-A62F-1383C99B95B1}"/>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4" name="Footer Placeholder 3">
            <a:extLst>
              <a:ext uri="{FF2B5EF4-FFF2-40B4-BE49-F238E27FC236}">
                <a16:creationId xmlns:a16="http://schemas.microsoft.com/office/drawing/2014/main" id="{2A35C965-DD3F-4601-8815-CA4E88C431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73775D-1824-4A41-B0FE-8514F084509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41205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1AFE5-3089-4FA6-BBB0-1493A188E669}"/>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3" name="Footer Placeholder 2">
            <a:extLst>
              <a:ext uri="{FF2B5EF4-FFF2-40B4-BE49-F238E27FC236}">
                <a16:creationId xmlns:a16="http://schemas.microsoft.com/office/drawing/2014/main" id="{A6D55C7A-5763-4CFD-B4F2-5117CA5271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95051D-02BA-4487-BC13-2A80396B6BE3}"/>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24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A7A-50D3-4639-B4DE-B6AB3B8CC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4F2A57-DD42-43E8-8972-8A171690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61F9B2-561E-495F-8F6F-D7668780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DB1C8-4330-4A63-9608-556DC99D3ECF}"/>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5C44A66D-01C9-4468-B2ED-F00C31F79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4EC8E-9C98-449A-A759-959292867DE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7118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7C62-6489-4C00-AAD6-2702358B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5884C8-B588-4823-A34C-DA57DD78B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38748B-4C82-479C-A9F7-62873A10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E0357-6F81-49FF-B394-2D4B9ACF8285}"/>
              </a:ext>
            </a:extLst>
          </p:cNvPr>
          <p:cNvSpPr>
            <a:spLocks noGrp="1"/>
          </p:cNvSpPr>
          <p:nvPr>
            <p:ph type="dt" sz="half" idx="10"/>
          </p:nvPr>
        </p:nvSpPr>
        <p:spPr/>
        <p:txBody>
          <a:bodyPr/>
          <a:lstStyle/>
          <a:p>
            <a:fld id="{1A0C4105-4843-4C0F-B112-AF236166E674}" type="datetimeFigureOut">
              <a:rPr lang="en-GB" smtClean="0"/>
              <a:t>12/10/2022</a:t>
            </a:fld>
            <a:endParaRPr lang="en-GB"/>
          </a:p>
        </p:txBody>
      </p:sp>
      <p:sp>
        <p:nvSpPr>
          <p:cNvPr id="6" name="Footer Placeholder 5">
            <a:extLst>
              <a:ext uri="{FF2B5EF4-FFF2-40B4-BE49-F238E27FC236}">
                <a16:creationId xmlns:a16="http://schemas.microsoft.com/office/drawing/2014/main" id="{79C55657-C6AD-4396-9BF5-F8463F26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06A8E9-51BF-4254-9898-F6BA66DE3D7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1059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3ED13-D163-4751-9C23-6DFBC22C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40607-22F4-4049-A678-D8FD4B45E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97EAE-DF5F-4A65-A984-3AB055929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4105-4843-4C0F-B112-AF236166E674}" type="datetimeFigureOut">
              <a:rPr lang="en-GB" smtClean="0"/>
              <a:t>12/10/2022</a:t>
            </a:fld>
            <a:endParaRPr lang="en-GB"/>
          </a:p>
        </p:txBody>
      </p:sp>
      <p:sp>
        <p:nvSpPr>
          <p:cNvPr id="5" name="Footer Placeholder 4">
            <a:extLst>
              <a:ext uri="{FF2B5EF4-FFF2-40B4-BE49-F238E27FC236}">
                <a16:creationId xmlns:a16="http://schemas.microsoft.com/office/drawing/2014/main" id="{6BD85841-38AA-499C-9F3C-0ED8BA19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6EF429-9A34-4900-B3EA-C3C2965D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341D-C70A-4159-B596-6E5A97309FD9}" type="slidenum">
              <a:rPr lang="en-GB" smtClean="0"/>
              <a:t>‹#›</a:t>
            </a:fld>
            <a:endParaRPr lang="en-GB"/>
          </a:p>
        </p:txBody>
      </p:sp>
    </p:spTree>
    <p:extLst>
      <p:ext uri="{BB962C8B-B14F-4D97-AF65-F5344CB8AC3E}">
        <p14:creationId xmlns:p14="http://schemas.microsoft.com/office/powerpoint/2010/main" val="35022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members.gcsepod.com/"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csepod.com/parent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3.bin"/><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1.wmf"/><Relationship Id="rId9"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csepod.com/our-pod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5114355-EAF8-4F8B-B17F-78FA1AAADDDB}"/>
              </a:ext>
            </a:extLst>
          </p:cNvPr>
          <p:cNvGraphicFramePr>
            <a:graphicFrameLocks noChangeAspect="1"/>
          </p:cNvGraphicFramePr>
          <p:nvPr/>
        </p:nvGraphicFramePr>
        <p:xfrm>
          <a:off x="-1" y="497150"/>
          <a:ext cx="3742502" cy="4125898"/>
        </p:xfrm>
        <a:graphic>
          <a:graphicData uri="http://schemas.openxmlformats.org/presentationml/2006/ole">
            <mc:AlternateContent xmlns:mc="http://schemas.openxmlformats.org/markup-compatibility/2006">
              <mc:Choice xmlns:v="urn:schemas-microsoft-com:vml" Requires="v">
                <p:oleObj spid="_x0000_s1032" r:id="rId3" imgW="5066640" imgH="5587200" progId="">
                  <p:embed/>
                </p:oleObj>
              </mc:Choice>
              <mc:Fallback>
                <p:oleObj r:id="rId3" imgW="5066640" imgH="5587200" progId="">
                  <p:embed/>
                  <p:pic>
                    <p:nvPicPr>
                      <p:cNvPr id="5" name="Object 4">
                        <a:extLst>
                          <a:ext uri="{FF2B5EF4-FFF2-40B4-BE49-F238E27FC236}">
                            <a16:creationId xmlns:a16="http://schemas.microsoft.com/office/drawing/2014/main" id="{F5114355-EAF8-4F8B-B17F-78FA1AAADDDB}"/>
                          </a:ext>
                        </a:extLst>
                      </p:cNvPr>
                      <p:cNvPicPr/>
                      <p:nvPr/>
                    </p:nvPicPr>
                    <p:blipFill>
                      <a:blip r:embed="rId4"/>
                      <a:stretch>
                        <a:fillRect/>
                      </a:stretch>
                    </p:blipFill>
                    <p:spPr>
                      <a:xfrm>
                        <a:off x="-1" y="497150"/>
                        <a:ext cx="3742502" cy="4125898"/>
                      </a:xfrm>
                      <a:prstGeom prst="rect">
                        <a:avLst/>
                      </a:prstGeom>
                    </p:spPr>
                  </p:pic>
                </p:oleObj>
              </mc:Fallback>
            </mc:AlternateContent>
          </a:graphicData>
        </a:graphic>
      </p:graphicFrame>
      <p:pic>
        <p:nvPicPr>
          <p:cNvPr id="12" name="Picture 11" descr="A close up of a logo&#10;&#10;Description automatically generated">
            <a:extLst>
              <a:ext uri="{FF2B5EF4-FFF2-40B4-BE49-F238E27FC236}">
                <a16:creationId xmlns:a16="http://schemas.microsoft.com/office/drawing/2014/main" id="{A8939F2A-DC02-4558-A4D4-06EAE863091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981976"/>
            <a:ext cx="12192000" cy="876024"/>
          </a:xfrm>
          <a:prstGeom prst="rect">
            <a:avLst/>
          </a:prstGeom>
        </p:spPr>
      </p:pic>
      <p:sp>
        <p:nvSpPr>
          <p:cNvPr id="13" name="Rectangle 12">
            <a:extLst>
              <a:ext uri="{FF2B5EF4-FFF2-40B4-BE49-F238E27FC236}">
                <a16:creationId xmlns:a16="http://schemas.microsoft.com/office/drawing/2014/main" id="{002094C4-3056-4CC2-96F6-4DF3B1384133}"/>
              </a:ext>
            </a:extLst>
          </p:cNvPr>
          <p:cNvSpPr/>
          <p:nvPr/>
        </p:nvSpPr>
        <p:spPr>
          <a:xfrm>
            <a:off x="0" y="5981976"/>
            <a:ext cx="2631688" cy="876024"/>
          </a:xfrm>
          <a:prstGeom prst="rect">
            <a:avLst/>
          </a:pr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26E51E79-D5DC-47C3-AA68-0A10FF473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10" y="6070673"/>
            <a:ext cx="2304748" cy="765535"/>
          </a:xfrm>
          <a:prstGeom prst="rect">
            <a:avLst/>
          </a:prstGeom>
        </p:spPr>
      </p:pic>
      <p:graphicFrame>
        <p:nvGraphicFramePr>
          <p:cNvPr id="14" name="Object 13">
            <a:extLst>
              <a:ext uri="{FF2B5EF4-FFF2-40B4-BE49-F238E27FC236}">
                <a16:creationId xmlns:a16="http://schemas.microsoft.com/office/drawing/2014/main" id="{F9FCC80F-6242-45AC-9401-B6952454E999}"/>
              </a:ext>
            </a:extLst>
          </p:cNvPr>
          <p:cNvGraphicFramePr>
            <a:graphicFrameLocks noChangeAspect="1"/>
          </p:cNvGraphicFramePr>
          <p:nvPr/>
        </p:nvGraphicFramePr>
        <p:xfrm>
          <a:off x="-1" y="-106532"/>
          <a:ext cx="12191999" cy="603682"/>
        </p:xfrm>
        <a:graphic>
          <a:graphicData uri="http://schemas.openxmlformats.org/presentationml/2006/ole">
            <mc:AlternateContent xmlns:mc="http://schemas.openxmlformats.org/markup-compatibility/2006">
              <mc:Choice xmlns:v="urn:schemas-microsoft-com:vml" Requires="v">
                <p:oleObj spid="_x0000_s1033" r:id="rId7" imgW="16253640" imgH="622080" progId="">
                  <p:embed/>
                </p:oleObj>
              </mc:Choice>
              <mc:Fallback>
                <p:oleObj r:id="rId7" imgW="16253640" imgH="622080" progId="">
                  <p:embed/>
                  <p:pic>
                    <p:nvPicPr>
                      <p:cNvPr id="14" name="Object 13">
                        <a:extLst>
                          <a:ext uri="{FF2B5EF4-FFF2-40B4-BE49-F238E27FC236}">
                            <a16:creationId xmlns:a16="http://schemas.microsoft.com/office/drawing/2014/main" id="{F9FCC80F-6242-45AC-9401-B6952454E999}"/>
                          </a:ext>
                        </a:extLst>
                      </p:cNvPr>
                      <p:cNvPicPr/>
                      <p:nvPr/>
                    </p:nvPicPr>
                    <p:blipFill>
                      <a:blip r:embed="rId8"/>
                      <a:stretch>
                        <a:fillRect/>
                      </a:stretch>
                    </p:blipFill>
                    <p:spPr>
                      <a:xfrm>
                        <a:off x="-1" y="-106532"/>
                        <a:ext cx="12191999" cy="603682"/>
                      </a:xfrm>
                      <a:prstGeom prst="rect">
                        <a:avLst/>
                      </a:prstGeom>
                    </p:spPr>
                  </p:pic>
                </p:oleObj>
              </mc:Fallback>
            </mc:AlternateContent>
          </a:graphicData>
        </a:graphic>
      </p:graphicFrame>
      <p:sp>
        <p:nvSpPr>
          <p:cNvPr id="8" name="TextBox 4">
            <a:extLst>
              <a:ext uri="{FF2B5EF4-FFF2-40B4-BE49-F238E27FC236}">
                <a16:creationId xmlns:a16="http://schemas.microsoft.com/office/drawing/2014/main" id="{420513C9-B3DB-4D00-A1BE-76B035209669}"/>
              </a:ext>
            </a:extLst>
          </p:cNvPr>
          <p:cNvSpPr txBox="1"/>
          <p:nvPr/>
        </p:nvSpPr>
        <p:spPr>
          <a:xfrm>
            <a:off x="3557863" y="1959934"/>
            <a:ext cx="928185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200" dirty="0">
                <a:solidFill>
                  <a:srgbClr val="CE1181"/>
                </a:solidFill>
                <a:latin typeface="Geomanist Light" panose="02000503000000020004" pitchFamily="2" charset="0"/>
              </a:rPr>
              <a:t>Welcome to GCSEPod</a:t>
            </a:r>
            <a:endParaRPr lang="en-US" sz="7200" dirty="0">
              <a:solidFill>
                <a:srgbClr val="CE1181"/>
              </a:solidFill>
            </a:endParaRPr>
          </a:p>
        </p:txBody>
      </p:sp>
    </p:spTree>
    <p:extLst>
      <p:ext uri="{BB962C8B-B14F-4D97-AF65-F5344CB8AC3E}">
        <p14:creationId xmlns:p14="http://schemas.microsoft.com/office/powerpoint/2010/main" val="150436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5AD297C7-4207-48A1-84C9-505D5A776EE5}"/>
              </a:ext>
            </a:extLst>
          </p:cNvPr>
          <p:cNvSpPr>
            <a:spLocks noGrp="1"/>
          </p:cNvSpPr>
          <p:nvPr>
            <p:ph type="title"/>
          </p:nvPr>
        </p:nvSpPr>
        <p:spPr>
          <a:xfrm>
            <a:off x="760974" y="2434490"/>
            <a:ext cx="10515600" cy="590931"/>
          </a:xfrm>
          <a:prstGeom prst="rect">
            <a:avLst/>
          </a:prstGeom>
        </p:spPr>
        <p:txBody>
          <a:bodyPr vert="horz" wrap="square">
            <a:spAutoFit/>
          </a:bodyPr>
          <a:lstStyle/>
          <a:p>
            <a:pPr algn="ctr"/>
            <a:r>
              <a:rPr lang="en-GB" sz="3600" dirty="0">
                <a:solidFill>
                  <a:srgbClr val="1C1C1C"/>
                </a:solidFill>
              </a:rPr>
              <a:t>How to ensure your child benefits from GCSEPod…</a:t>
            </a:r>
          </a:p>
        </p:txBody>
      </p:sp>
      <p:pic>
        <p:nvPicPr>
          <p:cNvPr id="2" name="Picture Placeholder 7" descr="A close up of a sign&#10;&#10;Description automatically generated">
            <a:extLst>
              <a:ext uri="{FF2B5EF4-FFF2-40B4-BE49-F238E27FC236}">
                <a16:creationId xmlns:a16="http://schemas.microsoft.com/office/drawing/2014/main" id="{925ED644-162E-4A1F-AAB9-805DE0A1645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3" name="Picture 2">
            <a:extLst>
              <a:ext uri="{FF2B5EF4-FFF2-40B4-BE49-F238E27FC236}">
                <a16:creationId xmlns:a16="http://schemas.microsoft.com/office/drawing/2014/main" id="{4E8E160F-C024-4363-BCE3-C31106B138D9}"/>
              </a:ext>
            </a:extLst>
          </p:cNvPr>
          <p:cNvPicPr>
            <a:picLocks noChangeAspect="1"/>
          </p:cNvPicPr>
          <p:nvPr/>
        </p:nvPicPr>
        <p:blipFill>
          <a:blip r:embed="rId3"/>
          <a:stretch>
            <a:fillRect/>
          </a:stretch>
        </p:blipFill>
        <p:spPr>
          <a:xfrm>
            <a:off x="0" y="6006735"/>
            <a:ext cx="12192000" cy="851265"/>
          </a:xfrm>
          <a:prstGeom prst="rect">
            <a:avLst/>
          </a:prstGeom>
        </p:spPr>
      </p:pic>
    </p:spTree>
    <p:extLst>
      <p:ext uri="{BB962C8B-B14F-4D97-AF65-F5344CB8AC3E}">
        <p14:creationId xmlns:p14="http://schemas.microsoft.com/office/powerpoint/2010/main" val="334325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FF4713E-C359-48C3-A933-89B4B0A4D887}"/>
              </a:ext>
            </a:extLst>
          </p:cNvPr>
          <p:cNvPicPr>
            <a:picLocks noChangeAspect="1"/>
          </p:cNvPicPr>
          <p:nvPr/>
        </p:nvPicPr>
        <p:blipFill>
          <a:blip r:embed="rId2"/>
          <a:stretch>
            <a:fillRect/>
          </a:stretch>
        </p:blipFill>
        <p:spPr>
          <a:xfrm>
            <a:off x="1250166" y="861236"/>
            <a:ext cx="8841110" cy="4466836"/>
          </a:xfrm>
          <a:prstGeom prst="rect">
            <a:avLst/>
          </a:prstGeom>
        </p:spPr>
      </p:pic>
      <p:sp>
        <p:nvSpPr>
          <p:cNvPr id="7" name="Title 6">
            <a:extLst>
              <a:ext uri="{FF2B5EF4-FFF2-40B4-BE49-F238E27FC236}">
                <a16:creationId xmlns:a16="http://schemas.microsoft.com/office/drawing/2014/main" id="{A2D4E9CB-B287-4B74-BBE8-46FBF4C5CEDF}"/>
              </a:ext>
            </a:extLst>
          </p:cNvPr>
          <p:cNvSpPr>
            <a:spLocks noGrp="1"/>
          </p:cNvSpPr>
          <p:nvPr>
            <p:ph type="title"/>
          </p:nvPr>
        </p:nvSpPr>
        <p:spPr>
          <a:xfrm>
            <a:off x="356937" y="191020"/>
            <a:ext cx="10515600" cy="590931"/>
          </a:xfrm>
          <a:prstGeom prst="rect">
            <a:avLst/>
          </a:prstGeom>
        </p:spPr>
        <p:txBody>
          <a:bodyPr vert="horz" wrap="square">
            <a:spAutoFit/>
          </a:bodyPr>
          <a:lstStyle/>
          <a:p>
            <a:pPr algn="ctr"/>
            <a:r>
              <a:rPr lang="en-GB" sz="3600" dirty="0">
                <a:solidFill>
                  <a:srgbClr val="1C1C1C"/>
                </a:solidFill>
              </a:rPr>
              <a:t>Anywhere, Anytime</a:t>
            </a:r>
          </a:p>
        </p:txBody>
      </p:sp>
      <p:sp>
        <p:nvSpPr>
          <p:cNvPr id="13" name="TextBox 12">
            <a:extLst>
              <a:ext uri="{FF2B5EF4-FFF2-40B4-BE49-F238E27FC236}">
                <a16:creationId xmlns:a16="http://schemas.microsoft.com/office/drawing/2014/main" id="{7C21796B-3322-4359-8DA4-E155F35C199D}"/>
              </a:ext>
            </a:extLst>
          </p:cNvPr>
          <p:cNvSpPr txBox="1"/>
          <p:nvPr/>
        </p:nvSpPr>
        <p:spPr>
          <a:xfrm>
            <a:off x="83857" y="879093"/>
            <a:ext cx="1929887"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To the shops</a:t>
            </a:r>
          </a:p>
        </p:txBody>
      </p:sp>
      <p:sp>
        <p:nvSpPr>
          <p:cNvPr id="14" name="TextBox 13">
            <a:extLst>
              <a:ext uri="{FF2B5EF4-FFF2-40B4-BE49-F238E27FC236}">
                <a16:creationId xmlns:a16="http://schemas.microsoft.com/office/drawing/2014/main" id="{1A7ACCE0-6EC3-4A14-A86D-9923BCF057E6}"/>
              </a:ext>
            </a:extLst>
          </p:cNvPr>
          <p:cNvSpPr txBox="1"/>
          <p:nvPr/>
        </p:nvSpPr>
        <p:spPr>
          <a:xfrm>
            <a:off x="135161" y="3751313"/>
            <a:ext cx="1467068"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In the car</a:t>
            </a:r>
          </a:p>
        </p:txBody>
      </p:sp>
      <p:sp>
        <p:nvSpPr>
          <p:cNvPr id="15" name="TextBox 14">
            <a:extLst>
              <a:ext uri="{FF2B5EF4-FFF2-40B4-BE49-F238E27FC236}">
                <a16:creationId xmlns:a16="http://schemas.microsoft.com/office/drawing/2014/main" id="{7BC1BE59-8F3F-496B-BF0F-82071A10D3B7}"/>
              </a:ext>
            </a:extLst>
          </p:cNvPr>
          <p:cNvSpPr txBox="1"/>
          <p:nvPr/>
        </p:nvSpPr>
        <p:spPr>
          <a:xfrm>
            <a:off x="645789" y="5202730"/>
            <a:ext cx="2861937"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On the paper round</a:t>
            </a:r>
          </a:p>
        </p:txBody>
      </p:sp>
      <p:sp>
        <p:nvSpPr>
          <p:cNvPr id="16" name="TextBox 15">
            <a:extLst>
              <a:ext uri="{FF2B5EF4-FFF2-40B4-BE49-F238E27FC236}">
                <a16:creationId xmlns:a16="http://schemas.microsoft.com/office/drawing/2014/main" id="{88F5C350-655A-4E01-A274-23508D93D26C}"/>
              </a:ext>
            </a:extLst>
          </p:cNvPr>
          <p:cNvSpPr txBox="1"/>
          <p:nvPr/>
        </p:nvSpPr>
        <p:spPr>
          <a:xfrm>
            <a:off x="4126595" y="5270017"/>
            <a:ext cx="4127861"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Travelling to and from school</a:t>
            </a:r>
          </a:p>
        </p:txBody>
      </p:sp>
      <p:sp>
        <p:nvSpPr>
          <p:cNvPr id="17" name="TextBox 16">
            <a:extLst>
              <a:ext uri="{FF2B5EF4-FFF2-40B4-BE49-F238E27FC236}">
                <a16:creationId xmlns:a16="http://schemas.microsoft.com/office/drawing/2014/main" id="{CB763EA7-BCFB-4D87-95A8-57EF89E76DEA}"/>
              </a:ext>
            </a:extLst>
          </p:cNvPr>
          <p:cNvSpPr txBox="1"/>
          <p:nvPr/>
        </p:nvSpPr>
        <p:spPr>
          <a:xfrm>
            <a:off x="9283344" y="5233226"/>
            <a:ext cx="1649811"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At the gym</a:t>
            </a:r>
          </a:p>
        </p:txBody>
      </p:sp>
      <p:sp>
        <p:nvSpPr>
          <p:cNvPr id="18" name="TextBox 17">
            <a:extLst>
              <a:ext uri="{FF2B5EF4-FFF2-40B4-BE49-F238E27FC236}">
                <a16:creationId xmlns:a16="http://schemas.microsoft.com/office/drawing/2014/main" id="{A1BA5B46-F28C-4213-B444-37283720C521}"/>
              </a:ext>
            </a:extLst>
          </p:cNvPr>
          <p:cNvSpPr txBox="1"/>
          <p:nvPr/>
        </p:nvSpPr>
        <p:spPr>
          <a:xfrm>
            <a:off x="10298278" y="3857639"/>
            <a:ext cx="1334020"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At home</a:t>
            </a:r>
          </a:p>
        </p:txBody>
      </p:sp>
      <p:sp>
        <p:nvSpPr>
          <p:cNvPr id="19" name="TextBox 18">
            <a:extLst>
              <a:ext uri="{FF2B5EF4-FFF2-40B4-BE49-F238E27FC236}">
                <a16:creationId xmlns:a16="http://schemas.microsoft.com/office/drawing/2014/main" id="{9A00AF84-04D3-457F-B35C-2E23983B17BC}"/>
              </a:ext>
            </a:extLst>
          </p:cNvPr>
          <p:cNvSpPr txBox="1"/>
          <p:nvPr/>
        </p:nvSpPr>
        <p:spPr>
          <a:xfrm>
            <a:off x="10007080" y="2811696"/>
            <a:ext cx="1657826"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On holiday</a:t>
            </a:r>
          </a:p>
        </p:txBody>
      </p:sp>
      <p:sp>
        <p:nvSpPr>
          <p:cNvPr id="20" name="TextBox 19">
            <a:extLst>
              <a:ext uri="{FF2B5EF4-FFF2-40B4-BE49-F238E27FC236}">
                <a16:creationId xmlns:a16="http://schemas.microsoft.com/office/drawing/2014/main" id="{E5AC0755-CB51-4996-A67E-CC5E61BF4B97}"/>
              </a:ext>
            </a:extLst>
          </p:cNvPr>
          <p:cNvSpPr txBox="1"/>
          <p:nvPr/>
        </p:nvSpPr>
        <p:spPr>
          <a:xfrm>
            <a:off x="134902" y="2535577"/>
            <a:ext cx="1451038" cy="461665"/>
          </a:xfrm>
          <a:prstGeom prst="rect">
            <a:avLst/>
          </a:prstGeom>
          <a:noFill/>
        </p:spPr>
        <p:txBody>
          <a:bodyPr wrap="none" rtlCol="0">
            <a:spAutoFit/>
          </a:bodyPr>
          <a:lstStyle/>
          <a:p>
            <a:r>
              <a:rPr lang="en-GB" sz="2400" dirty="0">
                <a:solidFill>
                  <a:srgbClr val="1C1C1C"/>
                </a:solidFill>
                <a:latin typeface="Arial" panose="020B0604020202020204" pitchFamily="34" charset="0"/>
                <a:cs typeface="Arial" panose="020B0604020202020204" pitchFamily="34" charset="0"/>
              </a:rPr>
              <a:t>At school</a:t>
            </a:r>
          </a:p>
        </p:txBody>
      </p:sp>
      <p:sp>
        <p:nvSpPr>
          <p:cNvPr id="2" name="Rectangle 1">
            <a:extLst>
              <a:ext uri="{FF2B5EF4-FFF2-40B4-BE49-F238E27FC236}">
                <a16:creationId xmlns:a16="http://schemas.microsoft.com/office/drawing/2014/main" id="{D6C16C70-74EB-414C-B96F-FD0C3BB69710}"/>
              </a:ext>
            </a:extLst>
          </p:cNvPr>
          <p:cNvSpPr/>
          <p:nvPr/>
        </p:nvSpPr>
        <p:spPr>
          <a:xfrm>
            <a:off x="3211033" y="2402958"/>
            <a:ext cx="4763386" cy="1616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A93D1C9-8A2E-4865-9185-059DF7B3429F}"/>
              </a:ext>
            </a:extLst>
          </p:cNvPr>
          <p:cNvSpPr txBox="1"/>
          <p:nvPr/>
        </p:nvSpPr>
        <p:spPr>
          <a:xfrm>
            <a:off x="3581924" y="1830902"/>
            <a:ext cx="4759591"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My son found the </a:t>
            </a:r>
            <a:r>
              <a:rPr lang="en-GB" dirty="0" err="1">
                <a:latin typeface="Arial" panose="020B0604020202020204" pitchFamily="34" charset="0"/>
                <a:cs typeface="Arial" panose="020B0604020202020204" pitchFamily="34" charset="0"/>
              </a:rPr>
              <a:t>GCSEPods</a:t>
            </a:r>
            <a:r>
              <a:rPr lang="en-GB" dirty="0">
                <a:latin typeface="Arial" panose="020B0604020202020204" pitchFamily="34" charset="0"/>
                <a:cs typeface="Arial" panose="020B0604020202020204" pitchFamily="34" charset="0"/>
              </a:rPr>
              <a:t> very handy as he could listen to the videos on the school bus in the morning.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 did really well in his GCSEs so we both appreciate your resources very much.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Parent</a:t>
            </a:r>
          </a:p>
        </p:txBody>
      </p:sp>
      <p:pic>
        <p:nvPicPr>
          <p:cNvPr id="3" name="Picture Placeholder 7" descr="A close up of a sign&#10;&#10;Description automatically generated">
            <a:extLst>
              <a:ext uri="{FF2B5EF4-FFF2-40B4-BE49-F238E27FC236}">
                <a16:creationId xmlns:a16="http://schemas.microsoft.com/office/drawing/2014/main" id="{2CFCA200-4D67-415B-ADEF-4D470B22725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371622" y="251305"/>
            <a:ext cx="1449870" cy="1879654"/>
          </a:xfrm>
          <a:prstGeom prst="rect">
            <a:avLst/>
          </a:prstGeom>
        </p:spPr>
      </p:pic>
      <p:pic>
        <p:nvPicPr>
          <p:cNvPr id="4" name="Picture 3">
            <a:extLst>
              <a:ext uri="{FF2B5EF4-FFF2-40B4-BE49-F238E27FC236}">
                <a16:creationId xmlns:a16="http://schemas.microsoft.com/office/drawing/2014/main" id="{B6A3745B-BD46-4EC3-8617-FCC418E03EED}"/>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238631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73D88E-33A3-4156-AB0A-B6E36E363FCD}"/>
              </a:ext>
            </a:extLst>
          </p:cNvPr>
          <p:cNvSpPr txBox="1">
            <a:spLocks noGrp="1"/>
          </p:cNvSpPr>
          <p:nvPr>
            <p:ph type="title"/>
          </p:nvPr>
        </p:nvSpPr>
        <p:spPr>
          <a:xfrm>
            <a:off x="222620" y="142793"/>
            <a:ext cx="6169318" cy="590931"/>
          </a:xfrm>
          <a:prstGeom prst="rect">
            <a:avLst/>
          </a:prstGeom>
          <a:noFill/>
        </p:spPr>
        <p:txBody>
          <a:bodyPr wrap="none" rtlCol="0">
            <a:spAutoFit/>
          </a:bodyPr>
          <a:lstStyle/>
          <a:p>
            <a:r>
              <a:rPr lang="en-GB" sz="3600" dirty="0">
                <a:solidFill>
                  <a:srgbClr val="1C1C1C"/>
                </a:solidFill>
              </a:rPr>
              <a:t>Maximise learning time at home</a:t>
            </a:r>
          </a:p>
        </p:txBody>
      </p:sp>
      <p:sp>
        <p:nvSpPr>
          <p:cNvPr id="16" name="Content Placeholder 2">
            <a:extLst>
              <a:ext uri="{FF2B5EF4-FFF2-40B4-BE49-F238E27FC236}">
                <a16:creationId xmlns:a16="http://schemas.microsoft.com/office/drawing/2014/main" id="{0162B702-ECD0-42BA-9C95-2C141F9B0DBE}"/>
              </a:ext>
            </a:extLst>
          </p:cNvPr>
          <p:cNvSpPr txBox="1">
            <a:spLocks/>
          </p:cNvSpPr>
          <p:nvPr/>
        </p:nvSpPr>
        <p:spPr>
          <a:xfrm>
            <a:off x="-152896" y="831142"/>
            <a:ext cx="5139566" cy="55646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If your child is stuck on homework, search for the relevant GCSEPod video using the search and watch the Pod together:</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Encourage your child to watch a Pod video rather than Googling the answer to a question. </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Listen to Pods together and test each other on what you have learned.</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Use the Pods to brush up on your own knowledge before helping with homework.  </a:t>
            </a:r>
          </a:p>
          <a:p>
            <a:pPr lvl="1"/>
            <a:endParaRPr lang="en-US" sz="16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9C35D4A-96EC-40CF-98CE-52C026AF817D}"/>
              </a:ext>
            </a:extLst>
          </p:cNvPr>
          <p:cNvPicPr>
            <a:picLocks noChangeAspect="1"/>
          </p:cNvPicPr>
          <p:nvPr/>
        </p:nvPicPr>
        <p:blipFill rotWithShape="1">
          <a:blip r:embed="rId2"/>
          <a:srcRect t="6528" r="56506" b="78333"/>
          <a:stretch/>
        </p:blipFill>
        <p:spPr>
          <a:xfrm>
            <a:off x="441682" y="2043860"/>
            <a:ext cx="4089431" cy="800659"/>
          </a:xfrm>
          <a:prstGeom prst="rect">
            <a:avLst/>
          </a:prstGeom>
        </p:spPr>
      </p:pic>
      <p:graphicFrame>
        <p:nvGraphicFramePr>
          <p:cNvPr id="17" name="Chart 16">
            <a:extLst>
              <a:ext uri="{FF2B5EF4-FFF2-40B4-BE49-F238E27FC236}">
                <a16:creationId xmlns:a16="http://schemas.microsoft.com/office/drawing/2014/main" id="{3E98E60B-D7CC-4B9D-B199-061B85EAE098}"/>
              </a:ext>
            </a:extLst>
          </p:cNvPr>
          <p:cNvGraphicFramePr>
            <a:graphicFrameLocks/>
          </p:cNvGraphicFramePr>
          <p:nvPr>
            <p:extLst>
              <p:ext uri="{D42A27DB-BD31-4B8C-83A1-F6EECF244321}">
                <p14:modId xmlns:p14="http://schemas.microsoft.com/office/powerpoint/2010/main" val="2463061660"/>
              </p:ext>
            </p:extLst>
          </p:nvPr>
        </p:nvGraphicFramePr>
        <p:xfrm>
          <a:off x="5116369" y="1083529"/>
          <a:ext cx="5292905" cy="411579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1FB0F03D-A1B0-4CD7-AE15-AE1EC353EE1C}"/>
              </a:ext>
            </a:extLst>
          </p:cNvPr>
          <p:cNvSpPr txBox="1"/>
          <p:nvPr/>
        </p:nvSpPr>
        <p:spPr>
          <a:xfrm>
            <a:off x="4612537" y="4711141"/>
            <a:ext cx="6264571" cy="923330"/>
          </a:xfrm>
          <a:prstGeom prst="rect">
            <a:avLst/>
          </a:prstGeom>
          <a:noFill/>
        </p:spPr>
        <p:txBody>
          <a:bodyPr wrap="square" rtlCol="0">
            <a:spAutoFit/>
          </a:bodyPr>
          <a:lstStyle/>
          <a:p>
            <a:pPr algn="ctr"/>
            <a:r>
              <a:rPr lang="en-GB" b="1" dirty="0">
                <a:solidFill>
                  <a:srgbClr val="009AAA"/>
                </a:solidFill>
                <a:latin typeface="Arial" panose="020B0604020202020204" pitchFamily="34" charset="0"/>
                <a:cs typeface="Arial" panose="020B0604020202020204" pitchFamily="34" charset="0"/>
              </a:rPr>
              <a:t>Over 31 million Pods have been watched on GCSEPod. </a:t>
            </a:r>
          </a:p>
          <a:p>
            <a:pPr algn="ctr"/>
            <a:endParaRPr lang="en-GB" b="1" dirty="0">
              <a:solidFill>
                <a:srgbClr val="009AAA"/>
              </a:solidFill>
              <a:latin typeface="Arial" panose="020B0604020202020204" pitchFamily="34" charset="0"/>
              <a:cs typeface="Arial" panose="020B0604020202020204" pitchFamily="34" charset="0"/>
            </a:endParaRPr>
          </a:p>
          <a:p>
            <a:pPr algn="ctr"/>
            <a:r>
              <a:rPr lang="en-GB" b="1" dirty="0">
                <a:solidFill>
                  <a:srgbClr val="009AAA"/>
                </a:solidFill>
                <a:latin typeface="Arial" panose="020B0604020202020204" pitchFamily="34" charset="0"/>
                <a:cs typeface="Arial" panose="020B0604020202020204" pitchFamily="34" charset="0"/>
              </a:rPr>
              <a:t>68% have been watched out of school hours. </a:t>
            </a:r>
          </a:p>
        </p:txBody>
      </p:sp>
      <p:pic>
        <p:nvPicPr>
          <p:cNvPr id="2" name="Picture Placeholder 7" descr="A close up of a sign&#10;&#10;Description automatically generated">
            <a:extLst>
              <a:ext uri="{FF2B5EF4-FFF2-40B4-BE49-F238E27FC236}">
                <a16:creationId xmlns:a16="http://schemas.microsoft.com/office/drawing/2014/main" id="{5DF45EC3-8AD2-4137-8164-9E0875A7ACB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94714" y="198552"/>
            <a:ext cx="1449870" cy="1879654"/>
          </a:xfrm>
          <a:prstGeom prst="rect">
            <a:avLst/>
          </a:prstGeom>
        </p:spPr>
      </p:pic>
      <p:pic>
        <p:nvPicPr>
          <p:cNvPr id="4" name="Picture 3">
            <a:extLst>
              <a:ext uri="{FF2B5EF4-FFF2-40B4-BE49-F238E27FC236}">
                <a16:creationId xmlns:a16="http://schemas.microsoft.com/office/drawing/2014/main" id="{848BEDE1-BB30-4DAB-AD5D-17393C136A52}"/>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234968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6" end="6"/>
                                            </p:txEl>
                                          </p:spTgt>
                                        </p:tgtEl>
                                        <p:attrNameLst>
                                          <p:attrName>style.visibility</p:attrName>
                                        </p:attrNameLst>
                                      </p:cBhvr>
                                      <p:to>
                                        <p:strVal val="visible"/>
                                      </p:to>
                                    </p:set>
                                    <p:animEffect transition="in" filter="fade">
                                      <p:cBhvr>
                                        <p:cTn id="12" dur="500"/>
                                        <p:tgtEl>
                                          <p:spTgt spid="1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animEffect transition="in" filter="fade">
                                      <p:cBhvr>
                                        <p:cTn id="17" dur="500"/>
                                        <p:tgtEl>
                                          <p:spTgt spid="1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0" end="10"/>
                                            </p:txEl>
                                          </p:spTgt>
                                        </p:tgtEl>
                                        <p:attrNameLst>
                                          <p:attrName>style.visibility</p:attrName>
                                        </p:attrNameLst>
                                      </p:cBhvr>
                                      <p:to>
                                        <p:strVal val="visible"/>
                                      </p:to>
                                    </p:set>
                                    <p:animEffect transition="in" filter="fade">
                                      <p:cBhvr>
                                        <p:cTn id="22"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BF8BC6-5685-45F9-82AE-56642FCB19CF}"/>
              </a:ext>
            </a:extLst>
          </p:cNvPr>
          <p:cNvSpPr txBox="1">
            <a:spLocks noGrp="1"/>
          </p:cNvSpPr>
          <p:nvPr>
            <p:ph type="title"/>
          </p:nvPr>
        </p:nvSpPr>
        <p:spPr>
          <a:xfrm>
            <a:off x="2249414" y="179548"/>
            <a:ext cx="7267887" cy="590931"/>
          </a:xfrm>
          <a:prstGeom prst="rect">
            <a:avLst/>
          </a:prstGeom>
          <a:noFill/>
        </p:spPr>
        <p:txBody>
          <a:bodyPr wrap="none" rtlCol="0">
            <a:spAutoFit/>
          </a:bodyPr>
          <a:lstStyle/>
          <a:p>
            <a:pPr algn="ctr"/>
            <a:r>
              <a:rPr lang="en-GB" sz="3600" dirty="0">
                <a:solidFill>
                  <a:srgbClr val="1C1C1C"/>
                </a:solidFill>
              </a:rPr>
              <a:t>Tips for using GCSEPod with your child</a:t>
            </a:r>
          </a:p>
        </p:txBody>
      </p:sp>
      <p:sp>
        <p:nvSpPr>
          <p:cNvPr id="12" name="Content Placeholder 2">
            <a:extLst>
              <a:ext uri="{FF2B5EF4-FFF2-40B4-BE49-F238E27FC236}">
                <a16:creationId xmlns:a16="http://schemas.microsoft.com/office/drawing/2014/main" id="{BBF6CBC8-8C57-4A7E-ACA8-51C854CD563F}"/>
              </a:ext>
            </a:extLst>
          </p:cNvPr>
          <p:cNvSpPr>
            <a:spLocks noGrp="1"/>
          </p:cNvSpPr>
          <p:nvPr>
            <p:ph idx="1"/>
          </p:nvPr>
        </p:nvSpPr>
        <p:spPr>
          <a:xfrm>
            <a:off x="321032" y="1139112"/>
            <a:ext cx="5739525" cy="4745621"/>
          </a:xfrm>
        </p:spPr>
        <p:txBody>
          <a:bodyPr anchor="t">
            <a:noAutofit/>
          </a:bodyPr>
          <a:lstStyle/>
          <a:p>
            <a:pPr marL="0" indent="0">
              <a:buNone/>
            </a:pPr>
            <a:endParaRPr lang="en-GB" sz="1800" dirty="0">
              <a:latin typeface="Arial" panose="020B0604020202020204" pitchFamily="34" charset="0"/>
              <a:cs typeface="Arial" panose="020B0604020202020204" pitchFamily="34" charset="0"/>
            </a:endParaRPr>
          </a:p>
          <a:p>
            <a:pPr marL="457200" lvl="0" indent="-457200">
              <a:buFont typeface="+mj-lt"/>
              <a:buAutoNum type="arabicPeriod"/>
            </a:pPr>
            <a:r>
              <a:rPr lang="en-GB" sz="1600" dirty="0">
                <a:latin typeface="Arial" panose="020B0604020202020204" pitchFamily="34" charset="0"/>
                <a:cs typeface="Arial" panose="020B0604020202020204" pitchFamily="34" charset="0"/>
              </a:rPr>
              <a:t>Watch </a:t>
            </a:r>
            <a:r>
              <a:rPr lang="en-GB" sz="1600" b="1" dirty="0">
                <a:solidFill>
                  <a:srgbClr val="19BCB9"/>
                </a:solidFill>
                <a:latin typeface="Arial" panose="020B0604020202020204" pitchFamily="34" charset="0"/>
                <a:cs typeface="Arial" panose="020B0604020202020204" pitchFamily="34" charset="0"/>
              </a:rPr>
              <a:t>online</a:t>
            </a:r>
            <a:r>
              <a:rPr lang="en-GB" sz="1600" dirty="0">
                <a:latin typeface="Arial" panose="020B0604020202020204" pitchFamily="34" charset="0"/>
                <a:cs typeface="Arial" panose="020B0604020202020204" pitchFamily="34" charset="0"/>
              </a:rPr>
              <a:t> or </a:t>
            </a:r>
            <a:r>
              <a:rPr lang="en-GB" sz="1600" b="1" dirty="0">
                <a:solidFill>
                  <a:srgbClr val="19BCB9"/>
                </a:solidFill>
                <a:latin typeface="Arial" panose="020B0604020202020204" pitchFamily="34" charset="0"/>
                <a:cs typeface="Arial" panose="020B0604020202020204" pitchFamily="34" charset="0"/>
              </a:rPr>
              <a:t>offline!</a:t>
            </a:r>
            <a:r>
              <a:rPr lang="en-GB" sz="1600" dirty="0">
                <a:latin typeface="Arial" panose="020B0604020202020204" pitchFamily="34" charset="0"/>
                <a:cs typeface="Arial" panose="020B0604020202020204" pitchFamily="34" charset="0"/>
              </a:rPr>
              <a:t> Download Pods to a mobile device before travelling.  This way you can make normally wasted time into productive learning time.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457200" lvl="0" indent="-457200">
              <a:buFont typeface="+mj-lt"/>
              <a:buAutoNum type="arabicPeriod"/>
            </a:pPr>
            <a:r>
              <a:rPr lang="en-GB" sz="1600" dirty="0">
                <a:latin typeface="Arial" panose="020B0604020202020204" pitchFamily="34" charset="0"/>
                <a:cs typeface="Arial" panose="020B0604020202020204" pitchFamily="34" charset="0"/>
              </a:rPr>
              <a:t>Create </a:t>
            </a:r>
            <a:r>
              <a:rPr lang="en-GB" sz="1600" b="1" dirty="0">
                <a:solidFill>
                  <a:srgbClr val="FBB059"/>
                </a:solidFill>
                <a:latin typeface="Arial" panose="020B0604020202020204" pitchFamily="34" charset="0"/>
                <a:cs typeface="Arial" panose="020B0604020202020204" pitchFamily="34" charset="0"/>
              </a:rPr>
              <a:t>Playlists</a:t>
            </a:r>
            <a:r>
              <a:rPr lang="en-GB" sz="1600" dirty="0">
                <a:solidFill>
                  <a:srgbClr val="FBB059"/>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Use the </a:t>
            </a:r>
            <a:r>
              <a:rPr lang="en-GB" sz="1600" b="1" dirty="0">
                <a:solidFill>
                  <a:srgbClr val="FBB059"/>
                </a:solidFill>
                <a:latin typeface="Arial" panose="020B0604020202020204" pitchFamily="34" charset="0"/>
                <a:cs typeface="Arial" panose="020B0604020202020204" pitchFamily="34" charset="0"/>
              </a:rPr>
              <a:t>My Playlist</a:t>
            </a:r>
            <a:r>
              <a:rPr lang="en-GB" sz="1600" dirty="0">
                <a:solidFill>
                  <a:srgbClr val="FBB059"/>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area to create bespoke playlists on topics that they may find challenging. This gives fast access to Pods that will help to fill in knowledge gaps.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457200" lvl="0" indent="-457200">
              <a:buFont typeface="+mj-lt"/>
              <a:buAutoNum type="arabicPeriod"/>
            </a:pPr>
            <a:r>
              <a:rPr lang="en-GB" sz="1600" dirty="0">
                <a:latin typeface="Arial" panose="020B0604020202020204" pitchFamily="34" charset="0"/>
                <a:cs typeface="Arial" panose="020B0604020202020204" pitchFamily="34" charset="0"/>
              </a:rPr>
              <a:t>Use </a:t>
            </a:r>
            <a:r>
              <a:rPr lang="en-GB" sz="1600" b="1" dirty="0">
                <a:solidFill>
                  <a:srgbClr val="F2635D"/>
                </a:solidFill>
                <a:latin typeface="Arial" panose="020B0604020202020204" pitchFamily="34" charset="0"/>
                <a:cs typeface="Arial" panose="020B0604020202020204" pitchFamily="34" charset="0"/>
              </a:rPr>
              <a:t>memory cards</a:t>
            </a:r>
            <a:r>
              <a:rPr lang="en-GB" sz="1600" dirty="0">
                <a:latin typeface="Arial" panose="020B0604020202020204" pitchFamily="34" charset="0"/>
                <a:cs typeface="Arial" panose="020B0604020202020204" pitchFamily="34" charset="0"/>
              </a:rPr>
              <a:t>! Watch the Pods and then together write </a:t>
            </a:r>
            <a:r>
              <a:rPr lang="en-GB" sz="1600" b="1" dirty="0">
                <a:solidFill>
                  <a:srgbClr val="F2635D"/>
                </a:solidFill>
                <a:latin typeface="Arial" panose="020B0604020202020204" pitchFamily="34" charset="0"/>
                <a:cs typeface="Arial" panose="020B0604020202020204" pitchFamily="34" charset="0"/>
              </a:rPr>
              <a:t>key facts, dates, diagrams</a:t>
            </a:r>
            <a:r>
              <a:rPr lang="en-GB" sz="1600" dirty="0">
                <a:solidFill>
                  <a:srgbClr val="F2635D"/>
                </a:solidFill>
                <a:latin typeface="Arial" panose="020B0604020202020204" pitchFamily="34" charset="0"/>
                <a:cs typeface="Arial" panose="020B0604020202020204" pitchFamily="34" charset="0"/>
              </a:rPr>
              <a:t> </a:t>
            </a:r>
            <a:r>
              <a:rPr lang="en-GB" sz="1600" b="1" dirty="0">
                <a:solidFill>
                  <a:srgbClr val="F2635D"/>
                </a:solidFill>
                <a:latin typeface="Arial" panose="020B0604020202020204" pitchFamily="34" charset="0"/>
                <a:cs typeface="Arial" panose="020B0604020202020204" pitchFamily="34" charset="0"/>
              </a:rPr>
              <a:t>and</a:t>
            </a:r>
            <a:r>
              <a:rPr lang="en-GB" sz="1600" dirty="0">
                <a:solidFill>
                  <a:srgbClr val="F2635D"/>
                </a:solidFill>
                <a:latin typeface="Arial" panose="020B0604020202020204" pitchFamily="34" charset="0"/>
                <a:cs typeface="Arial" panose="020B0604020202020204" pitchFamily="34" charset="0"/>
              </a:rPr>
              <a:t> </a:t>
            </a:r>
            <a:r>
              <a:rPr lang="en-GB" sz="1600" b="1" dirty="0">
                <a:solidFill>
                  <a:srgbClr val="F2635D"/>
                </a:solidFill>
                <a:latin typeface="Arial" panose="020B0604020202020204" pitchFamily="34" charset="0"/>
                <a:cs typeface="Arial" panose="020B0604020202020204" pitchFamily="34" charset="0"/>
              </a:rPr>
              <a:t>quotes</a:t>
            </a:r>
            <a:r>
              <a:rPr lang="en-GB" sz="1600" dirty="0">
                <a:latin typeface="Arial" panose="020B0604020202020204" pitchFamily="34" charset="0"/>
                <a:cs typeface="Arial" panose="020B0604020202020204" pitchFamily="34" charset="0"/>
              </a:rPr>
              <a:t>. Then test their knowledge to see how much they remember.</a:t>
            </a:r>
          </a:p>
          <a:p>
            <a:pPr marL="0" lvl="0" indent="0">
              <a:buNone/>
            </a:pPr>
            <a:r>
              <a:rPr lang="en-GB" sz="1600" dirty="0">
                <a:latin typeface="Arial" panose="020B0604020202020204" pitchFamily="34" charset="0"/>
                <a:cs typeface="Arial" panose="020B0604020202020204" pitchFamily="34" charset="0"/>
              </a:rPr>
              <a:t> </a:t>
            </a:r>
          </a:p>
          <a:p>
            <a:pPr marL="0" lvl="0" indent="0">
              <a:buNone/>
            </a:pPr>
            <a:r>
              <a:rPr lang="en-GB" sz="1600" i="1" dirty="0">
                <a:latin typeface="Arial" panose="020B0604020202020204" pitchFamily="34" charset="0"/>
                <a:cs typeface="Arial" panose="020B0604020202020204" pitchFamily="34" charset="0"/>
              </a:rPr>
              <a:t>Top Tip* Turn it into a competition and reward your child for correctly answered questions.</a:t>
            </a:r>
            <a:endParaRPr lang="en-GB" sz="1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4386E98-C742-4CD6-AEC6-1670CAC0A20D}"/>
              </a:ext>
            </a:extLst>
          </p:cNvPr>
          <p:cNvPicPr>
            <a:picLocks noChangeAspect="1"/>
          </p:cNvPicPr>
          <p:nvPr/>
        </p:nvPicPr>
        <p:blipFill rotWithShape="1">
          <a:blip r:embed="rId2"/>
          <a:srcRect b="6607"/>
          <a:stretch/>
        </p:blipFill>
        <p:spPr>
          <a:xfrm>
            <a:off x="6604980" y="2357971"/>
            <a:ext cx="4576942" cy="3089417"/>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06FC55E5-A351-403D-9308-813074B0F31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3" name="Picture 2">
            <a:extLst>
              <a:ext uri="{FF2B5EF4-FFF2-40B4-BE49-F238E27FC236}">
                <a16:creationId xmlns:a16="http://schemas.microsoft.com/office/drawing/2014/main" id="{2881FB0F-FC9A-4806-8B69-A18069238F55}"/>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1645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3F985-4C6B-430B-9441-DAF9DF8B7ADC}"/>
              </a:ext>
            </a:extLst>
          </p:cNvPr>
          <p:cNvPicPr>
            <a:picLocks noChangeAspect="1"/>
          </p:cNvPicPr>
          <p:nvPr/>
        </p:nvPicPr>
        <p:blipFill>
          <a:blip r:embed="rId2"/>
          <a:stretch>
            <a:fillRect/>
          </a:stretch>
        </p:blipFill>
        <p:spPr>
          <a:xfrm>
            <a:off x="441223" y="1730615"/>
            <a:ext cx="11178231" cy="3676708"/>
          </a:xfrm>
          <a:prstGeom prst="rect">
            <a:avLst/>
          </a:prstGeom>
        </p:spPr>
      </p:pic>
      <p:sp>
        <p:nvSpPr>
          <p:cNvPr id="13" name="TextBox 12">
            <a:extLst>
              <a:ext uri="{FF2B5EF4-FFF2-40B4-BE49-F238E27FC236}">
                <a16:creationId xmlns:a16="http://schemas.microsoft.com/office/drawing/2014/main" id="{96652797-EABC-470D-BEC5-54FBBC42DD61}"/>
              </a:ext>
            </a:extLst>
          </p:cNvPr>
          <p:cNvSpPr txBox="1"/>
          <p:nvPr/>
        </p:nvSpPr>
        <p:spPr>
          <a:xfrm>
            <a:off x="7158789" y="2634915"/>
            <a:ext cx="4433637" cy="2677656"/>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If you were to purchase GCSEPod privately, it would cost £200 per year.  </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Ensure your child makes the most of their free access through the school. </a:t>
            </a:r>
          </a:p>
        </p:txBody>
      </p:sp>
      <p:pic>
        <p:nvPicPr>
          <p:cNvPr id="7" name="Picture 6" descr="A close up of a person&#10;&#10;Description automatically generated">
            <a:extLst>
              <a:ext uri="{FF2B5EF4-FFF2-40B4-BE49-F238E27FC236}">
                <a16:creationId xmlns:a16="http://schemas.microsoft.com/office/drawing/2014/main" id="{DF6825F8-18A0-4317-B4A7-7758C8B9F9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76726"/>
            <a:ext cx="7234989" cy="5426242"/>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23F25756-D07A-4C10-80A3-350EC4297D4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5" name="Picture 4">
            <a:extLst>
              <a:ext uri="{FF2B5EF4-FFF2-40B4-BE49-F238E27FC236}">
                <a16:creationId xmlns:a16="http://schemas.microsoft.com/office/drawing/2014/main" id="{7A9BDAE0-67CA-4520-926C-5732B20FFAE5}"/>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284094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4ADEC4FA-E4F3-4105-A45A-A6FF5EA7A5AC}"/>
              </a:ext>
            </a:extLst>
          </p:cNvPr>
          <p:cNvSpPr txBox="1">
            <a:spLocks/>
          </p:cNvSpPr>
          <p:nvPr/>
        </p:nvSpPr>
        <p:spPr>
          <a:xfrm>
            <a:off x="2389410" y="2251010"/>
            <a:ext cx="7053804" cy="1777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8C328B"/>
                </a:solidFill>
                <a:latin typeface="Arial" panose="020B0604020202020204" pitchFamily="34" charset="0"/>
                <a:cs typeface="Arial" panose="020B0604020202020204" pitchFamily="34" charset="0"/>
              </a:rPr>
              <a:t>The advantages of using GCSEPod…</a:t>
            </a:r>
            <a:endParaRPr lang="en-US" dirty="0">
              <a:solidFill>
                <a:srgbClr val="8C328B"/>
              </a:solidFill>
              <a:latin typeface="Arial" panose="020B0604020202020204" pitchFamily="34" charset="0"/>
              <a:cs typeface="Arial" panose="020B0604020202020204" pitchFamily="34" charset="0"/>
            </a:endParaRPr>
          </a:p>
        </p:txBody>
      </p:sp>
      <p:pic>
        <p:nvPicPr>
          <p:cNvPr id="2" name="Picture Placeholder 7" descr="A close up of a sign&#10;&#10;Description automatically generated">
            <a:extLst>
              <a:ext uri="{FF2B5EF4-FFF2-40B4-BE49-F238E27FC236}">
                <a16:creationId xmlns:a16="http://schemas.microsoft.com/office/drawing/2014/main" id="{4B8A7EF8-A874-43AB-938D-0F2A58ABB78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3" name="Picture 2">
            <a:extLst>
              <a:ext uri="{FF2B5EF4-FFF2-40B4-BE49-F238E27FC236}">
                <a16:creationId xmlns:a16="http://schemas.microsoft.com/office/drawing/2014/main" id="{36B3C743-5E60-42A6-848E-4ADFEF4CC150}"/>
              </a:ext>
            </a:extLst>
          </p:cNvPr>
          <p:cNvPicPr>
            <a:picLocks noChangeAspect="1"/>
          </p:cNvPicPr>
          <p:nvPr/>
        </p:nvPicPr>
        <p:blipFill>
          <a:blip r:embed="rId3"/>
          <a:stretch>
            <a:fillRect/>
          </a:stretch>
        </p:blipFill>
        <p:spPr>
          <a:xfrm>
            <a:off x="0" y="6006735"/>
            <a:ext cx="12192000" cy="851265"/>
          </a:xfrm>
          <a:prstGeom prst="rect">
            <a:avLst/>
          </a:prstGeom>
        </p:spPr>
      </p:pic>
    </p:spTree>
    <p:extLst>
      <p:ext uri="{BB962C8B-B14F-4D97-AF65-F5344CB8AC3E}">
        <p14:creationId xmlns:p14="http://schemas.microsoft.com/office/powerpoint/2010/main" val="310745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4826FB-40EE-4933-BB9F-6572D7A92040}"/>
              </a:ext>
            </a:extLst>
          </p:cNvPr>
          <p:cNvSpPr txBox="1">
            <a:spLocks noGrp="1"/>
          </p:cNvSpPr>
          <p:nvPr>
            <p:ph type="title"/>
          </p:nvPr>
        </p:nvSpPr>
        <p:spPr>
          <a:xfrm>
            <a:off x="2101516" y="187383"/>
            <a:ext cx="7094186" cy="646331"/>
          </a:xfrm>
          <a:prstGeom prst="rect">
            <a:avLst/>
          </a:prstGeom>
          <a:noFill/>
        </p:spPr>
        <p:txBody>
          <a:bodyPr wrap="none" rtlCol="0">
            <a:spAutoFit/>
          </a:bodyPr>
          <a:lstStyle/>
          <a:p>
            <a:r>
              <a:rPr lang="en-GB" sz="4000" dirty="0"/>
              <a:t>How GCSEPod can help your child</a:t>
            </a:r>
          </a:p>
        </p:txBody>
      </p:sp>
      <p:sp>
        <p:nvSpPr>
          <p:cNvPr id="17" name="Content Placeholder 2">
            <a:extLst>
              <a:ext uri="{FF2B5EF4-FFF2-40B4-BE49-F238E27FC236}">
                <a16:creationId xmlns:a16="http://schemas.microsoft.com/office/drawing/2014/main" id="{F8B11052-68A3-452A-AF6E-C987B0708A38}"/>
              </a:ext>
            </a:extLst>
          </p:cNvPr>
          <p:cNvSpPr>
            <a:spLocks noGrp="1"/>
          </p:cNvSpPr>
          <p:nvPr>
            <p:ph idx="1"/>
          </p:nvPr>
        </p:nvSpPr>
        <p:spPr>
          <a:xfrm>
            <a:off x="332253" y="1118936"/>
            <a:ext cx="7336374" cy="4367463"/>
          </a:xfrm>
        </p:spPr>
        <p:txBody>
          <a:bodyPr anchor="t">
            <a:noAutofit/>
          </a:bodyPr>
          <a:lstStyle/>
          <a:p>
            <a:pPr marL="457200" indent="-457200">
              <a:lnSpc>
                <a:spcPct val="200000"/>
              </a:lnSpc>
              <a:buFont typeface="+mj-lt"/>
              <a:buAutoNum type="arabicPeriod"/>
            </a:pPr>
            <a:r>
              <a:rPr lang="en-GB" sz="2000" dirty="0">
                <a:cs typeface="Arial" panose="020B0604020202020204" pitchFamily="34" charset="0"/>
              </a:rPr>
              <a:t>Make </a:t>
            </a:r>
            <a:r>
              <a:rPr lang="en-GB" sz="2000" b="1" dirty="0">
                <a:solidFill>
                  <a:srgbClr val="19BCB9"/>
                </a:solidFill>
                <a:cs typeface="Arial" panose="020B0604020202020204" pitchFamily="34" charset="0"/>
              </a:rPr>
              <a:t>learning and revision much more manageable.</a:t>
            </a:r>
          </a:p>
          <a:p>
            <a:pPr marL="457200" indent="-457200">
              <a:lnSpc>
                <a:spcPct val="200000"/>
              </a:lnSpc>
              <a:buFont typeface="+mj-lt"/>
              <a:buAutoNum type="arabicPeriod"/>
            </a:pPr>
            <a:r>
              <a:rPr lang="en-GB" sz="2000" dirty="0">
                <a:cs typeface="Arial" panose="020B0604020202020204" pitchFamily="34" charset="0"/>
              </a:rPr>
              <a:t>Enhance </a:t>
            </a:r>
            <a:r>
              <a:rPr lang="en-GB" sz="2000" b="1" dirty="0">
                <a:solidFill>
                  <a:srgbClr val="B2BC35"/>
                </a:solidFill>
                <a:cs typeface="Arial" panose="020B0604020202020204" pitchFamily="34" charset="0"/>
              </a:rPr>
              <a:t>subject knowledge recall.</a:t>
            </a:r>
          </a:p>
          <a:p>
            <a:pPr marL="457200" indent="-457200">
              <a:lnSpc>
                <a:spcPct val="200000"/>
              </a:lnSpc>
              <a:buFont typeface="+mj-lt"/>
              <a:buAutoNum type="arabicPeriod"/>
            </a:pPr>
            <a:r>
              <a:rPr lang="en-GB" sz="2000" dirty="0">
                <a:cs typeface="Arial" panose="020B0604020202020204" pitchFamily="34" charset="0"/>
              </a:rPr>
              <a:t>It allows you to </a:t>
            </a:r>
            <a:r>
              <a:rPr lang="en-GB" sz="2000" b="1" dirty="0">
                <a:solidFill>
                  <a:srgbClr val="D85AA2"/>
                </a:solidFill>
                <a:cs typeface="Arial" panose="020B0604020202020204" pitchFamily="34" charset="0"/>
              </a:rPr>
              <a:t>get involved with your child’s progress.</a:t>
            </a:r>
          </a:p>
          <a:p>
            <a:pPr marL="457200" indent="-457200">
              <a:lnSpc>
                <a:spcPct val="200000"/>
              </a:lnSpc>
              <a:buFont typeface="+mj-lt"/>
              <a:buAutoNum type="arabicPeriod"/>
            </a:pPr>
            <a:r>
              <a:rPr lang="en-GB" sz="2000" dirty="0">
                <a:cs typeface="Arial" panose="020B0604020202020204" pitchFamily="34" charset="0"/>
              </a:rPr>
              <a:t>Improve your child’s </a:t>
            </a:r>
            <a:r>
              <a:rPr lang="en-GB" sz="2000" b="1" dirty="0">
                <a:solidFill>
                  <a:srgbClr val="19BCB9"/>
                </a:solidFill>
                <a:cs typeface="Arial" panose="020B0604020202020204" pitchFamily="34" charset="0"/>
              </a:rPr>
              <a:t>confidence and motivation.</a:t>
            </a:r>
          </a:p>
          <a:p>
            <a:pPr marL="457200" indent="-457200">
              <a:lnSpc>
                <a:spcPct val="200000"/>
              </a:lnSpc>
              <a:buFont typeface="+mj-lt"/>
              <a:buAutoNum type="arabicPeriod"/>
            </a:pPr>
            <a:r>
              <a:rPr lang="en-GB" sz="2000" dirty="0">
                <a:cs typeface="Arial" panose="020B0604020202020204" pitchFamily="34" charset="0"/>
              </a:rPr>
              <a:t>Pre-made exam playlists </a:t>
            </a:r>
            <a:r>
              <a:rPr lang="en-GB" sz="2000" dirty="0">
                <a:solidFill>
                  <a:srgbClr val="1C1C1C"/>
                </a:solidFill>
                <a:cs typeface="Arial" panose="020B0604020202020204" pitchFamily="34" charset="0"/>
              </a:rPr>
              <a:t>help to </a:t>
            </a:r>
            <a:r>
              <a:rPr lang="en-GB" sz="2000" b="1" dirty="0">
                <a:solidFill>
                  <a:srgbClr val="FBAF59"/>
                </a:solidFill>
                <a:cs typeface="Arial" panose="020B0604020202020204" pitchFamily="34" charset="0"/>
              </a:rPr>
              <a:t>organise revision.</a:t>
            </a:r>
          </a:p>
          <a:p>
            <a:pPr marL="457200" indent="-457200">
              <a:lnSpc>
                <a:spcPct val="200000"/>
              </a:lnSpc>
              <a:buFont typeface="+mj-lt"/>
              <a:buAutoNum type="arabicPeriod"/>
            </a:pPr>
            <a:r>
              <a:rPr lang="en-GB" sz="2000" dirty="0">
                <a:cs typeface="Arial" panose="020B0604020202020204" pitchFamily="34" charset="0"/>
              </a:rPr>
              <a:t>Takes the </a:t>
            </a:r>
            <a:r>
              <a:rPr lang="en-GB" sz="2000" b="1" dirty="0">
                <a:solidFill>
                  <a:srgbClr val="B2BC35"/>
                </a:solidFill>
                <a:cs typeface="Arial" panose="020B0604020202020204" pitchFamily="34" charset="0"/>
              </a:rPr>
              <a:t>stress out </a:t>
            </a:r>
            <a:r>
              <a:rPr lang="en-GB" sz="2000" dirty="0">
                <a:cs typeface="Arial" panose="020B0604020202020204" pitchFamily="34" charset="0"/>
              </a:rPr>
              <a:t>of learning.</a:t>
            </a:r>
          </a:p>
          <a:p>
            <a:pPr marL="0" indent="0">
              <a:buNone/>
            </a:pPr>
            <a:endParaRPr lang="en-GB" sz="2000" dirty="0">
              <a:solidFill>
                <a:srgbClr val="1C1C1C"/>
              </a:solidFill>
              <a:cs typeface="Arial" panose="020B0604020202020204" pitchFamily="34" charset="0"/>
            </a:endParaRPr>
          </a:p>
          <a:p>
            <a:pPr marL="0" indent="0">
              <a:buNone/>
            </a:pPr>
            <a:endParaRPr lang="en-GB" sz="2000" b="1" dirty="0">
              <a:solidFill>
                <a:srgbClr val="19BCB9"/>
              </a:solidFill>
              <a:cs typeface="Arial" panose="020B0604020202020204" pitchFamily="34" charset="0"/>
            </a:endParaRPr>
          </a:p>
          <a:p>
            <a:pPr marL="0" indent="0">
              <a:buNone/>
            </a:pPr>
            <a:endParaRPr lang="en-GB" sz="2000" dirty="0">
              <a:cs typeface="Arial" panose="020B0604020202020204" pitchFamily="34" charset="0"/>
            </a:endParaRPr>
          </a:p>
        </p:txBody>
      </p:sp>
      <p:pic>
        <p:nvPicPr>
          <p:cNvPr id="18" name="Picture 17">
            <a:extLst>
              <a:ext uri="{FF2B5EF4-FFF2-40B4-BE49-F238E27FC236}">
                <a16:creationId xmlns:a16="http://schemas.microsoft.com/office/drawing/2014/main" id="{34B4B979-260A-4CAA-9F6B-22DE438C35D2}"/>
              </a:ext>
            </a:extLst>
          </p:cNvPr>
          <p:cNvPicPr>
            <a:picLocks noChangeAspect="1"/>
          </p:cNvPicPr>
          <p:nvPr/>
        </p:nvPicPr>
        <p:blipFill>
          <a:blip r:embed="rId2"/>
          <a:stretch>
            <a:fillRect/>
          </a:stretch>
        </p:blipFill>
        <p:spPr>
          <a:xfrm>
            <a:off x="7214467" y="2114770"/>
            <a:ext cx="4151246" cy="3748541"/>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26D4EC77-F208-49A0-A288-9414771A1C3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3" name="Picture 2">
            <a:extLst>
              <a:ext uri="{FF2B5EF4-FFF2-40B4-BE49-F238E27FC236}">
                <a16:creationId xmlns:a16="http://schemas.microsoft.com/office/drawing/2014/main" id="{4CFE8CD8-D67C-4B6A-BE09-3D3E5D6F09B2}"/>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34118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5CE071-97CF-40FD-9CE9-FA851DECC200}"/>
              </a:ext>
            </a:extLst>
          </p:cNvPr>
          <p:cNvPicPr>
            <a:picLocks noChangeAspect="1"/>
          </p:cNvPicPr>
          <p:nvPr/>
        </p:nvPicPr>
        <p:blipFill>
          <a:blip r:embed="rId2"/>
          <a:stretch>
            <a:fillRect/>
          </a:stretch>
        </p:blipFill>
        <p:spPr>
          <a:xfrm>
            <a:off x="0" y="204082"/>
            <a:ext cx="11294406" cy="5706326"/>
          </a:xfrm>
          <a:prstGeom prst="rect">
            <a:avLst/>
          </a:prstGeom>
        </p:spPr>
      </p:pic>
      <p:sp>
        <p:nvSpPr>
          <p:cNvPr id="2" name="Rectangle 1">
            <a:extLst>
              <a:ext uri="{FF2B5EF4-FFF2-40B4-BE49-F238E27FC236}">
                <a16:creationId xmlns:a16="http://schemas.microsoft.com/office/drawing/2014/main" id="{1513621E-AFAF-4354-A570-827A3FA8CFDC}"/>
              </a:ext>
            </a:extLst>
          </p:cNvPr>
          <p:cNvSpPr/>
          <p:nvPr/>
        </p:nvSpPr>
        <p:spPr>
          <a:xfrm>
            <a:off x="2844402" y="1895030"/>
            <a:ext cx="5682653" cy="2324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A0F6278-9D60-40B6-9986-9DC3F3C45BE1}"/>
              </a:ext>
            </a:extLst>
          </p:cNvPr>
          <p:cNvSpPr/>
          <p:nvPr/>
        </p:nvSpPr>
        <p:spPr>
          <a:xfrm>
            <a:off x="2570471" y="1210585"/>
            <a:ext cx="6230514" cy="3693319"/>
          </a:xfrm>
          <a:prstGeom prst="rect">
            <a:avLst/>
          </a:prstGeom>
        </p:spPr>
        <p:txBody>
          <a:bodyPr wrap="square">
            <a:spAutoFit/>
          </a:bodyPr>
          <a:lstStyle/>
          <a:p>
            <a:r>
              <a:rPr lang="en-GB" dirty="0">
                <a:latin typeface="Arial" panose="020B0604020202020204" pitchFamily="34" charset="0"/>
                <a:cs typeface="Arial" panose="020B0604020202020204" pitchFamily="34" charset="0"/>
              </a:rPr>
              <a:t>GCSEPod helped my daughter enormously with her GCSE revision. The Pods were clear and easy to understand and she could write notes while they were 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I remember helping her revise and any concept she didn’t understand she’d say ‘don’t worry, I’ll watch that on GCSEPod’.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Next time I tested her on the topic she would have a full understanding. It was a great help in her achieving her excellent GCSE results.</a:t>
            </a:r>
          </a:p>
          <a:p>
            <a:pPr algn="ctr"/>
            <a:r>
              <a:rPr lang="en-GB" dirty="0">
                <a:latin typeface="Arial" panose="020B0604020202020204" pitchFamily="34" charset="0"/>
                <a:cs typeface="Arial" panose="020B0604020202020204" pitchFamily="34" charset="0"/>
              </a:rPr>
              <a:t>Parent</a:t>
            </a:r>
          </a:p>
          <a:p>
            <a:endParaRPr lang="en-GB" dirty="0">
              <a:solidFill>
                <a:schemeClr val="bg1"/>
              </a:solidFill>
              <a:latin typeface="Arial" panose="020B0604020202020204" pitchFamily="34" charset="0"/>
              <a:cs typeface="Arial" panose="020B0604020202020204" pitchFamily="34" charset="0"/>
            </a:endParaRPr>
          </a:p>
        </p:txBody>
      </p:sp>
      <p:pic>
        <p:nvPicPr>
          <p:cNvPr id="3" name="Picture Placeholder 7" descr="A close up of a sign&#10;&#10;Description automatically generated">
            <a:extLst>
              <a:ext uri="{FF2B5EF4-FFF2-40B4-BE49-F238E27FC236}">
                <a16:creationId xmlns:a16="http://schemas.microsoft.com/office/drawing/2014/main" id="{288E026E-9D61-4BD3-9273-6599251F78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823268" y="110628"/>
            <a:ext cx="1196454" cy="1551118"/>
          </a:xfrm>
          <a:prstGeom prst="rect">
            <a:avLst/>
          </a:prstGeom>
        </p:spPr>
      </p:pic>
      <p:pic>
        <p:nvPicPr>
          <p:cNvPr id="4" name="Picture 3">
            <a:extLst>
              <a:ext uri="{FF2B5EF4-FFF2-40B4-BE49-F238E27FC236}">
                <a16:creationId xmlns:a16="http://schemas.microsoft.com/office/drawing/2014/main" id="{36A24BCE-E691-49C0-9FFB-3C1285F2EBD0}"/>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180793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44D54-07FE-4F32-9CF3-A76519831E2F}"/>
              </a:ext>
            </a:extLst>
          </p:cNvPr>
          <p:cNvPicPr>
            <a:picLocks noChangeAspect="1"/>
          </p:cNvPicPr>
          <p:nvPr/>
        </p:nvPicPr>
        <p:blipFill>
          <a:blip r:embed="rId2"/>
          <a:stretch>
            <a:fillRect/>
          </a:stretch>
        </p:blipFill>
        <p:spPr>
          <a:xfrm>
            <a:off x="481093" y="112604"/>
            <a:ext cx="4759042" cy="4980392"/>
          </a:xfrm>
          <a:prstGeom prst="rect">
            <a:avLst/>
          </a:prstGeom>
        </p:spPr>
      </p:pic>
      <p:cxnSp>
        <p:nvCxnSpPr>
          <p:cNvPr id="4" name="Straight Arrow Connector 3">
            <a:extLst>
              <a:ext uri="{FF2B5EF4-FFF2-40B4-BE49-F238E27FC236}">
                <a16:creationId xmlns:a16="http://schemas.microsoft.com/office/drawing/2014/main" id="{9D4B8A17-4C17-4984-B866-7C2D0407E2C8}"/>
              </a:ext>
            </a:extLst>
          </p:cNvPr>
          <p:cNvCxnSpPr/>
          <p:nvPr/>
        </p:nvCxnSpPr>
        <p:spPr>
          <a:xfrm flipV="1">
            <a:off x="478465" y="-10633"/>
            <a:ext cx="0" cy="10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D07C069-472A-4E19-B7A3-F97095981EE8}"/>
              </a:ext>
            </a:extLst>
          </p:cNvPr>
          <p:cNvSpPr/>
          <p:nvPr/>
        </p:nvSpPr>
        <p:spPr>
          <a:xfrm>
            <a:off x="1329070" y="1594884"/>
            <a:ext cx="2934586" cy="165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965569-673F-4293-ABCC-BCF4DF6D1425}"/>
              </a:ext>
            </a:extLst>
          </p:cNvPr>
          <p:cNvSpPr txBox="1"/>
          <p:nvPr/>
        </p:nvSpPr>
        <p:spPr>
          <a:xfrm>
            <a:off x="1084129" y="1011165"/>
            <a:ext cx="3370913" cy="2400657"/>
          </a:xfrm>
          <a:prstGeom prst="rect">
            <a:avLst/>
          </a:prstGeom>
          <a:noFill/>
        </p:spPr>
        <p:txBody>
          <a:bodyPr wrap="square" rtlCol="0">
            <a:spAutoFit/>
          </a:bodyPr>
          <a:lstStyle/>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Evie had an amazing set of results, mainly 8s and 7s! I think GCSEPod is really helpful - especially for her science subjects (she did combined science) and got 8, 7 - brilliant! </a:t>
            </a:r>
          </a:p>
          <a:p>
            <a:pPr algn="ctr"/>
            <a:endParaRPr lang="en-GB"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Parent</a:t>
            </a:r>
          </a:p>
        </p:txBody>
      </p:sp>
      <p:pic>
        <p:nvPicPr>
          <p:cNvPr id="7" name="Picture 6">
            <a:extLst>
              <a:ext uri="{FF2B5EF4-FFF2-40B4-BE49-F238E27FC236}">
                <a16:creationId xmlns:a16="http://schemas.microsoft.com/office/drawing/2014/main" id="{CF39B24A-408F-479F-8ECF-89A4905AFEC5}"/>
              </a:ext>
            </a:extLst>
          </p:cNvPr>
          <p:cNvPicPr>
            <a:picLocks noChangeAspect="1"/>
          </p:cNvPicPr>
          <p:nvPr/>
        </p:nvPicPr>
        <p:blipFill>
          <a:blip r:embed="rId2"/>
          <a:stretch>
            <a:fillRect/>
          </a:stretch>
        </p:blipFill>
        <p:spPr>
          <a:xfrm>
            <a:off x="5342970" y="338634"/>
            <a:ext cx="5310853" cy="5557869"/>
          </a:xfrm>
          <a:prstGeom prst="rect">
            <a:avLst/>
          </a:prstGeom>
        </p:spPr>
      </p:pic>
      <p:sp>
        <p:nvSpPr>
          <p:cNvPr id="8" name="Rectangle 7">
            <a:extLst>
              <a:ext uri="{FF2B5EF4-FFF2-40B4-BE49-F238E27FC236}">
                <a16:creationId xmlns:a16="http://schemas.microsoft.com/office/drawing/2014/main" id="{8CED2F87-EFF1-4299-9B86-50EB1187CAE2}"/>
              </a:ext>
            </a:extLst>
          </p:cNvPr>
          <p:cNvSpPr/>
          <p:nvPr/>
        </p:nvSpPr>
        <p:spPr>
          <a:xfrm>
            <a:off x="6241312" y="1839432"/>
            <a:ext cx="3094074" cy="181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4562E00-23D4-4E3F-A681-33DF3B8A1955}"/>
              </a:ext>
            </a:extLst>
          </p:cNvPr>
          <p:cNvSpPr txBox="1"/>
          <p:nvPr/>
        </p:nvSpPr>
        <p:spPr>
          <a:xfrm>
            <a:off x="5987694" y="1604213"/>
            <a:ext cx="3804892" cy="2477601"/>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Wow! Emma actually asked if GCSEPod counted as revision as she can't believe it!  I can't believe it either! How fantastic to have a resource that meet students on their level, I am blown away!  She actually does not feel as though she is doing revision!</a:t>
            </a:r>
          </a:p>
          <a:p>
            <a:pPr algn="ctr"/>
            <a:endParaRPr lang="en-GB" sz="1100" b="1" i="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Parent</a:t>
            </a:r>
          </a:p>
        </p:txBody>
      </p:sp>
      <p:pic>
        <p:nvPicPr>
          <p:cNvPr id="3" name="Picture Placeholder 7" descr="A close up of a sign&#10;&#10;Description automatically generated">
            <a:extLst>
              <a:ext uri="{FF2B5EF4-FFF2-40B4-BE49-F238E27FC236}">
                <a16:creationId xmlns:a16="http://schemas.microsoft.com/office/drawing/2014/main" id="{3C29F9F0-E99B-400B-9DBA-59BFD174F1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529883" y="251305"/>
            <a:ext cx="1449870" cy="1879654"/>
          </a:xfrm>
          <a:prstGeom prst="rect">
            <a:avLst/>
          </a:prstGeom>
        </p:spPr>
      </p:pic>
      <p:pic>
        <p:nvPicPr>
          <p:cNvPr id="9" name="Picture 8">
            <a:extLst>
              <a:ext uri="{FF2B5EF4-FFF2-40B4-BE49-F238E27FC236}">
                <a16:creationId xmlns:a16="http://schemas.microsoft.com/office/drawing/2014/main" id="{0B38B315-C2DE-47BD-8BC4-F1ABE3F666CD}"/>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623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388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2C2D8-46A8-40EF-8054-E2E655F38310}"/>
              </a:ext>
            </a:extLst>
          </p:cNvPr>
          <p:cNvSpPr txBox="1"/>
          <p:nvPr/>
        </p:nvSpPr>
        <p:spPr>
          <a:xfrm>
            <a:off x="2734372" y="798069"/>
            <a:ext cx="6721480" cy="5078313"/>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Optional section</a:t>
            </a:r>
          </a:p>
          <a:p>
            <a:pPr algn="ctr"/>
            <a:endParaRPr lang="en-GB" sz="36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If you have limited time, the following slides can be missed to provide a shortened presentation. </a:t>
            </a:r>
          </a:p>
          <a:p>
            <a:pPr algn="ctr"/>
            <a:endParaRPr lang="en-GB" sz="36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Pick up the main presentation again at slide 31. </a:t>
            </a:r>
          </a:p>
        </p:txBody>
      </p:sp>
    </p:spTree>
    <p:extLst>
      <p:ext uri="{BB962C8B-B14F-4D97-AF65-F5344CB8AC3E}">
        <p14:creationId xmlns:p14="http://schemas.microsoft.com/office/powerpoint/2010/main" val="295710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3F985-4C6B-430B-9441-DAF9DF8B7ADC}"/>
              </a:ext>
            </a:extLst>
          </p:cNvPr>
          <p:cNvPicPr>
            <a:picLocks noChangeAspect="1"/>
          </p:cNvPicPr>
          <p:nvPr/>
        </p:nvPicPr>
        <p:blipFill>
          <a:blip r:embed="rId2"/>
          <a:stretch>
            <a:fillRect/>
          </a:stretch>
        </p:blipFill>
        <p:spPr>
          <a:xfrm>
            <a:off x="441223" y="1730615"/>
            <a:ext cx="11178231" cy="3676708"/>
          </a:xfrm>
          <a:prstGeom prst="rect">
            <a:avLst/>
          </a:prstGeom>
        </p:spPr>
      </p:pic>
      <p:sp>
        <p:nvSpPr>
          <p:cNvPr id="5" name="Title 4">
            <a:extLst>
              <a:ext uri="{FF2B5EF4-FFF2-40B4-BE49-F238E27FC236}">
                <a16:creationId xmlns:a16="http://schemas.microsoft.com/office/drawing/2014/main" id="{9D204C14-40AC-4768-BBB1-6F7E3FCFAF94}"/>
              </a:ext>
            </a:extLst>
          </p:cNvPr>
          <p:cNvSpPr>
            <a:spLocks noGrp="1"/>
          </p:cNvSpPr>
          <p:nvPr>
            <p:ph type="title"/>
          </p:nvPr>
        </p:nvSpPr>
        <p:spPr>
          <a:xfrm>
            <a:off x="147084" y="131209"/>
            <a:ext cx="10515600" cy="1325563"/>
          </a:xfrm>
        </p:spPr>
        <p:txBody>
          <a:bodyPr/>
          <a:lstStyle/>
          <a:p>
            <a:r>
              <a:rPr lang="en-GB" dirty="0">
                <a:solidFill>
                  <a:srgbClr val="1C1C1C"/>
                </a:solidFill>
              </a:rPr>
              <a:t>The Power of Pod</a:t>
            </a:r>
            <a:br>
              <a:rPr lang="en-GB" dirty="0">
                <a:solidFill>
                  <a:srgbClr val="1C1C1C"/>
                </a:solidFill>
              </a:rPr>
            </a:br>
            <a:endParaRPr lang="en-GB" dirty="0"/>
          </a:p>
        </p:txBody>
      </p:sp>
      <p:sp>
        <p:nvSpPr>
          <p:cNvPr id="11" name="TextBox 10">
            <a:extLst>
              <a:ext uri="{FF2B5EF4-FFF2-40B4-BE49-F238E27FC236}">
                <a16:creationId xmlns:a16="http://schemas.microsoft.com/office/drawing/2014/main" id="{82738922-5432-4C5A-9252-55BE86F9CD72}"/>
              </a:ext>
            </a:extLst>
          </p:cNvPr>
          <p:cNvSpPr txBox="1"/>
          <p:nvPr/>
        </p:nvSpPr>
        <p:spPr>
          <a:xfrm>
            <a:off x="3515106" y="4483993"/>
            <a:ext cx="4583229" cy="923330"/>
          </a:xfrm>
          <a:prstGeom prst="rect">
            <a:avLst/>
          </a:prstGeom>
          <a:noFill/>
        </p:spPr>
        <p:txBody>
          <a:bodyPr wrap="square" rtlCol="0">
            <a:spAutoFit/>
          </a:bodyPr>
          <a:lstStyle/>
          <a:p>
            <a:pPr algn="ctr"/>
            <a:r>
              <a:rPr lang="en-GB" b="1" dirty="0">
                <a:solidFill>
                  <a:schemeClr val="bg1"/>
                </a:solidFill>
              </a:rPr>
              <a:t>Geoff Barton, General Secretary</a:t>
            </a:r>
          </a:p>
          <a:p>
            <a:pPr algn="ctr"/>
            <a:r>
              <a:rPr lang="en-GB" b="1" dirty="0">
                <a:solidFill>
                  <a:schemeClr val="bg1"/>
                </a:solidFill>
              </a:rPr>
              <a:t> Association of School &amp; College Leaders</a:t>
            </a:r>
          </a:p>
          <a:p>
            <a:endParaRPr lang="en-GB" b="1" dirty="0">
              <a:solidFill>
                <a:srgbClr val="1C1C1C"/>
              </a:solidFill>
            </a:endParaRPr>
          </a:p>
        </p:txBody>
      </p:sp>
      <p:sp>
        <p:nvSpPr>
          <p:cNvPr id="12" name="Rectangle 11">
            <a:extLst>
              <a:ext uri="{FF2B5EF4-FFF2-40B4-BE49-F238E27FC236}">
                <a16:creationId xmlns:a16="http://schemas.microsoft.com/office/drawing/2014/main" id="{013EC406-3A36-4BD3-B366-C390171B7C62}"/>
              </a:ext>
            </a:extLst>
          </p:cNvPr>
          <p:cNvSpPr/>
          <p:nvPr/>
        </p:nvSpPr>
        <p:spPr>
          <a:xfrm>
            <a:off x="249837" y="1060137"/>
            <a:ext cx="8222204" cy="3570208"/>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have invested in an award-winning </a:t>
            </a:r>
            <a:r>
              <a:rPr lang="en-US" b="1" dirty="0">
                <a:solidFill>
                  <a:srgbClr val="B2BC35"/>
                </a:solidFill>
                <a:latin typeface="Arial" panose="020B0604020202020204" pitchFamily="34" charset="0"/>
                <a:cs typeface="Arial" panose="020B0604020202020204" pitchFamily="34" charset="0"/>
              </a:rPr>
              <a:t>digital content and learning provider, </a:t>
            </a:r>
            <a:r>
              <a:rPr lang="en-US" dirty="0">
                <a:latin typeface="Arial" panose="020B0604020202020204" pitchFamily="34" charset="0"/>
                <a:cs typeface="Arial" panose="020B0604020202020204" pitchFamily="34" charset="0"/>
              </a:rPr>
              <a:t>called GCSEPod.</a:t>
            </a:r>
          </a:p>
          <a:p>
            <a:endParaRPr lang="en-US" b="1" dirty="0">
              <a:solidFill>
                <a:srgbClr val="F1645D"/>
              </a:solidFill>
              <a:latin typeface="Arial" panose="020B0604020202020204" pitchFamily="34" charset="0"/>
              <a:cs typeface="Arial" panose="020B0604020202020204" pitchFamily="34" charset="0"/>
            </a:endParaRPr>
          </a:p>
          <a:p>
            <a:r>
              <a:rPr lang="en-US" b="1" dirty="0">
                <a:solidFill>
                  <a:srgbClr val="F1645D"/>
                </a:solidFill>
                <a:latin typeface="Arial" panose="020B0604020202020204" pitchFamily="34" charset="0"/>
                <a:cs typeface="Arial" panose="020B0604020202020204" pitchFamily="34" charset="0"/>
              </a:rPr>
              <a:t>Pod Credentials:</a:t>
            </a:r>
            <a:r>
              <a:rPr lang="en-US" b="1" dirty="0">
                <a:solidFill>
                  <a:srgbClr val="B2BC35"/>
                </a:solidFill>
                <a:latin typeface="Arial" panose="020B0604020202020204" pitchFamily="34" charset="0"/>
                <a:cs typeface="Arial" panose="020B0604020202020204" pitchFamily="34" charset="0"/>
              </a:rPr>
              <a:t/>
            </a:r>
            <a:br>
              <a:rPr lang="en-US" b="1" dirty="0">
                <a:solidFill>
                  <a:srgbClr val="B2BC35"/>
                </a:solidFill>
                <a:latin typeface="Arial" panose="020B0604020202020204" pitchFamily="34" charset="0"/>
                <a:cs typeface="Arial" panose="020B0604020202020204" pitchFamily="34" charset="0"/>
              </a:rPr>
            </a:br>
            <a:endParaRPr lang="en-US" b="1" dirty="0">
              <a:solidFill>
                <a:srgbClr val="B2BC3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students at KS4 for over 10 years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Used in over 1,600+ schools worldwide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Recommended by the Association of School and College Leaders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Winner of multiple educational technology awards: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DD083F7-49A8-4266-B4ED-3CB62A51E07A}"/>
              </a:ext>
            </a:extLst>
          </p:cNvPr>
          <p:cNvPicPr>
            <a:picLocks noChangeAspect="1"/>
          </p:cNvPicPr>
          <p:nvPr/>
        </p:nvPicPr>
        <p:blipFill>
          <a:blip r:embed="rId3"/>
          <a:stretch>
            <a:fillRect/>
          </a:stretch>
        </p:blipFill>
        <p:spPr>
          <a:xfrm>
            <a:off x="2310825" y="3644740"/>
            <a:ext cx="7439025" cy="1992473"/>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700A04A4-DB78-40F0-9EB5-1E7FABBEB04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3" name="Picture 2">
            <a:extLst>
              <a:ext uri="{FF2B5EF4-FFF2-40B4-BE49-F238E27FC236}">
                <a16:creationId xmlns:a16="http://schemas.microsoft.com/office/drawing/2014/main" id="{6C7D83D7-6B01-4D6B-A202-246213643832}"/>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3048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498932" y="163648"/>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Retrieval Practice</a:t>
            </a:r>
          </a:p>
        </p:txBody>
      </p:sp>
      <p:sp>
        <p:nvSpPr>
          <p:cNvPr id="9" name="TextBox 8">
            <a:extLst>
              <a:ext uri="{FF2B5EF4-FFF2-40B4-BE49-F238E27FC236}">
                <a16:creationId xmlns:a16="http://schemas.microsoft.com/office/drawing/2014/main" id="{5F0F6EAC-E997-498A-BF1E-E5281025B005}"/>
              </a:ext>
            </a:extLst>
          </p:cNvPr>
          <p:cNvSpPr txBox="1"/>
          <p:nvPr/>
        </p:nvSpPr>
        <p:spPr>
          <a:xfrm>
            <a:off x="2748986" y="1101536"/>
            <a:ext cx="638397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Practice bringing information from memory for better results. </a:t>
            </a:r>
          </a:p>
        </p:txBody>
      </p:sp>
      <p:pic>
        <p:nvPicPr>
          <p:cNvPr id="11" name="Picture 10">
            <a:extLst>
              <a:ext uri="{FF2B5EF4-FFF2-40B4-BE49-F238E27FC236}">
                <a16:creationId xmlns:a16="http://schemas.microsoft.com/office/drawing/2014/main" id="{BA8C4C5C-8B78-49AE-985B-369413632EF2}"/>
              </a:ext>
            </a:extLst>
          </p:cNvPr>
          <p:cNvPicPr>
            <a:picLocks noChangeAspect="1"/>
          </p:cNvPicPr>
          <p:nvPr/>
        </p:nvPicPr>
        <p:blipFill>
          <a:blip r:embed="rId3"/>
          <a:stretch>
            <a:fillRect/>
          </a:stretch>
        </p:blipFill>
        <p:spPr>
          <a:xfrm>
            <a:off x="9714420" y="2141621"/>
            <a:ext cx="2314300" cy="3710227"/>
          </a:xfrm>
          <a:prstGeom prst="rect">
            <a:avLst/>
          </a:prstGeom>
        </p:spPr>
      </p:pic>
      <p:sp>
        <p:nvSpPr>
          <p:cNvPr id="12" name="TextBox 11">
            <a:extLst>
              <a:ext uri="{FF2B5EF4-FFF2-40B4-BE49-F238E27FC236}">
                <a16:creationId xmlns:a16="http://schemas.microsoft.com/office/drawing/2014/main" id="{D3761436-5BCE-4D0A-A64D-3C6DFAEF5BA0}"/>
              </a:ext>
            </a:extLst>
          </p:cNvPr>
          <p:cNvSpPr txBox="1"/>
          <p:nvPr/>
        </p:nvSpPr>
        <p:spPr>
          <a:xfrm>
            <a:off x="615595" y="2232006"/>
            <a:ext cx="6472765"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r>
              <a:rPr lang="en-GB" sz="2800" b="1" dirty="0">
                <a:solidFill>
                  <a:srgbClr val="B020B3"/>
                </a:solidFill>
                <a:latin typeface="Arial" panose="020B0604020202020204" pitchFamily="34" charset="0"/>
                <a:cs typeface="Arial" panose="020B0604020202020204" pitchFamily="34" charset="0"/>
              </a:rPr>
              <a:t>Retrieval Practice</a:t>
            </a:r>
            <a:r>
              <a:rPr lang="en-GB" sz="2800" dirty="0">
                <a:latin typeface="Arial" panose="020B0604020202020204" pitchFamily="34" charset="0"/>
                <a:cs typeface="Arial" panose="020B0604020202020204" pitchFamily="34" charset="0"/>
              </a:rPr>
              <a:t>” is a learning strategy where we focus on getting information </a:t>
            </a:r>
            <a:r>
              <a:rPr lang="en-GB" sz="2800" b="1" u="sng" dirty="0">
                <a:latin typeface="Arial" panose="020B0604020202020204" pitchFamily="34" charset="0"/>
                <a:cs typeface="Arial" panose="020B0604020202020204" pitchFamily="34" charset="0"/>
              </a:rPr>
              <a:t>OUT</a:t>
            </a:r>
            <a:r>
              <a:rPr lang="en-GB" sz="2800" dirty="0">
                <a:latin typeface="Arial" panose="020B0604020202020204" pitchFamily="34" charset="0"/>
                <a:cs typeface="Arial" panose="020B0604020202020204" pitchFamily="34" charset="0"/>
              </a:rPr>
              <a:t>. Through the act of retrieval, or calling information to mind, our memory for that information is strengthened and forgetting is less likely to occur. </a:t>
            </a:r>
          </a:p>
        </p:txBody>
      </p:sp>
      <p:pic>
        <p:nvPicPr>
          <p:cNvPr id="2" name="Picture Placeholder 7" descr="A close up of a sign&#10;&#10;Description automatically generated">
            <a:extLst>
              <a:ext uri="{FF2B5EF4-FFF2-40B4-BE49-F238E27FC236}">
                <a16:creationId xmlns:a16="http://schemas.microsoft.com/office/drawing/2014/main" id="{5795DC3F-9FC0-4A33-8C0D-A3258ACA823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28772" y="161709"/>
            <a:ext cx="1449870" cy="1879654"/>
          </a:xfrm>
          <a:prstGeom prst="rect">
            <a:avLst/>
          </a:prstGeom>
        </p:spPr>
      </p:pic>
      <p:pic>
        <p:nvPicPr>
          <p:cNvPr id="3" name="Picture 2">
            <a:extLst>
              <a:ext uri="{FF2B5EF4-FFF2-40B4-BE49-F238E27FC236}">
                <a16:creationId xmlns:a16="http://schemas.microsoft.com/office/drawing/2014/main" id="{1C9354D3-292D-40D1-9C17-65BB37750BFA}"/>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207231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595184" y="151616"/>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Retrieval Practice</a:t>
            </a:r>
          </a:p>
        </p:txBody>
      </p:sp>
      <p:sp>
        <p:nvSpPr>
          <p:cNvPr id="9" name="TextBox 8">
            <a:extLst>
              <a:ext uri="{FF2B5EF4-FFF2-40B4-BE49-F238E27FC236}">
                <a16:creationId xmlns:a16="http://schemas.microsoft.com/office/drawing/2014/main" id="{5F0F6EAC-E997-498A-BF1E-E5281025B005}"/>
              </a:ext>
            </a:extLst>
          </p:cNvPr>
          <p:cNvSpPr txBox="1"/>
          <p:nvPr/>
        </p:nvSpPr>
        <p:spPr>
          <a:xfrm>
            <a:off x="2917428" y="1017315"/>
            <a:ext cx="638397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Practice bringing information from memory for better results. </a:t>
            </a:r>
          </a:p>
        </p:txBody>
      </p:sp>
      <p:sp>
        <p:nvSpPr>
          <p:cNvPr id="13" name="TextBox 12">
            <a:extLst>
              <a:ext uri="{FF2B5EF4-FFF2-40B4-BE49-F238E27FC236}">
                <a16:creationId xmlns:a16="http://schemas.microsoft.com/office/drawing/2014/main" id="{25BE5D0F-65E0-4430-87CE-C30354E9FC4D}"/>
              </a:ext>
            </a:extLst>
          </p:cNvPr>
          <p:cNvSpPr txBox="1"/>
          <p:nvPr/>
        </p:nvSpPr>
        <p:spPr>
          <a:xfrm>
            <a:off x="351445" y="1767777"/>
            <a:ext cx="6603938" cy="4154984"/>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At-home activities using Retrieval Practice</a:t>
            </a:r>
          </a:p>
          <a:p>
            <a:pPr algn="ct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a Pod with your child.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Ask your child to write key words on a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the Pod again – your child should summarise their knowledge of each key word on the back of each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Allow your child time to flesh out their cards with as much information as they can remember.</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Test your child by asking them to define the flash card words without looking. </a:t>
            </a:r>
          </a:p>
        </p:txBody>
      </p:sp>
      <p:pic>
        <p:nvPicPr>
          <p:cNvPr id="14" name="Picture 13">
            <a:extLst>
              <a:ext uri="{FF2B5EF4-FFF2-40B4-BE49-F238E27FC236}">
                <a16:creationId xmlns:a16="http://schemas.microsoft.com/office/drawing/2014/main" id="{26579FB8-B177-46F4-9BF5-D4C585250182}"/>
              </a:ext>
            </a:extLst>
          </p:cNvPr>
          <p:cNvPicPr>
            <a:picLocks noChangeAspect="1"/>
          </p:cNvPicPr>
          <p:nvPr/>
        </p:nvPicPr>
        <p:blipFill>
          <a:blip r:embed="rId3"/>
          <a:stretch>
            <a:fillRect/>
          </a:stretch>
        </p:blipFill>
        <p:spPr>
          <a:xfrm>
            <a:off x="8600154" y="2121136"/>
            <a:ext cx="3246376" cy="355111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9ACA17E1-23B3-4A9C-88FD-4523E3E48AAA}"/>
              </a:ext>
            </a:extLst>
          </p:cNvPr>
          <p:cNvPicPr>
            <a:picLocks noChangeAspect="1"/>
          </p:cNvPicPr>
          <p:nvPr/>
        </p:nvPicPr>
        <p:blipFill>
          <a:blip r:embed="rId4"/>
          <a:stretch>
            <a:fillRect/>
          </a:stretch>
        </p:blipFill>
        <p:spPr>
          <a:xfrm>
            <a:off x="7323804" y="4371975"/>
            <a:ext cx="2211685" cy="1526723"/>
          </a:xfrm>
          <a:prstGeom prst="rect">
            <a:avLst/>
          </a:prstGeom>
        </p:spPr>
      </p:pic>
      <p:sp>
        <p:nvSpPr>
          <p:cNvPr id="16" name="TextBox 15">
            <a:extLst>
              <a:ext uri="{FF2B5EF4-FFF2-40B4-BE49-F238E27FC236}">
                <a16:creationId xmlns:a16="http://schemas.microsoft.com/office/drawing/2014/main" id="{AFC34FFC-B3C7-42CC-97F3-96AD886A817F}"/>
              </a:ext>
            </a:extLst>
          </p:cNvPr>
          <p:cNvSpPr txBox="1"/>
          <p:nvPr/>
        </p:nvSpPr>
        <p:spPr>
          <a:xfrm rot="20187835">
            <a:off x="7728374" y="4919718"/>
            <a:ext cx="1402544" cy="830997"/>
          </a:xfrm>
          <a:prstGeom prst="rect">
            <a:avLst/>
          </a:prstGeom>
          <a:noFill/>
        </p:spPr>
        <p:txBody>
          <a:bodyPr wrap="square" rtlCol="0">
            <a:spAutoFit/>
          </a:bodyPr>
          <a:lstStyle/>
          <a:p>
            <a:pPr algn="ctr"/>
            <a:r>
              <a:rPr lang="en-GB" sz="2400" dirty="0">
                <a:latin typeface="Ink Free" panose="03080402000500000000" pitchFamily="66" charset="0"/>
              </a:rPr>
              <a:t>Covalent bond</a:t>
            </a:r>
          </a:p>
        </p:txBody>
      </p:sp>
      <p:pic>
        <p:nvPicPr>
          <p:cNvPr id="2" name="Picture Placeholder 7" descr="A close up of a sign&#10;&#10;Description automatically generated">
            <a:extLst>
              <a:ext uri="{FF2B5EF4-FFF2-40B4-BE49-F238E27FC236}">
                <a16:creationId xmlns:a16="http://schemas.microsoft.com/office/drawing/2014/main" id="{F9350934-83B1-4914-AE38-999461E27AE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28772" y="89380"/>
            <a:ext cx="1449870" cy="1879654"/>
          </a:xfrm>
          <a:prstGeom prst="rect">
            <a:avLst/>
          </a:prstGeom>
        </p:spPr>
      </p:pic>
      <p:pic>
        <p:nvPicPr>
          <p:cNvPr id="3" name="Picture 2">
            <a:extLst>
              <a:ext uri="{FF2B5EF4-FFF2-40B4-BE49-F238E27FC236}">
                <a16:creationId xmlns:a16="http://schemas.microsoft.com/office/drawing/2014/main" id="{D250E035-DE29-4105-8C9E-C2E72BEA924A}"/>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37992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349069" y="179732"/>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Spaced Practice</a:t>
            </a:r>
          </a:p>
        </p:txBody>
      </p:sp>
      <p:sp>
        <p:nvSpPr>
          <p:cNvPr id="9" name="TextBox 8">
            <a:extLst>
              <a:ext uri="{FF2B5EF4-FFF2-40B4-BE49-F238E27FC236}">
                <a16:creationId xmlns:a16="http://schemas.microsoft.com/office/drawing/2014/main" id="{5F0F6EAC-E997-498A-BF1E-E5281025B005}"/>
              </a:ext>
            </a:extLst>
          </p:cNvPr>
          <p:cNvSpPr txBox="1"/>
          <p:nvPr/>
        </p:nvSpPr>
        <p:spPr>
          <a:xfrm>
            <a:off x="2748986" y="1101536"/>
            <a:ext cx="638397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Practice bringing information from memory for better results. </a:t>
            </a:r>
          </a:p>
        </p:txBody>
      </p:sp>
      <p:sp>
        <p:nvSpPr>
          <p:cNvPr id="14" name="TextBox 13">
            <a:extLst>
              <a:ext uri="{FF2B5EF4-FFF2-40B4-BE49-F238E27FC236}">
                <a16:creationId xmlns:a16="http://schemas.microsoft.com/office/drawing/2014/main" id="{4F02DE82-1D3B-4A83-88C5-9C42C07CD4F7}"/>
              </a:ext>
            </a:extLst>
          </p:cNvPr>
          <p:cNvSpPr txBox="1"/>
          <p:nvPr/>
        </p:nvSpPr>
        <p:spPr>
          <a:xfrm>
            <a:off x="1019111" y="2388828"/>
            <a:ext cx="3920598" cy="2246769"/>
          </a:xfrm>
          <a:prstGeom prst="rect">
            <a:avLst/>
          </a:prstGeom>
          <a:noFill/>
        </p:spPr>
        <p:txBody>
          <a:bodyPr wrap="square" rtlCol="0">
            <a:spAutoFit/>
          </a:bodyPr>
          <a:lstStyle/>
          <a:p>
            <a:pPr algn="ctr"/>
            <a:r>
              <a:rPr lang="en-GB" sz="2800" dirty="0">
                <a:solidFill>
                  <a:srgbClr val="B020B3"/>
                </a:solidFill>
                <a:latin typeface="Arial" panose="020B0604020202020204" pitchFamily="34" charset="0"/>
                <a:cs typeface="Arial" panose="020B0604020202020204" pitchFamily="34" charset="0"/>
              </a:rPr>
              <a:t>It has been proven that by reviewing at regular intervals, you can reduce how much you forget to just 10%</a:t>
            </a:r>
            <a:r>
              <a:rPr lang="en-GB" sz="2800" dirty="0">
                <a:solidFill>
                  <a:srgbClr val="8C328B"/>
                </a:solidFill>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7DBE44C6-763F-4161-B770-778CF0851CD1}"/>
              </a:ext>
            </a:extLst>
          </p:cNvPr>
          <p:cNvPicPr>
            <a:picLocks noChangeAspect="1"/>
          </p:cNvPicPr>
          <p:nvPr/>
        </p:nvPicPr>
        <p:blipFill>
          <a:blip r:embed="rId3"/>
          <a:stretch>
            <a:fillRect/>
          </a:stretch>
        </p:blipFill>
        <p:spPr>
          <a:xfrm>
            <a:off x="5962793" y="2106573"/>
            <a:ext cx="5858734" cy="3523543"/>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39BDC912-13BB-4CCB-A9B6-E3F7D272283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476397" y="137005"/>
            <a:ext cx="1449870" cy="1879654"/>
          </a:xfrm>
          <a:prstGeom prst="rect">
            <a:avLst/>
          </a:prstGeom>
        </p:spPr>
      </p:pic>
      <p:pic>
        <p:nvPicPr>
          <p:cNvPr id="3" name="Picture 2">
            <a:extLst>
              <a:ext uri="{FF2B5EF4-FFF2-40B4-BE49-F238E27FC236}">
                <a16:creationId xmlns:a16="http://schemas.microsoft.com/office/drawing/2014/main" id="{20019E5E-DF32-45FE-A658-09410D07661C}"/>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60837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349069" y="179732"/>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Spaced Practice</a:t>
            </a:r>
          </a:p>
        </p:txBody>
      </p:sp>
      <p:sp>
        <p:nvSpPr>
          <p:cNvPr id="11" name="TextBox 10">
            <a:extLst>
              <a:ext uri="{FF2B5EF4-FFF2-40B4-BE49-F238E27FC236}">
                <a16:creationId xmlns:a16="http://schemas.microsoft.com/office/drawing/2014/main" id="{8B29099B-0A1B-4FD9-BBA1-9B9915EAD376}"/>
              </a:ext>
            </a:extLst>
          </p:cNvPr>
          <p:cNvSpPr txBox="1"/>
          <p:nvPr/>
        </p:nvSpPr>
        <p:spPr>
          <a:xfrm>
            <a:off x="3010797" y="1026422"/>
            <a:ext cx="586562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Revise, rest, repeat…….space out revision for better results</a:t>
            </a:r>
          </a:p>
        </p:txBody>
      </p:sp>
      <p:sp>
        <p:nvSpPr>
          <p:cNvPr id="12" name="TextBox 11">
            <a:extLst>
              <a:ext uri="{FF2B5EF4-FFF2-40B4-BE49-F238E27FC236}">
                <a16:creationId xmlns:a16="http://schemas.microsoft.com/office/drawing/2014/main" id="{E6893DF7-69C4-4F49-936F-3DA13FD60D19}"/>
              </a:ext>
            </a:extLst>
          </p:cNvPr>
          <p:cNvSpPr txBox="1"/>
          <p:nvPr/>
        </p:nvSpPr>
        <p:spPr>
          <a:xfrm>
            <a:off x="626895" y="1927921"/>
            <a:ext cx="10760574" cy="861774"/>
          </a:xfrm>
          <a:prstGeom prst="rect">
            <a:avLst/>
          </a:prstGeom>
          <a:noFill/>
        </p:spPr>
        <p:txBody>
          <a:bodyPr wrap="square" rtlCol="0">
            <a:spAutoFit/>
          </a:bodyPr>
          <a:lstStyle/>
          <a:p>
            <a:pPr algn="ctr"/>
            <a:r>
              <a:rPr lang="en-GB" b="1" u="sng" dirty="0">
                <a:solidFill>
                  <a:srgbClr val="B020B3"/>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B020B3"/>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B63063F-B5F3-4A4E-91B8-1E7B50C60B3E}"/>
              </a:ext>
            </a:extLst>
          </p:cNvPr>
          <p:cNvSpPr txBox="1"/>
          <p:nvPr/>
        </p:nvSpPr>
        <p:spPr>
          <a:xfrm>
            <a:off x="425293" y="2817633"/>
            <a:ext cx="27006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Immediately After Class</a:t>
            </a:r>
          </a:p>
        </p:txBody>
      </p:sp>
      <p:cxnSp>
        <p:nvCxnSpPr>
          <p:cNvPr id="16" name="Straight Connector 15">
            <a:extLst>
              <a:ext uri="{FF2B5EF4-FFF2-40B4-BE49-F238E27FC236}">
                <a16:creationId xmlns:a16="http://schemas.microsoft.com/office/drawing/2014/main" id="{C441BF1B-E073-4B15-9098-560F5881761D}"/>
              </a:ext>
            </a:extLst>
          </p:cNvPr>
          <p:cNvCxnSpPr/>
          <p:nvPr/>
        </p:nvCxnSpPr>
        <p:spPr>
          <a:xfrm>
            <a:off x="489096" y="3427043"/>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BC0FCA6-016D-4FC5-A39D-F337CCBD01C4}"/>
              </a:ext>
            </a:extLst>
          </p:cNvPr>
          <p:cNvSpPr txBox="1"/>
          <p:nvPr/>
        </p:nvSpPr>
        <p:spPr>
          <a:xfrm>
            <a:off x="425293" y="3535031"/>
            <a:ext cx="3164958" cy="2339102"/>
          </a:xfrm>
          <a:prstGeom prst="rect">
            <a:avLst/>
          </a:prstGeom>
          <a:noFill/>
        </p:spPr>
        <p:txBody>
          <a:bodyPr wrap="square" rtlCol="0">
            <a:spAutoFit/>
          </a:bodyPr>
          <a:lstStyle/>
          <a:p>
            <a:r>
              <a:rPr lang="en-GB" sz="2000" b="1" dirty="0">
                <a:solidFill>
                  <a:srgbClr val="B020B3"/>
                </a:solidFill>
                <a:latin typeface="Arial" panose="020B0604020202020204" pitchFamily="34" charset="0"/>
                <a:cs typeface="Arial" panose="020B0604020202020204" pitchFamily="34" charset="0"/>
              </a:rPr>
              <a:t>Mind Mapping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 Pod and write down all the key words. Then, from memory, ask them to fill in as much information as they remember on a mind map. </a:t>
            </a:r>
          </a:p>
        </p:txBody>
      </p:sp>
      <p:pic>
        <p:nvPicPr>
          <p:cNvPr id="18" name="Picture 2" descr="Related image">
            <a:extLst>
              <a:ext uri="{FF2B5EF4-FFF2-40B4-BE49-F238E27FC236}">
                <a16:creationId xmlns:a16="http://schemas.microsoft.com/office/drawing/2014/main" id="{6A6CDF9D-868E-4E1C-ACB7-ED48A4211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95" y="3721606"/>
            <a:ext cx="3164958" cy="21099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1098173-19F5-4B37-81F2-B2D7A607DEC1}"/>
              </a:ext>
            </a:extLst>
          </p:cNvPr>
          <p:cNvSpPr txBox="1"/>
          <p:nvPr/>
        </p:nvSpPr>
        <p:spPr>
          <a:xfrm>
            <a:off x="8346099" y="3507442"/>
            <a:ext cx="3682413" cy="2339102"/>
          </a:xfrm>
          <a:prstGeom prst="rect">
            <a:avLst/>
          </a:prstGeom>
          <a:noFill/>
        </p:spPr>
        <p:txBody>
          <a:bodyPr wrap="square" rtlCol="0">
            <a:spAutoFit/>
          </a:bodyPr>
          <a:lstStyle/>
          <a:p>
            <a:r>
              <a:rPr lang="en-GB" sz="2000" b="1" dirty="0">
                <a:solidFill>
                  <a:srgbClr val="B020B3"/>
                </a:solidFill>
                <a:latin typeface="Arial" panose="020B0604020202020204" pitchFamily="34" charset="0"/>
                <a:cs typeface="Arial" panose="020B0604020202020204" pitchFamily="34" charset="0"/>
              </a:rPr>
              <a:t>Review Maps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Cover your child’s mind map and see how much they remember. Highlight the information they couldn’t remember and recommend revising the topic again. </a:t>
            </a:r>
          </a:p>
        </p:txBody>
      </p:sp>
      <p:sp>
        <p:nvSpPr>
          <p:cNvPr id="20" name="TextBox 19">
            <a:extLst>
              <a:ext uri="{FF2B5EF4-FFF2-40B4-BE49-F238E27FC236}">
                <a16:creationId xmlns:a16="http://schemas.microsoft.com/office/drawing/2014/main" id="{D7E3FCA8-B650-4AEF-ABA6-2A1755512A65}"/>
              </a:ext>
            </a:extLst>
          </p:cNvPr>
          <p:cNvSpPr txBox="1"/>
          <p:nvPr/>
        </p:nvSpPr>
        <p:spPr>
          <a:xfrm>
            <a:off x="8357383" y="2836001"/>
            <a:ext cx="36824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Hours Later</a:t>
            </a:r>
          </a:p>
        </p:txBody>
      </p:sp>
      <p:cxnSp>
        <p:nvCxnSpPr>
          <p:cNvPr id="21" name="Straight Connector 20">
            <a:extLst>
              <a:ext uri="{FF2B5EF4-FFF2-40B4-BE49-F238E27FC236}">
                <a16:creationId xmlns:a16="http://schemas.microsoft.com/office/drawing/2014/main" id="{05109DCE-6239-4506-9FAB-FB3263DB546A}"/>
              </a:ext>
            </a:extLst>
          </p:cNvPr>
          <p:cNvCxnSpPr/>
          <p:nvPr/>
        </p:nvCxnSpPr>
        <p:spPr>
          <a:xfrm>
            <a:off x="8442450" y="3454650"/>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577FF631-CD67-41EC-8266-9B615742F2DD}"/>
              </a:ext>
            </a:extLst>
          </p:cNvPr>
          <p:cNvPicPr>
            <a:picLocks noChangeAspect="1"/>
          </p:cNvPicPr>
          <p:nvPr/>
        </p:nvPicPr>
        <p:blipFill>
          <a:blip r:embed="rId4"/>
          <a:stretch>
            <a:fillRect/>
          </a:stretch>
        </p:blipFill>
        <p:spPr>
          <a:xfrm>
            <a:off x="3149619" y="3284167"/>
            <a:ext cx="4486275" cy="285750"/>
          </a:xfrm>
          <a:prstGeom prst="rect">
            <a:avLst/>
          </a:prstGeom>
        </p:spPr>
      </p:pic>
      <p:pic>
        <p:nvPicPr>
          <p:cNvPr id="3" name="Picture 2">
            <a:extLst>
              <a:ext uri="{FF2B5EF4-FFF2-40B4-BE49-F238E27FC236}">
                <a16:creationId xmlns:a16="http://schemas.microsoft.com/office/drawing/2014/main" id="{0FA27E0E-1622-4825-9D32-C1C3312E2DFE}"/>
              </a:ext>
            </a:extLst>
          </p:cNvPr>
          <p:cNvPicPr>
            <a:picLocks noChangeAspect="1"/>
          </p:cNvPicPr>
          <p:nvPr/>
        </p:nvPicPr>
        <p:blipFill>
          <a:blip r:embed="rId4"/>
          <a:stretch>
            <a:fillRect/>
          </a:stretch>
        </p:blipFill>
        <p:spPr>
          <a:xfrm>
            <a:off x="3852862" y="3286125"/>
            <a:ext cx="4486275" cy="285750"/>
          </a:xfrm>
          <a:prstGeom prst="rect">
            <a:avLst/>
          </a:prstGeom>
        </p:spPr>
      </p:pic>
      <p:pic>
        <p:nvPicPr>
          <p:cNvPr id="4" name="Picture Placeholder 7" descr="A close up of a sign&#10;&#10;Description automatically generated">
            <a:extLst>
              <a:ext uri="{FF2B5EF4-FFF2-40B4-BE49-F238E27FC236}">
                <a16:creationId xmlns:a16="http://schemas.microsoft.com/office/drawing/2014/main" id="{13BB9702-FBDE-4230-B0CF-E15DE683A00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38297" y="179732"/>
            <a:ext cx="1449870" cy="1879654"/>
          </a:xfrm>
          <a:prstGeom prst="rect">
            <a:avLst/>
          </a:prstGeom>
        </p:spPr>
      </p:pic>
      <p:pic>
        <p:nvPicPr>
          <p:cNvPr id="5" name="Picture 4">
            <a:extLst>
              <a:ext uri="{FF2B5EF4-FFF2-40B4-BE49-F238E27FC236}">
                <a16:creationId xmlns:a16="http://schemas.microsoft.com/office/drawing/2014/main" id="{BD056720-6658-4C23-ADF1-2367FE3CECDA}"/>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30861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349069" y="179732"/>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Spaced Practice</a:t>
            </a:r>
          </a:p>
        </p:txBody>
      </p:sp>
      <p:sp>
        <p:nvSpPr>
          <p:cNvPr id="11" name="TextBox 10">
            <a:extLst>
              <a:ext uri="{FF2B5EF4-FFF2-40B4-BE49-F238E27FC236}">
                <a16:creationId xmlns:a16="http://schemas.microsoft.com/office/drawing/2014/main" id="{8B29099B-0A1B-4FD9-BBA1-9B9915EAD376}"/>
              </a:ext>
            </a:extLst>
          </p:cNvPr>
          <p:cNvSpPr txBox="1"/>
          <p:nvPr/>
        </p:nvSpPr>
        <p:spPr>
          <a:xfrm>
            <a:off x="3010797" y="1026422"/>
            <a:ext cx="586562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Revise, rest, repeat…….space out revision for better results</a:t>
            </a:r>
          </a:p>
        </p:txBody>
      </p:sp>
      <p:sp>
        <p:nvSpPr>
          <p:cNvPr id="12" name="TextBox 11">
            <a:extLst>
              <a:ext uri="{FF2B5EF4-FFF2-40B4-BE49-F238E27FC236}">
                <a16:creationId xmlns:a16="http://schemas.microsoft.com/office/drawing/2014/main" id="{E6893DF7-69C4-4F49-936F-3DA13FD60D19}"/>
              </a:ext>
            </a:extLst>
          </p:cNvPr>
          <p:cNvSpPr txBox="1"/>
          <p:nvPr/>
        </p:nvSpPr>
        <p:spPr>
          <a:xfrm>
            <a:off x="626895" y="1927921"/>
            <a:ext cx="10760574" cy="861774"/>
          </a:xfrm>
          <a:prstGeom prst="rect">
            <a:avLst/>
          </a:prstGeom>
          <a:noFill/>
        </p:spPr>
        <p:txBody>
          <a:bodyPr wrap="square" rtlCol="0">
            <a:spAutoFit/>
          </a:bodyPr>
          <a:lstStyle/>
          <a:p>
            <a:pPr algn="ctr"/>
            <a:r>
              <a:rPr lang="en-GB" b="1" u="sng" dirty="0">
                <a:solidFill>
                  <a:srgbClr val="B020B3"/>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B020B3"/>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441BF1B-E073-4B15-9098-560F5881761D}"/>
              </a:ext>
            </a:extLst>
          </p:cNvPr>
          <p:cNvCxnSpPr/>
          <p:nvPr/>
        </p:nvCxnSpPr>
        <p:spPr>
          <a:xfrm>
            <a:off x="489096" y="3306727"/>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5109DCE-6239-4506-9FAB-FB3263DB546A}"/>
              </a:ext>
            </a:extLst>
          </p:cNvPr>
          <p:cNvCxnSpPr/>
          <p:nvPr/>
        </p:nvCxnSpPr>
        <p:spPr>
          <a:xfrm>
            <a:off x="8457412" y="3306727"/>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0FA27E0E-1622-4825-9D32-C1C3312E2DFE}"/>
              </a:ext>
            </a:extLst>
          </p:cNvPr>
          <p:cNvPicPr>
            <a:picLocks noChangeAspect="1"/>
          </p:cNvPicPr>
          <p:nvPr/>
        </p:nvPicPr>
        <p:blipFill>
          <a:blip r:embed="rId3"/>
          <a:stretch>
            <a:fillRect/>
          </a:stretch>
        </p:blipFill>
        <p:spPr>
          <a:xfrm>
            <a:off x="3657588" y="3169239"/>
            <a:ext cx="3952759" cy="285750"/>
          </a:xfrm>
          <a:prstGeom prst="rect">
            <a:avLst/>
          </a:prstGeom>
        </p:spPr>
      </p:pic>
      <p:sp>
        <p:nvSpPr>
          <p:cNvPr id="22" name="TextBox 21">
            <a:extLst>
              <a:ext uri="{FF2B5EF4-FFF2-40B4-BE49-F238E27FC236}">
                <a16:creationId xmlns:a16="http://schemas.microsoft.com/office/drawing/2014/main" id="{E28A8BAA-8E7B-406A-B6E0-F638DB3BABC7}"/>
              </a:ext>
            </a:extLst>
          </p:cNvPr>
          <p:cNvSpPr txBox="1"/>
          <p:nvPr/>
        </p:nvSpPr>
        <p:spPr>
          <a:xfrm>
            <a:off x="425293" y="2832473"/>
            <a:ext cx="323229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Week Later</a:t>
            </a:r>
          </a:p>
        </p:txBody>
      </p:sp>
      <p:sp>
        <p:nvSpPr>
          <p:cNvPr id="23" name="TextBox 22">
            <a:extLst>
              <a:ext uri="{FF2B5EF4-FFF2-40B4-BE49-F238E27FC236}">
                <a16:creationId xmlns:a16="http://schemas.microsoft.com/office/drawing/2014/main" id="{B260D541-24A4-4D84-A2D4-78FAAD5D7578}"/>
              </a:ext>
            </a:extLst>
          </p:cNvPr>
          <p:cNvSpPr txBox="1"/>
          <p:nvPr/>
        </p:nvSpPr>
        <p:spPr>
          <a:xfrm>
            <a:off x="413551" y="3434316"/>
            <a:ext cx="3232295" cy="2062103"/>
          </a:xfrm>
          <a:prstGeom prst="rect">
            <a:avLst/>
          </a:prstGeom>
          <a:noFill/>
        </p:spPr>
        <p:txBody>
          <a:bodyPr wrap="square" rtlCol="0">
            <a:spAutoFit/>
          </a:bodyPr>
          <a:lstStyle/>
          <a:p>
            <a:r>
              <a:rPr lang="en-GB" sz="2000" b="1" dirty="0">
                <a:solidFill>
                  <a:srgbClr val="B020B3"/>
                </a:solidFill>
                <a:latin typeface="Arial" panose="020B0604020202020204" pitchFamily="34" charset="0"/>
                <a:cs typeface="Arial" panose="020B0604020202020204" pitchFamily="34" charset="0"/>
              </a:rPr>
              <a:t>Memory Cards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create their own questions with the answers on the reverse. Then, test their knowledge. </a:t>
            </a:r>
          </a:p>
        </p:txBody>
      </p:sp>
      <p:pic>
        <p:nvPicPr>
          <p:cNvPr id="24" name="Picture 23">
            <a:extLst>
              <a:ext uri="{FF2B5EF4-FFF2-40B4-BE49-F238E27FC236}">
                <a16:creationId xmlns:a16="http://schemas.microsoft.com/office/drawing/2014/main" id="{CE362A66-EEB0-451B-A85A-E27851A662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88177" y="3547463"/>
            <a:ext cx="2036474" cy="2177937"/>
          </a:xfrm>
          <a:prstGeom prst="rect">
            <a:avLst/>
          </a:prstGeom>
        </p:spPr>
      </p:pic>
      <p:sp>
        <p:nvSpPr>
          <p:cNvPr id="25" name="TextBox 24">
            <a:extLst>
              <a:ext uri="{FF2B5EF4-FFF2-40B4-BE49-F238E27FC236}">
                <a16:creationId xmlns:a16="http://schemas.microsoft.com/office/drawing/2014/main" id="{F24606FD-6759-459F-9A9B-4E0470EED6F0}"/>
              </a:ext>
            </a:extLst>
          </p:cNvPr>
          <p:cNvSpPr txBox="1"/>
          <p:nvPr/>
        </p:nvSpPr>
        <p:spPr>
          <a:xfrm>
            <a:off x="8322716" y="2845840"/>
            <a:ext cx="233916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Month Later</a:t>
            </a:r>
          </a:p>
        </p:txBody>
      </p:sp>
      <p:sp>
        <p:nvSpPr>
          <p:cNvPr id="26" name="TextBox 25">
            <a:extLst>
              <a:ext uri="{FF2B5EF4-FFF2-40B4-BE49-F238E27FC236}">
                <a16:creationId xmlns:a16="http://schemas.microsoft.com/office/drawing/2014/main" id="{A1FA6034-890A-4947-B612-EEE9E14E620A}"/>
              </a:ext>
            </a:extLst>
          </p:cNvPr>
          <p:cNvSpPr txBox="1"/>
          <p:nvPr/>
        </p:nvSpPr>
        <p:spPr>
          <a:xfrm>
            <a:off x="8367823" y="3469758"/>
            <a:ext cx="3253563" cy="1508105"/>
          </a:xfrm>
          <a:prstGeom prst="rect">
            <a:avLst/>
          </a:prstGeom>
          <a:noFill/>
        </p:spPr>
        <p:txBody>
          <a:bodyPr wrap="square" rtlCol="0">
            <a:spAutoFit/>
          </a:bodyPr>
          <a:lstStyle/>
          <a:p>
            <a:r>
              <a:rPr lang="en-GB" sz="2000" b="1" dirty="0">
                <a:solidFill>
                  <a:srgbClr val="B020B3"/>
                </a:solidFill>
                <a:latin typeface="Arial" panose="020B0604020202020204" pitchFamily="34" charset="0"/>
                <a:cs typeface="Arial" panose="020B0604020202020204" pitchFamily="34" charset="0"/>
              </a:rPr>
              <a:t>Past Papers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t>
            </a:r>
            <a:r>
              <a:rPr lang="en-GB" dirty="0" err="1">
                <a:latin typeface="Arial" panose="020B0604020202020204" pitchFamily="34" charset="0"/>
                <a:cs typeface="Arial" panose="020B0604020202020204" pitchFamily="34" charset="0"/>
              </a:rPr>
              <a:t>GCSEPod’s</a:t>
            </a:r>
            <a:r>
              <a:rPr lang="en-GB" dirty="0">
                <a:latin typeface="Arial" panose="020B0604020202020204" pitchFamily="34" charset="0"/>
                <a:cs typeface="Arial" panose="020B0604020202020204" pitchFamily="34" charset="0"/>
              </a:rPr>
              <a:t> Pods again and then practice past papers. </a:t>
            </a:r>
          </a:p>
        </p:txBody>
      </p:sp>
      <p:pic>
        <p:nvPicPr>
          <p:cNvPr id="27" name="Picture 4" descr="Related image">
            <a:extLst>
              <a:ext uri="{FF2B5EF4-FFF2-40B4-BE49-F238E27FC236}">
                <a16:creationId xmlns:a16="http://schemas.microsoft.com/office/drawing/2014/main" id="{61B5012B-E0B9-45B1-AFD1-D967D157F2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6600"/>
          <a:stretch/>
        </p:blipFill>
        <p:spPr bwMode="auto">
          <a:xfrm>
            <a:off x="8478004" y="4981748"/>
            <a:ext cx="1654683" cy="9265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7" descr="A close up of a sign&#10;&#10;Description automatically generated">
            <a:extLst>
              <a:ext uri="{FF2B5EF4-FFF2-40B4-BE49-F238E27FC236}">
                <a16:creationId xmlns:a16="http://schemas.microsoft.com/office/drawing/2014/main" id="{5B83291D-D105-4270-994C-A71496A7250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468" b="-3"/>
          <a:stretch/>
        </p:blipFill>
        <p:spPr>
          <a:xfrm>
            <a:off x="10533547" y="156055"/>
            <a:ext cx="1449870" cy="1879654"/>
          </a:xfrm>
          <a:prstGeom prst="rect">
            <a:avLst/>
          </a:prstGeom>
        </p:spPr>
      </p:pic>
      <p:pic>
        <p:nvPicPr>
          <p:cNvPr id="4" name="Picture 3">
            <a:extLst>
              <a:ext uri="{FF2B5EF4-FFF2-40B4-BE49-F238E27FC236}">
                <a16:creationId xmlns:a16="http://schemas.microsoft.com/office/drawing/2014/main" id="{B6F3C9FC-2E51-42DE-BFFD-496C5DA9C050}"/>
              </a:ext>
            </a:extLst>
          </p:cNvPr>
          <p:cNvPicPr>
            <a:picLocks noChangeAspect="1"/>
          </p:cNvPicPr>
          <p:nvPr/>
        </p:nvPicPr>
        <p:blipFill>
          <a:blip r:embed="rId7"/>
          <a:stretch>
            <a:fillRect/>
          </a:stretch>
        </p:blipFill>
        <p:spPr>
          <a:xfrm>
            <a:off x="0" y="6006735"/>
            <a:ext cx="12192000" cy="851265"/>
          </a:xfrm>
          <a:prstGeom prst="rect">
            <a:avLst/>
          </a:prstGeom>
        </p:spPr>
      </p:pic>
    </p:spTree>
    <p:extLst>
      <p:ext uri="{BB962C8B-B14F-4D97-AF65-F5344CB8AC3E}">
        <p14:creationId xmlns:p14="http://schemas.microsoft.com/office/powerpoint/2010/main" val="22807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498931" y="91458"/>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Dual Coding</a:t>
            </a:r>
          </a:p>
        </p:txBody>
      </p:sp>
      <p:sp>
        <p:nvSpPr>
          <p:cNvPr id="13" name="TextBox 12">
            <a:extLst>
              <a:ext uri="{FF2B5EF4-FFF2-40B4-BE49-F238E27FC236}">
                <a16:creationId xmlns:a16="http://schemas.microsoft.com/office/drawing/2014/main" id="{92EB1069-25E1-4F52-907D-A36117460FFC}"/>
              </a:ext>
            </a:extLst>
          </p:cNvPr>
          <p:cNvSpPr txBox="1"/>
          <p:nvPr/>
        </p:nvSpPr>
        <p:spPr>
          <a:xfrm>
            <a:off x="3427304" y="1003072"/>
            <a:ext cx="528394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The Science behind why students get better results with the help of GCSEPod. </a:t>
            </a:r>
          </a:p>
        </p:txBody>
      </p:sp>
      <p:pic>
        <p:nvPicPr>
          <p:cNvPr id="14" name="Picture 13">
            <a:extLst>
              <a:ext uri="{FF2B5EF4-FFF2-40B4-BE49-F238E27FC236}">
                <a16:creationId xmlns:a16="http://schemas.microsoft.com/office/drawing/2014/main" id="{B085798E-446D-4E21-B854-22098726F6B0}"/>
              </a:ext>
            </a:extLst>
          </p:cNvPr>
          <p:cNvPicPr>
            <a:picLocks noChangeAspect="1"/>
          </p:cNvPicPr>
          <p:nvPr/>
        </p:nvPicPr>
        <p:blipFill>
          <a:blip r:embed="rId3"/>
          <a:stretch>
            <a:fillRect/>
          </a:stretch>
        </p:blipFill>
        <p:spPr>
          <a:xfrm>
            <a:off x="1797157" y="1743084"/>
            <a:ext cx="8879703" cy="3487469"/>
          </a:xfrm>
          <a:prstGeom prst="rect">
            <a:avLst/>
          </a:prstGeom>
        </p:spPr>
      </p:pic>
      <p:sp>
        <p:nvSpPr>
          <p:cNvPr id="15" name="TextBox 14">
            <a:extLst>
              <a:ext uri="{FF2B5EF4-FFF2-40B4-BE49-F238E27FC236}">
                <a16:creationId xmlns:a16="http://schemas.microsoft.com/office/drawing/2014/main" id="{F8199456-5352-4899-A1E0-999A9F1DD175}"/>
              </a:ext>
            </a:extLst>
          </p:cNvPr>
          <p:cNvSpPr txBox="1"/>
          <p:nvPr/>
        </p:nvSpPr>
        <p:spPr>
          <a:xfrm>
            <a:off x="1144012" y="5278774"/>
            <a:ext cx="10185991"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Combine both words and visuals for quicker and stronger recall</a:t>
            </a:r>
          </a:p>
        </p:txBody>
      </p:sp>
      <p:pic>
        <p:nvPicPr>
          <p:cNvPr id="2" name="Picture Placeholder 7" descr="A close up of a sign&#10;&#10;Description automatically generated">
            <a:extLst>
              <a:ext uri="{FF2B5EF4-FFF2-40B4-BE49-F238E27FC236}">
                <a16:creationId xmlns:a16="http://schemas.microsoft.com/office/drawing/2014/main" id="{C7B91412-39FF-4EB4-BC14-A2752C4BE26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571647" y="117955"/>
            <a:ext cx="1449870" cy="1879654"/>
          </a:xfrm>
          <a:prstGeom prst="rect">
            <a:avLst/>
          </a:prstGeom>
        </p:spPr>
      </p:pic>
      <p:pic>
        <p:nvPicPr>
          <p:cNvPr id="3" name="Picture 2">
            <a:extLst>
              <a:ext uri="{FF2B5EF4-FFF2-40B4-BE49-F238E27FC236}">
                <a16:creationId xmlns:a16="http://schemas.microsoft.com/office/drawing/2014/main" id="{F5FAE0F7-6CE3-43A8-B010-300990B4CECB}"/>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183451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559090" y="115521"/>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Dual Coding</a:t>
            </a:r>
          </a:p>
        </p:txBody>
      </p:sp>
      <p:sp>
        <p:nvSpPr>
          <p:cNvPr id="13" name="TextBox 12">
            <a:extLst>
              <a:ext uri="{FF2B5EF4-FFF2-40B4-BE49-F238E27FC236}">
                <a16:creationId xmlns:a16="http://schemas.microsoft.com/office/drawing/2014/main" id="{92EB1069-25E1-4F52-907D-A36117460FFC}"/>
              </a:ext>
            </a:extLst>
          </p:cNvPr>
          <p:cNvSpPr txBox="1"/>
          <p:nvPr/>
        </p:nvSpPr>
        <p:spPr>
          <a:xfrm>
            <a:off x="3427304" y="1003072"/>
            <a:ext cx="528394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The Science behind why students get better results with the help of GCSEPod. </a:t>
            </a:r>
          </a:p>
        </p:txBody>
      </p:sp>
      <p:sp>
        <p:nvSpPr>
          <p:cNvPr id="9" name="Rectangle 8">
            <a:extLst>
              <a:ext uri="{FF2B5EF4-FFF2-40B4-BE49-F238E27FC236}">
                <a16:creationId xmlns:a16="http://schemas.microsoft.com/office/drawing/2014/main" id="{8E9B4BDB-8AD1-40A9-8A26-408F55500D1E}"/>
              </a:ext>
            </a:extLst>
          </p:cNvPr>
          <p:cNvSpPr/>
          <p:nvPr/>
        </p:nvSpPr>
        <p:spPr>
          <a:xfrm>
            <a:off x="367271" y="2188257"/>
            <a:ext cx="11557591"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Just reading text alone improves our memory by 10% in 3 days but looking at the picture we are likely to remember 65%.</a:t>
            </a:r>
          </a:p>
        </p:txBody>
      </p:sp>
      <p:pic>
        <p:nvPicPr>
          <p:cNvPr id="11" name="Picture 2" descr="Image result for parent and teenager computer">
            <a:extLst>
              <a:ext uri="{FF2B5EF4-FFF2-40B4-BE49-F238E27FC236}">
                <a16:creationId xmlns:a16="http://schemas.microsoft.com/office/drawing/2014/main" id="{A3051438-2F24-4344-A3B9-90FFE0C80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71" y="2690584"/>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Notched Right 15">
            <a:extLst>
              <a:ext uri="{FF2B5EF4-FFF2-40B4-BE49-F238E27FC236}">
                <a16:creationId xmlns:a16="http://schemas.microsoft.com/office/drawing/2014/main" id="{43825E1A-33D9-40C3-9ACA-35B2F694E082}"/>
              </a:ext>
            </a:extLst>
          </p:cNvPr>
          <p:cNvSpPr/>
          <p:nvPr/>
        </p:nvSpPr>
        <p:spPr>
          <a:xfrm>
            <a:off x="4972103" y="3482821"/>
            <a:ext cx="2314575" cy="1457325"/>
          </a:xfrm>
          <a:prstGeom prst="notchedRightArrow">
            <a:avLst/>
          </a:prstGeom>
          <a:solidFill>
            <a:srgbClr val="B020B3"/>
          </a:solidFill>
          <a:ln>
            <a:solidFill>
              <a:srgbClr val="B02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2" descr="Image result for revision summary poster">
            <a:extLst>
              <a:ext uri="{FF2B5EF4-FFF2-40B4-BE49-F238E27FC236}">
                <a16:creationId xmlns:a16="http://schemas.microsoft.com/office/drawing/2014/main" id="{3764B4B7-2D23-4B52-90C0-D02CA3A74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5447" y="2690584"/>
            <a:ext cx="3626080" cy="254522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65C3B09-6CBB-47C9-AD9C-C49E411DD76B}"/>
              </a:ext>
            </a:extLst>
          </p:cNvPr>
          <p:cNvSpPr/>
          <p:nvPr/>
        </p:nvSpPr>
        <p:spPr>
          <a:xfrm>
            <a:off x="0" y="5327563"/>
            <a:ext cx="12096750" cy="523220"/>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Watch a Pod together, then using the images from the Pod, suggest your child draws a poster combining the images with keywords and definitions.  Copying the labelled diagrams in the Pods helps the knowledge to stick!</a:t>
            </a:r>
          </a:p>
        </p:txBody>
      </p:sp>
      <p:pic>
        <p:nvPicPr>
          <p:cNvPr id="2" name="Picture Placeholder 7" descr="A close up of a sign&#10;&#10;Description automatically generated">
            <a:extLst>
              <a:ext uri="{FF2B5EF4-FFF2-40B4-BE49-F238E27FC236}">
                <a16:creationId xmlns:a16="http://schemas.microsoft.com/office/drawing/2014/main" id="{7ECBF4FE-61A5-4CBB-9AAB-9BE4AD7DFA5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552597" y="115521"/>
            <a:ext cx="1449870" cy="1879654"/>
          </a:xfrm>
          <a:prstGeom prst="rect">
            <a:avLst/>
          </a:prstGeom>
        </p:spPr>
      </p:pic>
      <p:pic>
        <p:nvPicPr>
          <p:cNvPr id="3" name="Picture 2">
            <a:extLst>
              <a:ext uri="{FF2B5EF4-FFF2-40B4-BE49-F238E27FC236}">
                <a16:creationId xmlns:a16="http://schemas.microsoft.com/office/drawing/2014/main" id="{948FEDE1-CE1B-4F01-B546-396F8EFEF3CE}"/>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123943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498932" y="91458"/>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Interleaving</a:t>
            </a:r>
          </a:p>
        </p:txBody>
      </p:sp>
      <p:sp>
        <p:nvSpPr>
          <p:cNvPr id="13" name="TextBox 12">
            <a:extLst>
              <a:ext uri="{FF2B5EF4-FFF2-40B4-BE49-F238E27FC236}">
                <a16:creationId xmlns:a16="http://schemas.microsoft.com/office/drawing/2014/main" id="{2BF8C505-B96C-489B-9D1A-6C403B0AC845}"/>
              </a:ext>
            </a:extLst>
          </p:cNvPr>
          <p:cNvSpPr txBox="1"/>
          <p:nvPr/>
        </p:nvSpPr>
        <p:spPr>
          <a:xfrm>
            <a:off x="3052850" y="959877"/>
            <a:ext cx="586562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Interleave revision to remember more</a:t>
            </a:r>
          </a:p>
        </p:txBody>
      </p:sp>
      <p:pic>
        <p:nvPicPr>
          <p:cNvPr id="14" name="Picture 13">
            <a:extLst>
              <a:ext uri="{FF2B5EF4-FFF2-40B4-BE49-F238E27FC236}">
                <a16:creationId xmlns:a16="http://schemas.microsoft.com/office/drawing/2014/main" id="{DA18F0B8-830C-45A4-B387-65777B2C05F4}"/>
              </a:ext>
            </a:extLst>
          </p:cNvPr>
          <p:cNvPicPr>
            <a:picLocks noChangeAspect="1"/>
          </p:cNvPicPr>
          <p:nvPr/>
        </p:nvPicPr>
        <p:blipFill>
          <a:blip r:embed="rId3"/>
          <a:stretch>
            <a:fillRect/>
          </a:stretch>
        </p:blipFill>
        <p:spPr>
          <a:xfrm>
            <a:off x="1404524" y="1748252"/>
            <a:ext cx="5185226" cy="4030950"/>
          </a:xfrm>
          <a:prstGeom prst="rect">
            <a:avLst/>
          </a:prstGeom>
        </p:spPr>
      </p:pic>
      <p:sp>
        <p:nvSpPr>
          <p:cNvPr id="15" name="TextBox 14">
            <a:extLst>
              <a:ext uri="{FF2B5EF4-FFF2-40B4-BE49-F238E27FC236}">
                <a16:creationId xmlns:a16="http://schemas.microsoft.com/office/drawing/2014/main" id="{F222A13F-F383-4DC6-8B56-228D9E757EC9}"/>
              </a:ext>
            </a:extLst>
          </p:cNvPr>
          <p:cNvSpPr txBox="1"/>
          <p:nvPr/>
        </p:nvSpPr>
        <p:spPr>
          <a:xfrm>
            <a:off x="6814226" y="2238377"/>
            <a:ext cx="4871043" cy="353943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Interleaved practice is a learning technique that involves switching between topics and ideas and has been shown to improve long-term learning relative to blocked study of the same idea or topic.</a:t>
            </a:r>
          </a:p>
        </p:txBody>
      </p:sp>
      <p:pic>
        <p:nvPicPr>
          <p:cNvPr id="2" name="Picture Placeholder 7" descr="A close up of a sign&#10;&#10;Description automatically generated">
            <a:extLst>
              <a:ext uri="{FF2B5EF4-FFF2-40B4-BE49-F238E27FC236}">
                <a16:creationId xmlns:a16="http://schemas.microsoft.com/office/drawing/2014/main" id="{5E74FDFB-2BCC-447C-8483-95CCDB58F9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504271" y="140366"/>
            <a:ext cx="1449870" cy="1879654"/>
          </a:xfrm>
          <a:prstGeom prst="rect">
            <a:avLst/>
          </a:prstGeom>
        </p:spPr>
      </p:pic>
      <p:pic>
        <p:nvPicPr>
          <p:cNvPr id="3" name="Picture 2">
            <a:extLst>
              <a:ext uri="{FF2B5EF4-FFF2-40B4-BE49-F238E27FC236}">
                <a16:creationId xmlns:a16="http://schemas.microsoft.com/office/drawing/2014/main" id="{080805C2-71D9-44B0-8E8F-F37592A5AA31}"/>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77203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1449D7-39B9-484E-8F89-F576DED71A37}"/>
              </a:ext>
            </a:extLst>
          </p:cNvPr>
          <p:cNvPicPr>
            <a:picLocks noChangeAspect="1"/>
          </p:cNvPicPr>
          <p:nvPr/>
        </p:nvPicPr>
        <p:blipFill>
          <a:blip r:embed="rId2"/>
          <a:stretch>
            <a:fillRect/>
          </a:stretch>
        </p:blipFill>
        <p:spPr>
          <a:xfrm>
            <a:off x="0" y="0"/>
            <a:ext cx="2666800" cy="1720516"/>
          </a:xfrm>
          <a:prstGeom prst="rect">
            <a:avLst/>
          </a:prstGeom>
        </p:spPr>
      </p:pic>
      <p:sp>
        <p:nvSpPr>
          <p:cNvPr id="8" name="TextBox 7">
            <a:extLst>
              <a:ext uri="{FF2B5EF4-FFF2-40B4-BE49-F238E27FC236}">
                <a16:creationId xmlns:a16="http://schemas.microsoft.com/office/drawing/2014/main" id="{F573EF43-AB5E-43C5-82C6-136FC448D444}"/>
              </a:ext>
            </a:extLst>
          </p:cNvPr>
          <p:cNvSpPr txBox="1"/>
          <p:nvPr/>
        </p:nvSpPr>
        <p:spPr>
          <a:xfrm>
            <a:off x="2535026" y="115521"/>
            <a:ext cx="6956277" cy="769441"/>
          </a:xfrm>
          <a:prstGeom prst="rect">
            <a:avLst/>
          </a:prstGeom>
          <a:noFill/>
        </p:spPr>
        <p:txBody>
          <a:bodyPr wrap="square" rtlCol="0">
            <a:spAutoFit/>
          </a:bodyPr>
          <a:lstStyle/>
          <a:p>
            <a:pPr algn="ctr"/>
            <a:r>
              <a:rPr lang="en-GB" sz="4300" b="1" dirty="0">
                <a:solidFill>
                  <a:srgbClr val="B020B3"/>
                </a:solidFill>
                <a:latin typeface="Arial" panose="020B0604020202020204" pitchFamily="34" charset="0"/>
                <a:cs typeface="Arial" panose="020B0604020202020204" pitchFamily="34" charset="0"/>
              </a:rPr>
              <a:t>Interleaving</a:t>
            </a:r>
          </a:p>
        </p:txBody>
      </p:sp>
      <p:sp>
        <p:nvSpPr>
          <p:cNvPr id="13" name="TextBox 12">
            <a:extLst>
              <a:ext uri="{FF2B5EF4-FFF2-40B4-BE49-F238E27FC236}">
                <a16:creationId xmlns:a16="http://schemas.microsoft.com/office/drawing/2014/main" id="{2BF8C505-B96C-489B-9D1A-6C403B0AC845}"/>
              </a:ext>
            </a:extLst>
          </p:cNvPr>
          <p:cNvSpPr txBox="1"/>
          <p:nvPr/>
        </p:nvSpPr>
        <p:spPr>
          <a:xfrm>
            <a:off x="3064882" y="983940"/>
            <a:ext cx="586562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Interleave revision to remember more</a:t>
            </a:r>
          </a:p>
        </p:txBody>
      </p:sp>
      <p:sp>
        <p:nvSpPr>
          <p:cNvPr id="9" name="TextBox 8">
            <a:extLst>
              <a:ext uri="{FF2B5EF4-FFF2-40B4-BE49-F238E27FC236}">
                <a16:creationId xmlns:a16="http://schemas.microsoft.com/office/drawing/2014/main" id="{62113E36-A2AB-41DE-AB18-E1F0142AF841}"/>
              </a:ext>
            </a:extLst>
          </p:cNvPr>
          <p:cNvSpPr txBox="1"/>
          <p:nvPr/>
        </p:nvSpPr>
        <p:spPr>
          <a:xfrm>
            <a:off x="170121" y="2051298"/>
            <a:ext cx="118234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Ask your child to create a learning/revision timetable using the interleaved practice example below. They should choose topics that are similar and related either from the same subject or a different one.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Pods on GCSEPod are set out in a very clear and organised way. This makes it easier for your child to plan out their revision so that similar and related ideas and concepts, such as in Maths and Science, are studied together and in different orders, rather than separately and/or always in the same order. </a:t>
            </a:r>
          </a:p>
        </p:txBody>
      </p:sp>
      <p:sp>
        <p:nvSpPr>
          <p:cNvPr id="11" name="TextBox 10">
            <a:extLst>
              <a:ext uri="{FF2B5EF4-FFF2-40B4-BE49-F238E27FC236}">
                <a16:creationId xmlns:a16="http://schemas.microsoft.com/office/drawing/2014/main" id="{F19AC56B-6C56-4A17-AB6D-F6445C6F21C9}"/>
              </a:ext>
            </a:extLst>
          </p:cNvPr>
          <p:cNvSpPr txBox="1"/>
          <p:nvPr/>
        </p:nvSpPr>
        <p:spPr>
          <a:xfrm>
            <a:off x="1405243" y="3779106"/>
            <a:ext cx="3594904"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Less Effective </a:t>
            </a:r>
            <a:r>
              <a:rPr lang="en-GB" dirty="0">
                <a:latin typeface="Arial" panose="020B0604020202020204" pitchFamily="34" charset="0"/>
                <a:cs typeface="Arial" panose="020B0604020202020204" pitchFamily="34" charset="0"/>
              </a:rPr>
              <a:t>Blocked Practice </a:t>
            </a:r>
          </a:p>
        </p:txBody>
      </p:sp>
      <p:sp>
        <p:nvSpPr>
          <p:cNvPr id="12" name="TextBox 11">
            <a:extLst>
              <a:ext uri="{FF2B5EF4-FFF2-40B4-BE49-F238E27FC236}">
                <a16:creationId xmlns:a16="http://schemas.microsoft.com/office/drawing/2014/main" id="{BB9251DD-940F-4D60-BE6C-584A94A2906F}"/>
              </a:ext>
            </a:extLst>
          </p:cNvPr>
          <p:cNvSpPr txBox="1"/>
          <p:nvPr/>
        </p:nvSpPr>
        <p:spPr>
          <a:xfrm>
            <a:off x="6976155" y="3760426"/>
            <a:ext cx="4057437"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Highly Effective </a:t>
            </a:r>
            <a:r>
              <a:rPr lang="en-GB" dirty="0">
                <a:latin typeface="Arial" panose="020B0604020202020204" pitchFamily="34" charset="0"/>
                <a:cs typeface="Arial" panose="020B0604020202020204" pitchFamily="34" charset="0"/>
              </a:rPr>
              <a:t>Interleaved Practice</a:t>
            </a:r>
          </a:p>
        </p:txBody>
      </p:sp>
      <p:pic>
        <p:nvPicPr>
          <p:cNvPr id="16" name="Picture 16" descr="cid:image010.png@01D4AE8D.C1B89BF0">
            <a:extLst>
              <a:ext uri="{FF2B5EF4-FFF2-40B4-BE49-F238E27FC236}">
                <a16:creationId xmlns:a16="http://schemas.microsoft.com/office/drawing/2014/main" id="{4A47C39F-ED57-4547-AD7E-8D403327D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3" y="4100267"/>
            <a:ext cx="5450596" cy="13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cid:image011.png@01D4AE8D.C1B89BF0">
            <a:extLst>
              <a:ext uri="{FF2B5EF4-FFF2-40B4-BE49-F238E27FC236}">
                <a16:creationId xmlns:a16="http://schemas.microsoft.com/office/drawing/2014/main" id="{F2C654B2-5C00-4895-B3F2-8B72FF02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765" y="4132424"/>
            <a:ext cx="5499048" cy="1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7D47F8B-6F0E-4596-A646-967E0E8E1E0B}"/>
              </a:ext>
            </a:extLst>
          </p:cNvPr>
          <p:cNvSpPr txBox="1"/>
          <p:nvPr/>
        </p:nvSpPr>
        <p:spPr>
          <a:xfrm>
            <a:off x="255363" y="5400269"/>
            <a:ext cx="11823405"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Your child can watch the Pods on each topic and then complete active tasks from the previous slides. </a:t>
            </a:r>
          </a:p>
          <a:p>
            <a:endParaRPr lang="en-GB" dirty="0">
              <a:latin typeface="Arial" panose="020B0604020202020204" pitchFamily="34" charset="0"/>
              <a:cs typeface="Arial" panose="020B0604020202020204" pitchFamily="34" charset="0"/>
            </a:endParaRPr>
          </a:p>
        </p:txBody>
      </p:sp>
      <p:pic>
        <p:nvPicPr>
          <p:cNvPr id="2" name="Picture Placeholder 7" descr="A close up of a sign&#10;&#10;Description automatically generated">
            <a:extLst>
              <a:ext uri="{FF2B5EF4-FFF2-40B4-BE49-F238E27FC236}">
                <a16:creationId xmlns:a16="http://schemas.microsoft.com/office/drawing/2014/main" id="{6D0E0E7A-8A67-459B-8FA5-267C85C4D8E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504972" y="127480"/>
            <a:ext cx="1449870" cy="1879654"/>
          </a:xfrm>
          <a:prstGeom prst="rect">
            <a:avLst/>
          </a:prstGeom>
        </p:spPr>
      </p:pic>
      <p:pic>
        <p:nvPicPr>
          <p:cNvPr id="3" name="Picture 2">
            <a:extLst>
              <a:ext uri="{FF2B5EF4-FFF2-40B4-BE49-F238E27FC236}">
                <a16:creationId xmlns:a16="http://schemas.microsoft.com/office/drawing/2014/main" id="{44C1CFC2-80A3-4DDE-876C-C6E98F2DE499}"/>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4092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0388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2C2D8-46A8-40EF-8054-E2E655F38310}"/>
              </a:ext>
            </a:extLst>
          </p:cNvPr>
          <p:cNvSpPr txBox="1"/>
          <p:nvPr/>
        </p:nvSpPr>
        <p:spPr>
          <a:xfrm>
            <a:off x="2734372" y="798069"/>
            <a:ext cx="6721480" cy="5078313"/>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Optional section</a:t>
            </a:r>
          </a:p>
          <a:p>
            <a:pPr algn="ctr"/>
            <a:endParaRPr lang="en-GB" sz="36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If you have limited time, the following slides can be missed to provide a shortened presentation. </a:t>
            </a:r>
          </a:p>
          <a:p>
            <a:pPr algn="ctr"/>
            <a:endParaRPr lang="en-GB" sz="3600" b="1" dirty="0">
              <a:latin typeface="Arial" panose="020B0604020202020204" pitchFamily="34" charset="0"/>
              <a:cs typeface="Arial" panose="020B0604020202020204" pitchFamily="34" charset="0"/>
            </a:endParaRPr>
          </a:p>
          <a:p>
            <a:pPr algn="ctr"/>
            <a:r>
              <a:rPr lang="en-GB" sz="3600" b="1" dirty="0">
                <a:latin typeface="Arial" panose="020B0604020202020204" pitchFamily="34" charset="0"/>
                <a:cs typeface="Arial" panose="020B0604020202020204" pitchFamily="34" charset="0"/>
              </a:rPr>
              <a:t>Pick up the main presentation again at slide 31. </a:t>
            </a:r>
          </a:p>
        </p:txBody>
      </p:sp>
    </p:spTree>
    <p:extLst>
      <p:ext uri="{BB962C8B-B14F-4D97-AF65-F5344CB8AC3E}">
        <p14:creationId xmlns:p14="http://schemas.microsoft.com/office/powerpoint/2010/main" val="293358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3F985-4C6B-430B-9441-DAF9DF8B7ADC}"/>
              </a:ext>
            </a:extLst>
          </p:cNvPr>
          <p:cNvPicPr>
            <a:picLocks noChangeAspect="1"/>
          </p:cNvPicPr>
          <p:nvPr/>
        </p:nvPicPr>
        <p:blipFill>
          <a:blip r:embed="rId2"/>
          <a:stretch>
            <a:fillRect/>
          </a:stretch>
        </p:blipFill>
        <p:spPr>
          <a:xfrm>
            <a:off x="441223" y="1730615"/>
            <a:ext cx="11178231" cy="3676708"/>
          </a:xfrm>
          <a:prstGeom prst="rect">
            <a:avLst/>
          </a:prstGeom>
        </p:spPr>
      </p:pic>
      <p:sp>
        <p:nvSpPr>
          <p:cNvPr id="11" name="Title 10">
            <a:extLst>
              <a:ext uri="{FF2B5EF4-FFF2-40B4-BE49-F238E27FC236}">
                <a16:creationId xmlns:a16="http://schemas.microsoft.com/office/drawing/2014/main" id="{43BDB960-72E9-495E-B58C-7E6101F50F96}"/>
              </a:ext>
            </a:extLst>
          </p:cNvPr>
          <p:cNvSpPr>
            <a:spLocks noGrp="1"/>
          </p:cNvSpPr>
          <p:nvPr>
            <p:ph type="title"/>
          </p:nvPr>
        </p:nvSpPr>
        <p:spPr>
          <a:xfrm>
            <a:off x="-1" y="0"/>
            <a:ext cx="10994065" cy="1275907"/>
          </a:xfrm>
        </p:spPr>
        <p:txBody>
          <a:bodyPr/>
          <a:lstStyle/>
          <a:p>
            <a:r>
              <a:rPr lang="en-GB" dirty="0"/>
              <a:t>GCSEPod helps your child to:</a:t>
            </a:r>
          </a:p>
        </p:txBody>
      </p:sp>
      <p:sp>
        <p:nvSpPr>
          <p:cNvPr id="12" name="Rectangle 11">
            <a:extLst>
              <a:ext uri="{FF2B5EF4-FFF2-40B4-BE49-F238E27FC236}">
                <a16:creationId xmlns:a16="http://schemas.microsoft.com/office/drawing/2014/main" id="{4FA8A1E3-B414-43A8-9137-AA9709C98768}"/>
              </a:ext>
            </a:extLst>
          </p:cNvPr>
          <p:cNvSpPr/>
          <p:nvPr/>
        </p:nvSpPr>
        <p:spPr>
          <a:xfrm>
            <a:off x="0" y="2060277"/>
            <a:ext cx="3069421" cy="707886"/>
          </a:xfrm>
          <a:prstGeom prst="rect">
            <a:avLst/>
          </a:prstGeom>
        </p:spPr>
        <p:txBody>
          <a:bodyPr wrap="square">
            <a:spAutoFit/>
          </a:bodyPr>
          <a:lstStyle/>
          <a:p>
            <a:pPr algn="ctr"/>
            <a:r>
              <a:rPr lang="en-GB" sz="2000" dirty="0">
                <a:latin typeface="Arial" panose="020B0604020202020204" pitchFamily="34" charset="0"/>
                <a:cs typeface="Arial" panose="020B0604020202020204" pitchFamily="34" charset="0"/>
              </a:rPr>
              <a:t>Accelerate progress </a:t>
            </a:r>
          </a:p>
          <a:p>
            <a:pPr algn="ctr"/>
            <a:r>
              <a:rPr lang="en-GB" sz="2000" dirty="0">
                <a:latin typeface="Arial" panose="020B0604020202020204" pitchFamily="34" charset="0"/>
                <a:cs typeface="Arial" panose="020B0604020202020204" pitchFamily="34" charset="0"/>
              </a:rPr>
              <a:t>and raise results.</a:t>
            </a:r>
          </a:p>
        </p:txBody>
      </p:sp>
      <p:sp>
        <p:nvSpPr>
          <p:cNvPr id="13" name="Rectangle 12">
            <a:extLst>
              <a:ext uri="{FF2B5EF4-FFF2-40B4-BE49-F238E27FC236}">
                <a16:creationId xmlns:a16="http://schemas.microsoft.com/office/drawing/2014/main" id="{133F6CBC-B88A-4D4B-969E-A176E68D71E2}"/>
              </a:ext>
            </a:extLst>
          </p:cNvPr>
          <p:cNvSpPr/>
          <p:nvPr/>
        </p:nvSpPr>
        <p:spPr>
          <a:xfrm>
            <a:off x="3302853" y="2057400"/>
            <a:ext cx="3803313" cy="707886"/>
          </a:xfrm>
          <a:prstGeom prst="rect">
            <a:avLst/>
          </a:prstGeom>
        </p:spPr>
        <p:txBody>
          <a:bodyPr wrap="square">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Consolidate subject knowledge </a:t>
            </a:r>
          </a:p>
          <a:p>
            <a:pPr algn="ctr"/>
            <a:r>
              <a:rPr lang="en-GB" sz="2000" dirty="0">
                <a:latin typeface="Arial" panose="020B0604020202020204" pitchFamily="34" charset="0"/>
                <a:cs typeface="Arial" panose="020B0604020202020204" pitchFamily="34" charset="0"/>
              </a:rPr>
              <a:t>and improve recall. </a:t>
            </a:r>
          </a:p>
        </p:txBody>
      </p:sp>
      <p:sp>
        <p:nvSpPr>
          <p:cNvPr id="14" name="Rectangle 13">
            <a:extLst>
              <a:ext uri="{FF2B5EF4-FFF2-40B4-BE49-F238E27FC236}">
                <a16:creationId xmlns:a16="http://schemas.microsoft.com/office/drawing/2014/main" id="{9D79FA49-0F3C-441D-BB2F-2B99F819B9FE}"/>
              </a:ext>
            </a:extLst>
          </p:cNvPr>
          <p:cNvSpPr/>
          <p:nvPr/>
        </p:nvSpPr>
        <p:spPr>
          <a:xfrm>
            <a:off x="7103053" y="2057400"/>
            <a:ext cx="5102125" cy="707886"/>
          </a:xfrm>
          <a:prstGeom prst="rect">
            <a:avLst/>
          </a:prstGeom>
        </p:spPr>
        <p:txBody>
          <a:bodyPr wrap="square">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Improve engagement and encourage independent learning. </a:t>
            </a:r>
          </a:p>
        </p:txBody>
      </p:sp>
      <p:pic>
        <p:nvPicPr>
          <p:cNvPr id="15" name="Picture 14">
            <a:extLst>
              <a:ext uri="{FF2B5EF4-FFF2-40B4-BE49-F238E27FC236}">
                <a16:creationId xmlns:a16="http://schemas.microsoft.com/office/drawing/2014/main" id="{611F2A1A-9AED-44E1-BDE7-E70EE881E7BD}"/>
              </a:ext>
            </a:extLst>
          </p:cNvPr>
          <p:cNvPicPr>
            <a:picLocks noChangeAspect="1"/>
          </p:cNvPicPr>
          <p:nvPr/>
        </p:nvPicPr>
        <p:blipFill rotWithShape="1">
          <a:blip r:embed="rId3"/>
          <a:srcRect l="2541" r="2816"/>
          <a:stretch/>
        </p:blipFill>
        <p:spPr>
          <a:xfrm rot="5400000">
            <a:off x="-623094" y="3278468"/>
            <a:ext cx="3266522" cy="2020334"/>
          </a:xfrm>
          <a:prstGeom prst="rect">
            <a:avLst/>
          </a:prstGeom>
        </p:spPr>
      </p:pic>
      <p:pic>
        <p:nvPicPr>
          <p:cNvPr id="16" name="Picture 15" descr="A close up of a logo&#10;&#10;Description automatically generated">
            <a:extLst>
              <a:ext uri="{FF2B5EF4-FFF2-40B4-BE49-F238E27FC236}">
                <a16:creationId xmlns:a16="http://schemas.microsoft.com/office/drawing/2014/main" id="{3289ED1C-E11F-4C77-8BA4-2155058BF0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9338" y="2827497"/>
            <a:ext cx="2403133" cy="3094071"/>
          </a:xfrm>
          <a:prstGeom prst="rect">
            <a:avLst/>
          </a:prstGeom>
        </p:spPr>
      </p:pic>
      <p:pic>
        <p:nvPicPr>
          <p:cNvPr id="17" name="Picture 16" descr="A screen shot of a computer&#10;&#10;Description automatically generated">
            <a:extLst>
              <a:ext uri="{FF2B5EF4-FFF2-40B4-BE49-F238E27FC236}">
                <a16:creationId xmlns:a16="http://schemas.microsoft.com/office/drawing/2014/main" id="{190E238D-85E6-49DA-B6C3-A1BF62D9E86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4004" t="-1518" r="10226" b="1518"/>
          <a:stretch/>
        </p:blipFill>
        <p:spPr>
          <a:xfrm>
            <a:off x="8492338" y="2921950"/>
            <a:ext cx="3489556" cy="2829497"/>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C43881E7-CE00-4A77-A617-DB6F0E94D02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468" b="-3"/>
          <a:stretch/>
        </p:blipFill>
        <p:spPr>
          <a:xfrm>
            <a:off x="10532024" y="117867"/>
            <a:ext cx="1449870" cy="1879654"/>
          </a:xfrm>
          <a:prstGeom prst="rect">
            <a:avLst/>
          </a:prstGeom>
        </p:spPr>
      </p:pic>
      <p:pic>
        <p:nvPicPr>
          <p:cNvPr id="3" name="Picture 2">
            <a:extLst>
              <a:ext uri="{FF2B5EF4-FFF2-40B4-BE49-F238E27FC236}">
                <a16:creationId xmlns:a16="http://schemas.microsoft.com/office/drawing/2014/main" id="{ABABDD6C-9294-45E6-8C74-83649F48C133}"/>
              </a:ext>
            </a:extLst>
          </p:cNvPr>
          <p:cNvPicPr>
            <a:picLocks noChangeAspect="1"/>
          </p:cNvPicPr>
          <p:nvPr/>
        </p:nvPicPr>
        <p:blipFill>
          <a:blip r:embed="rId7"/>
          <a:stretch>
            <a:fillRect/>
          </a:stretch>
        </p:blipFill>
        <p:spPr>
          <a:xfrm>
            <a:off x="0" y="6006735"/>
            <a:ext cx="12192000" cy="851265"/>
          </a:xfrm>
          <a:prstGeom prst="rect">
            <a:avLst/>
          </a:prstGeom>
        </p:spPr>
      </p:pic>
    </p:spTree>
    <p:extLst>
      <p:ext uri="{BB962C8B-B14F-4D97-AF65-F5344CB8AC3E}">
        <p14:creationId xmlns:p14="http://schemas.microsoft.com/office/powerpoint/2010/main" val="21350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DA7EF53-548A-48BD-8BC4-596EE722BC49}"/>
              </a:ext>
            </a:extLst>
          </p:cNvPr>
          <p:cNvPicPr>
            <a:picLocks noChangeAspect="1"/>
          </p:cNvPicPr>
          <p:nvPr/>
        </p:nvPicPr>
        <p:blipFill>
          <a:blip r:embed="rId2"/>
          <a:stretch>
            <a:fillRect/>
          </a:stretch>
        </p:blipFill>
        <p:spPr>
          <a:xfrm>
            <a:off x="723545" y="2280700"/>
            <a:ext cx="885521" cy="856199"/>
          </a:xfrm>
          <a:prstGeom prst="rect">
            <a:avLst/>
          </a:prstGeom>
        </p:spPr>
      </p:pic>
      <p:sp>
        <p:nvSpPr>
          <p:cNvPr id="8" name="Title 7">
            <a:extLst>
              <a:ext uri="{FF2B5EF4-FFF2-40B4-BE49-F238E27FC236}">
                <a16:creationId xmlns:a16="http://schemas.microsoft.com/office/drawing/2014/main" id="{0FC085CD-D025-4357-9CF9-917332E45BD9}"/>
              </a:ext>
            </a:extLst>
          </p:cNvPr>
          <p:cNvSpPr txBox="1">
            <a:spLocks noGrp="1"/>
          </p:cNvSpPr>
          <p:nvPr>
            <p:ph type="title"/>
          </p:nvPr>
        </p:nvSpPr>
        <p:spPr>
          <a:xfrm>
            <a:off x="200246" y="145413"/>
            <a:ext cx="10515600" cy="7017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How Your Child Will Access GCSEPod</a:t>
            </a:r>
            <a:endParaRPr lang="en-GB"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1DC5ED3-B901-41FF-95C1-1F5465C08C65}"/>
              </a:ext>
            </a:extLst>
          </p:cNvPr>
          <p:cNvSpPr txBox="1"/>
          <p:nvPr/>
        </p:nvSpPr>
        <p:spPr>
          <a:xfrm>
            <a:off x="1527676" y="1367999"/>
            <a:ext cx="4925397" cy="73866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 to:</a:t>
            </a:r>
            <a:r>
              <a:rPr lang="en-GB" sz="2400" dirty="0">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hlinkClick r:id="rId3"/>
              </a:rPr>
              <a:t>https://members.gcsepod.com</a:t>
            </a:r>
            <a:r>
              <a:rPr lang="en-GB" sz="2000" dirty="0">
                <a:solidFill>
                  <a:schemeClr val="bg1"/>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3D67F01-7885-4D09-B3FE-723C085F5AEF}"/>
              </a:ext>
            </a:extLst>
          </p:cNvPr>
          <p:cNvSpPr txBox="1"/>
          <p:nvPr/>
        </p:nvSpPr>
        <p:spPr>
          <a:xfrm>
            <a:off x="1574423" y="2683558"/>
            <a:ext cx="3568997" cy="98488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Click New to GCSEPod? Get Started!</a:t>
            </a:r>
          </a:p>
          <a:p>
            <a:endParaRPr lang="en-GB"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17871A6-E1C1-4B4E-97BD-CF23E013B9C5}"/>
              </a:ext>
            </a:extLst>
          </p:cNvPr>
          <p:cNvSpPr txBox="1"/>
          <p:nvPr/>
        </p:nvSpPr>
        <p:spPr>
          <a:xfrm>
            <a:off x="1574423" y="3958425"/>
            <a:ext cx="2178802"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Enter your details</a:t>
            </a:r>
          </a:p>
          <a:p>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F454A5-BB7C-4DA5-AFD7-CFADB3397746}"/>
              </a:ext>
            </a:extLst>
          </p:cNvPr>
          <p:cNvSpPr txBox="1"/>
          <p:nvPr/>
        </p:nvSpPr>
        <p:spPr>
          <a:xfrm>
            <a:off x="1535119" y="5291137"/>
            <a:ext cx="4400564"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Create your username and password</a:t>
            </a:r>
          </a:p>
          <a:p>
            <a:endParaRPr lang="en-GB"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3F52B22D-2395-4D0C-8DB7-601A667B2254}"/>
              </a:ext>
            </a:extLst>
          </p:cNvPr>
          <p:cNvPicPr>
            <a:picLocks noChangeAspect="1"/>
          </p:cNvPicPr>
          <p:nvPr/>
        </p:nvPicPr>
        <p:blipFill>
          <a:blip r:embed="rId2"/>
          <a:stretch>
            <a:fillRect/>
          </a:stretch>
        </p:blipFill>
        <p:spPr>
          <a:xfrm>
            <a:off x="719996" y="1011884"/>
            <a:ext cx="885521" cy="856199"/>
          </a:xfrm>
          <a:prstGeom prst="rect">
            <a:avLst/>
          </a:prstGeom>
        </p:spPr>
      </p:pic>
      <p:sp>
        <p:nvSpPr>
          <p:cNvPr id="30" name="TextBox 29">
            <a:extLst>
              <a:ext uri="{FF2B5EF4-FFF2-40B4-BE49-F238E27FC236}">
                <a16:creationId xmlns:a16="http://schemas.microsoft.com/office/drawing/2014/main" id="{2DCEAABB-F09B-422E-8EDC-7C1E31AC27F3}"/>
              </a:ext>
            </a:extLst>
          </p:cNvPr>
          <p:cNvSpPr txBox="1"/>
          <p:nvPr/>
        </p:nvSpPr>
        <p:spPr>
          <a:xfrm>
            <a:off x="979772" y="117446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1</a:t>
            </a:r>
            <a:endParaRPr lang="en-GB"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0BB18A4-6670-4959-AF4F-C03757F0DD5F}"/>
              </a:ext>
            </a:extLst>
          </p:cNvPr>
          <p:cNvPicPr>
            <a:picLocks noChangeAspect="1"/>
          </p:cNvPicPr>
          <p:nvPr/>
        </p:nvPicPr>
        <p:blipFill>
          <a:blip r:embed="rId2"/>
          <a:stretch>
            <a:fillRect/>
          </a:stretch>
        </p:blipFill>
        <p:spPr>
          <a:xfrm>
            <a:off x="716454" y="3570786"/>
            <a:ext cx="885521" cy="856199"/>
          </a:xfrm>
          <a:prstGeom prst="rect">
            <a:avLst/>
          </a:prstGeom>
        </p:spPr>
      </p:pic>
      <p:pic>
        <p:nvPicPr>
          <p:cNvPr id="33" name="Picture 32">
            <a:extLst>
              <a:ext uri="{FF2B5EF4-FFF2-40B4-BE49-F238E27FC236}">
                <a16:creationId xmlns:a16="http://schemas.microsoft.com/office/drawing/2014/main" id="{492C6F56-7C7A-4EBB-850B-B30E4A1ECC9F}"/>
              </a:ext>
            </a:extLst>
          </p:cNvPr>
          <p:cNvPicPr>
            <a:picLocks noChangeAspect="1"/>
          </p:cNvPicPr>
          <p:nvPr/>
        </p:nvPicPr>
        <p:blipFill>
          <a:blip r:embed="rId2"/>
          <a:stretch>
            <a:fillRect/>
          </a:stretch>
        </p:blipFill>
        <p:spPr>
          <a:xfrm>
            <a:off x="716453" y="4857326"/>
            <a:ext cx="885521" cy="856199"/>
          </a:xfrm>
          <a:prstGeom prst="rect">
            <a:avLst/>
          </a:prstGeom>
        </p:spPr>
      </p:pic>
      <p:sp>
        <p:nvSpPr>
          <p:cNvPr id="34" name="TextBox 33">
            <a:extLst>
              <a:ext uri="{FF2B5EF4-FFF2-40B4-BE49-F238E27FC236}">
                <a16:creationId xmlns:a16="http://schemas.microsoft.com/office/drawing/2014/main" id="{69BA3FE5-23F3-4CE0-8F9B-4041A2E10652}"/>
              </a:ext>
            </a:extLst>
          </p:cNvPr>
          <p:cNvSpPr txBox="1"/>
          <p:nvPr/>
        </p:nvSpPr>
        <p:spPr>
          <a:xfrm>
            <a:off x="972688" y="245391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200C62B-3462-4DA3-A599-C7C4C7185A0C}"/>
              </a:ext>
            </a:extLst>
          </p:cNvPr>
          <p:cNvSpPr txBox="1"/>
          <p:nvPr/>
        </p:nvSpPr>
        <p:spPr>
          <a:xfrm>
            <a:off x="972685" y="376172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3</a:t>
            </a:r>
            <a:endParaRPr lang="en-GB"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F447885-2EF7-4539-824D-0BE0487B7B05}"/>
              </a:ext>
            </a:extLst>
          </p:cNvPr>
          <p:cNvSpPr txBox="1"/>
          <p:nvPr/>
        </p:nvSpPr>
        <p:spPr>
          <a:xfrm>
            <a:off x="972684" y="504826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4</a:t>
            </a:r>
            <a:endParaRPr lang="en-GB"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D96212F-C887-4851-A0CA-39FF9DCD5B9E}"/>
              </a:ext>
            </a:extLst>
          </p:cNvPr>
          <p:cNvSpPr/>
          <p:nvPr/>
        </p:nvSpPr>
        <p:spPr>
          <a:xfrm>
            <a:off x="8264769" y="4920432"/>
            <a:ext cx="3927231"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If they’ve already activated their account, they can simply enter their username and password. </a:t>
            </a:r>
          </a:p>
        </p:txBody>
      </p:sp>
      <p:pic>
        <p:nvPicPr>
          <p:cNvPr id="3" name="Picture 2">
            <a:extLst>
              <a:ext uri="{FF2B5EF4-FFF2-40B4-BE49-F238E27FC236}">
                <a16:creationId xmlns:a16="http://schemas.microsoft.com/office/drawing/2014/main" id="{B5D6DE58-4C65-4AA1-AE46-4A25A24F90ED}"/>
              </a:ext>
            </a:extLst>
          </p:cNvPr>
          <p:cNvPicPr>
            <a:picLocks noChangeAspect="1"/>
          </p:cNvPicPr>
          <p:nvPr/>
        </p:nvPicPr>
        <p:blipFill>
          <a:blip r:embed="rId4"/>
          <a:stretch>
            <a:fillRect/>
          </a:stretch>
        </p:blipFill>
        <p:spPr>
          <a:xfrm>
            <a:off x="5935683" y="1717033"/>
            <a:ext cx="4506462" cy="3140293"/>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15980FA0-09AA-43D1-A094-CC9BACD4C21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535577" y="79497"/>
            <a:ext cx="1449870" cy="1879654"/>
          </a:xfrm>
          <a:prstGeom prst="rect">
            <a:avLst/>
          </a:prstGeom>
        </p:spPr>
      </p:pic>
      <p:pic>
        <p:nvPicPr>
          <p:cNvPr id="4" name="Picture 3">
            <a:extLst>
              <a:ext uri="{FF2B5EF4-FFF2-40B4-BE49-F238E27FC236}">
                <a16:creationId xmlns:a16="http://schemas.microsoft.com/office/drawing/2014/main" id="{CA63468D-735D-43BE-B74C-F69A47862B76}"/>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355158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283377D-9B47-4300-AD8C-613288D3502D}"/>
              </a:ext>
            </a:extLst>
          </p:cNvPr>
          <p:cNvSpPr txBox="1"/>
          <p:nvPr/>
        </p:nvSpPr>
        <p:spPr>
          <a:xfrm>
            <a:off x="6958653" y="2344027"/>
            <a:ext cx="4715896" cy="2062103"/>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To find out more about GCSEPod and to access more information and supporting guides on your child’s GCSEs, please visit:</a:t>
            </a:r>
            <a:r>
              <a:rPr lang="en-GB" sz="2800" dirty="0">
                <a:latin typeface="Arial" panose="020B0604020202020204" pitchFamily="34" charset="0"/>
                <a:cs typeface="Arial" panose="020B0604020202020204" pitchFamily="34" charset="0"/>
              </a:rPr>
              <a:t> </a:t>
            </a:r>
            <a:r>
              <a:rPr lang="en-GB" sz="2800" dirty="0">
                <a:solidFill>
                  <a:srgbClr val="B020B3"/>
                </a:solidFill>
                <a:latin typeface="Arial" panose="020B0604020202020204" pitchFamily="34" charset="0"/>
                <a:cs typeface="Arial" panose="020B0604020202020204" pitchFamily="34" charset="0"/>
                <a:hlinkClick r:id="rId2"/>
              </a:rPr>
              <a:t>www.gcsepod.com/parents</a:t>
            </a:r>
            <a:endParaRPr lang="en-GB" sz="2800" dirty="0">
              <a:solidFill>
                <a:srgbClr val="B020B3"/>
              </a:solidFill>
              <a:latin typeface="Arial" panose="020B0604020202020204" pitchFamily="34" charset="0"/>
              <a:cs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D73C34F9-6475-4D08-A4B1-4105B87202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2876" y="125176"/>
            <a:ext cx="4750603" cy="3359225"/>
          </a:xfrm>
          <a:prstGeom prst="rect">
            <a:avLst/>
          </a:prstGeom>
          <a:ln>
            <a:noFill/>
          </a:ln>
          <a:effectLst>
            <a:outerShdw blurRad="292100" dist="139700" dir="2700000" algn="tl" rotWithShape="0">
              <a:srgbClr val="333333">
                <a:alpha val="65000"/>
              </a:srgbClr>
            </a:outerShdw>
          </a:effectLst>
        </p:spPr>
      </p:pic>
      <p:pic>
        <p:nvPicPr>
          <p:cNvPr id="5" name="Picture 4" descr="A screenshot of a cell phone&#10;&#10;Description automatically generated">
            <a:extLst>
              <a:ext uri="{FF2B5EF4-FFF2-40B4-BE49-F238E27FC236}">
                <a16:creationId xmlns:a16="http://schemas.microsoft.com/office/drawing/2014/main" id="{04DCC02E-2954-4722-8D2E-0B5F4D994CD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27569" y="2567031"/>
            <a:ext cx="4431084" cy="3133288"/>
          </a:xfrm>
          <a:prstGeom prst="rect">
            <a:avLst/>
          </a:prstGeom>
          <a:ln>
            <a:noFill/>
          </a:ln>
          <a:effectLst>
            <a:outerShdw blurRad="292100" dist="139700" dir="2700000" algn="tl" rotWithShape="0">
              <a:srgbClr val="333333">
                <a:alpha val="65000"/>
              </a:srgbClr>
            </a:outerShdw>
          </a:effectLst>
        </p:spPr>
      </p:pic>
      <p:pic>
        <p:nvPicPr>
          <p:cNvPr id="2" name="Picture Placeholder 7" descr="A close up of a sign&#10;&#10;Description automatically generated">
            <a:extLst>
              <a:ext uri="{FF2B5EF4-FFF2-40B4-BE49-F238E27FC236}">
                <a16:creationId xmlns:a16="http://schemas.microsoft.com/office/drawing/2014/main" id="{34636806-4676-4DE6-A7F4-F96A30C93F4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68" b="-3"/>
          <a:stretch/>
        </p:blipFill>
        <p:spPr>
          <a:xfrm>
            <a:off x="10419254" y="185453"/>
            <a:ext cx="1449870" cy="1879654"/>
          </a:xfrm>
          <a:prstGeom prst="rect">
            <a:avLst/>
          </a:prstGeom>
        </p:spPr>
      </p:pic>
      <p:pic>
        <p:nvPicPr>
          <p:cNvPr id="4" name="Picture 3">
            <a:extLst>
              <a:ext uri="{FF2B5EF4-FFF2-40B4-BE49-F238E27FC236}">
                <a16:creationId xmlns:a16="http://schemas.microsoft.com/office/drawing/2014/main" id="{872B9EFE-8C0A-470D-9950-C90E94E78A83}"/>
              </a:ext>
            </a:extLst>
          </p:cNvPr>
          <p:cNvPicPr>
            <a:picLocks noChangeAspect="1"/>
          </p:cNvPicPr>
          <p:nvPr/>
        </p:nvPicPr>
        <p:blipFill>
          <a:blip r:embed="rId6"/>
          <a:stretch>
            <a:fillRect/>
          </a:stretch>
        </p:blipFill>
        <p:spPr>
          <a:xfrm>
            <a:off x="0" y="6006735"/>
            <a:ext cx="12192000" cy="851265"/>
          </a:xfrm>
          <a:prstGeom prst="rect">
            <a:avLst/>
          </a:prstGeom>
        </p:spPr>
      </p:pic>
    </p:spTree>
    <p:extLst>
      <p:ext uri="{BB962C8B-B14F-4D97-AF65-F5344CB8AC3E}">
        <p14:creationId xmlns:p14="http://schemas.microsoft.com/office/powerpoint/2010/main" val="369882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5114355-EAF8-4F8B-B17F-78FA1AAADDDB}"/>
              </a:ext>
            </a:extLst>
          </p:cNvPr>
          <p:cNvGraphicFramePr>
            <a:graphicFrameLocks noChangeAspect="1"/>
          </p:cNvGraphicFramePr>
          <p:nvPr/>
        </p:nvGraphicFramePr>
        <p:xfrm>
          <a:off x="548433" y="28852"/>
          <a:ext cx="5067300" cy="5586413"/>
        </p:xfrm>
        <a:graphic>
          <a:graphicData uri="http://schemas.openxmlformats.org/presentationml/2006/ole">
            <mc:AlternateContent xmlns:mc="http://schemas.openxmlformats.org/markup-compatibility/2006">
              <mc:Choice xmlns:v="urn:schemas-microsoft-com:vml" Requires="v">
                <p:oleObj spid="_x0000_s2056" r:id="rId3" imgW="5066640" imgH="5587200" progId="">
                  <p:embed/>
                </p:oleObj>
              </mc:Choice>
              <mc:Fallback>
                <p:oleObj r:id="rId3" imgW="5066640" imgH="5587200" progId="">
                  <p:embed/>
                  <p:pic>
                    <p:nvPicPr>
                      <p:cNvPr id="5" name="Object 4">
                        <a:extLst>
                          <a:ext uri="{FF2B5EF4-FFF2-40B4-BE49-F238E27FC236}">
                            <a16:creationId xmlns:a16="http://schemas.microsoft.com/office/drawing/2014/main" id="{F5114355-EAF8-4F8B-B17F-78FA1AAADDDB}"/>
                          </a:ext>
                        </a:extLst>
                      </p:cNvPr>
                      <p:cNvPicPr/>
                      <p:nvPr/>
                    </p:nvPicPr>
                    <p:blipFill>
                      <a:blip r:embed="rId4"/>
                      <a:stretch>
                        <a:fillRect/>
                      </a:stretch>
                    </p:blipFill>
                    <p:spPr>
                      <a:xfrm>
                        <a:off x="548433" y="28852"/>
                        <a:ext cx="5067300" cy="5586413"/>
                      </a:xfrm>
                      <a:prstGeom prst="rect">
                        <a:avLst/>
                      </a:prstGeom>
                    </p:spPr>
                  </p:pic>
                </p:oleObj>
              </mc:Fallback>
            </mc:AlternateContent>
          </a:graphicData>
        </a:graphic>
      </p:graphicFrame>
      <p:pic>
        <p:nvPicPr>
          <p:cNvPr id="12" name="Picture 11" descr="A close up of a logo&#10;&#10;Description automatically generated">
            <a:extLst>
              <a:ext uri="{FF2B5EF4-FFF2-40B4-BE49-F238E27FC236}">
                <a16:creationId xmlns:a16="http://schemas.microsoft.com/office/drawing/2014/main" id="{A8939F2A-DC02-4558-A4D4-06EAE863091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981976"/>
            <a:ext cx="12192000" cy="876024"/>
          </a:xfrm>
          <a:prstGeom prst="rect">
            <a:avLst/>
          </a:prstGeom>
        </p:spPr>
      </p:pic>
      <p:sp>
        <p:nvSpPr>
          <p:cNvPr id="13" name="Rectangle 12">
            <a:extLst>
              <a:ext uri="{FF2B5EF4-FFF2-40B4-BE49-F238E27FC236}">
                <a16:creationId xmlns:a16="http://schemas.microsoft.com/office/drawing/2014/main" id="{002094C4-3056-4CC2-96F6-4DF3B1384133}"/>
              </a:ext>
            </a:extLst>
          </p:cNvPr>
          <p:cNvSpPr/>
          <p:nvPr/>
        </p:nvSpPr>
        <p:spPr>
          <a:xfrm>
            <a:off x="0" y="5981976"/>
            <a:ext cx="2631688" cy="876024"/>
          </a:xfrm>
          <a:prstGeom prst="rect">
            <a:avLst/>
          </a:prstGeom>
          <a:solidFill>
            <a:srgbClr val="333333"/>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26E51E79-D5DC-47C3-AA68-0A10FF473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10" y="6070673"/>
            <a:ext cx="2304748" cy="765535"/>
          </a:xfrm>
          <a:prstGeom prst="rect">
            <a:avLst/>
          </a:prstGeom>
        </p:spPr>
      </p:pic>
      <p:pic>
        <p:nvPicPr>
          <p:cNvPr id="9" name="Picture Placeholder 7" descr="A close up of a sign&#10;&#10;Description automatically generated">
            <a:extLst>
              <a:ext uri="{FF2B5EF4-FFF2-40B4-BE49-F238E27FC236}">
                <a16:creationId xmlns:a16="http://schemas.microsoft.com/office/drawing/2014/main" id="{3ED374AB-5125-4927-9EF0-704C2FB027A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65199" r="468" b="-3"/>
          <a:stretch/>
        </p:blipFill>
        <p:spPr>
          <a:xfrm>
            <a:off x="5157188" y="2601158"/>
            <a:ext cx="5056716" cy="2281559"/>
          </a:xfrm>
          <a:prstGeom prst="rect">
            <a:avLst/>
          </a:prstGeom>
        </p:spPr>
      </p:pic>
      <p:graphicFrame>
        <p:nvGraphicFramePr>
          <p:cNvPr id="14" name="Object 13">
            <a:extLst>
              <a:ext uri="{FF2B5EF4-FFF2-40B4-BE49-F238E27FC236}">
                <a16:creationId xmlns:a16="http://schemas.microsoft.com/office/drawing/2014/main" id="{F9FCC80F-6242-45AC-9401-B6952454E999}"/>
              </a:ext>
            </a:extLst>
          </p:cNvPr>
          <p:cNvGraphicFramePr>
            <a:graphicFrameLocks noChangeAspect="1"/>
          </p:cNvGraphicFramePr>
          <p:nvPr/>
        </p:nvGraphicFramePr>
        <p:xfrm>
          <a:off x="-1" y="-106532"/>
          <a:ext cx="12191999" cy="603682"/>
        </p:xfrm>
        <a:graphic>
          <a:graphicData uri="http://schemas.openxmlformats.org/presentationml/2006/ole">
            <mc:AlternateContent xmlns:mc="http://schemas.openxmlformats.org/markup-compatibility/2006">
              <mc:Choice xmlns:v="urn:schemas-microsoft-com:vml" Requires="v">
                <p:oleObj spid="_x0000_s2057" r:id="rId8" imgW="16253640" imgH="622080" progId="">
                  <p:embed/>
                </p:oleObj>
              </mc:Choice>
              <mc:Fallback>
                <p:oleObj r:id="rId8" imgW="16253640" imgH="622080" progId="">
                  <p:embed/>
                  <p:pic>
                    <p:nvPicPr>
                      <p:cNvPr id="14" name="Object 13">
                        <a:extLst>
                          <a:ext uri="{FF2B5EF4-FFF2-40B4-BE49-F238E27FC236}">
                            <a16:creationId xmlns:a16="http://schemas.microsoft.com/office/drawing/2014/main" id="{F9FCC80F-6242-45AC-9401-B6952454E999}"/>
                          </a:ext>
                        </a:extLst>
                      </p:cNvPr>
                      <p:cNvPicPr/>
                      <p:nvPr/>
                    </p:nvPicPr>
                    <p:blipFill>
                      <a:blip r:embed="rId9"/>
                      <a:stretch>
                        <a:fillRect/>
                      </a:stretch>
                    </p:blipFill>
                    <p:spPr>
                      <a:xfrm>
                        <a:off x="-1" y="-106532"/>
                        <a:ext cx="12191999" cy="603682"/>
                      </a:xfrm>
                      <a:prstGeom prst="rect">
                        <a:avLst/>
                      </a:prstGeom>
                    </p:spPr>
                  </p:pic>
                </p:oleObj>
              </mc:Fallback>
            </mc:AlternateContent>
          </a:graphicData>
        </a:graphic>
      </p:graphicFrame>
    </p:spTree>
    <p:extLst>
      <p:ext uri="{BB962C8B-B14F-4D97-AF65-F5344CB8AC3E}">
        <p14:creationId xmlns:p14="http://schemas.microsoft.com/office/powerpoint/2010/main" val="275877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9546D9-619A-4A8A-859C-13CE831A49AD}"/>
              </a:ext>
            </a:extLst>
          </p:cNvPr>
          <p:cNvSpPr txBox="1">
            <a:spLocks noGrp="1"/>
          </p:cNvSpPr>
          <p:nvPr>
            <p:ph type="title"/>
          </p:nvPr>
        </p:nvSpPr>
        <p:spPr>
          <a:xfrm>
            <a:off x="748678" y="158188"/>
            <a:ext cx="9360924" cy="978729"/>
          </a:xfrm>
          <a:prstGeom prst="rect">
            <a:avLst/>
          </a:prstGeom>
          <a:noFill/>
        </p:spPr>
        <p:txBody>
          <a:bodyPr wrap="square" rtlCol="0">
            <a:spAutoFit/>
          </a:bodyPr>
          <a:lstStyle/>
          <a:p>
            <a:pPr algn="ctr"/>
            <a:r>
              <a:rPr lang="en-GB" sz="3200" dirty="0">
                <a:solidFill>
                  <a:srgbClr val="1C1C1C"/>
                </a:solidFill>
              </a:rPr>
              <a:t>When used effectively, GCSEPod can have a BIG impact on final grades</a:t>
            </a:r>
          </a:p>
        </p:txBody>
      </p:sp>
      <p:sp>
        <p:nvSpPr>
          <p:cNvPr id="12" name="TextBox 11">
            <a:extLst>
              <a:ext uri="{FF2B5EF4-FFF2-40B4-BE49-F238E27FC236}">
                <a16:creationId xmlns:a16="http://schemas.microsoft.com/office/drawing/2014/main" id="{8E95446E-3065-401E-A2DA-94D8C1D6FAD4}"/>
              </a:ext>
            </a:extLst>
          </p:cNvPr>
          <p:cNvSpPr txBox="1"/>
          <p:nvPr/>
        </p:nvSpPr>
        <p:spPr>
          <a:xfrm>
            <a:off x="443594" y="1697698"/>
            <a:ext cx="4240928" cy="4513276"/>
          </a:xfrm>
          <a:prstGeom prst="rect">
            <a:avLst/>
          </a:prstGeom>
        </p:spPr>
        <p:txBody>
          <a:bodyPr vert="horz" lIns="91440" tIns="45720" rIns="91440" bIns="45720" rtlCol="0">
            <a:normAutofit/>
          </a:bodyPr>
          <a:lstStyle/>
          <a:p>
            <a:pPr marL="114300">
              <a:lnSpc>
                <a:spcPct val="90000"/>
              </a:lnSpc>
              <a:spcAft>
                <a:spcPts val="600"/>
              </a:spcAft>
            </a:pPr>
            <a:r>
              <a:rPr lang="en-GB" dirty="0">
                <a:cs typeface="Arial" panose="020B0604020202020204" pitchFamily="34" charset="0"/>
              </a:rPr>
              <a:t>Data from over 2,200 students shows that higher </a:t>
            </a:r>
            <a:r>
              <a:rPr lang="en-GB" dirty="0">
                <a:highlight>
                  <a:srgbClr val="FFFF00"/>
                </a:highlight>
                <a:cs typeface="Arial" panose="020B0604020202020204" pitchFamily="34" charset="0"/>
              </a:rPr>
              <a:t>GCSEPod users are more likely to exceed their predicted grades </a:t>
            </a:r>
            <a:r>
              <a:rPr lang="en-GB" dirty="0">
                <a:cs typeface="Arial" panose="020B0604020202020204" pitchFamily="34" charset="0"/>
              </a:rPr>
              <a:t>by a larger margin than those who don’t use GCSEPod. </a:t>
            </a:r>
          </a:p>
          <a:p>
            <a:pPr marL="114300">
              <a:lnSpc>
                <a:spcPct val="90000"/>
              </a:lnSpc>
              <a:spcAft>
                <a:spcPts val="600"/>
              </a:spcAft>
            </a:pPr>
            <a:endParaRPr lang="en-GB" dirty="0">
              <a:cs typeface="Arial" panose="020B0604020202020204" pitchFamily="34" charset="0"/>
            </a:endParaRPr>
          </a:p>
          <a:p>
            <a:pPr marL="114300">
              <a:lnSpc>
                <a:spcPct val="90000"/>
              </a:lnSpc>
              <a:spcAft>
                <a:spcPts val="600"/>
              </a:spcAft>
            </a:pPr>
            <a:r>
              <a:rPr lang="en-GB" dirty="0">
                <a:cs typeface="Arial" panose="020B0604020202020204" pitchFamily="34" charset="0"/>
              </a:rPr>
              <a:t>High academic year usage yielded a greater impact than high usage in just the exam period.</a:t>
            </a:r>
          </a:p>
          <a:p>
            <a:pPr marL="114300">
              <a:lnSpc>
                <a:spcPct val="90000"/>
              </a:lnSpc>
              <a:spcAft>
                <a:spcPts val="600"/>
              </a:spcAft>
            </a:pPr>
            <a:endParaRPr lang="en-GB" dirty="0">
              <a:cs typeface="Arial" panose="020B0604020202020204" pitchFamily="34" charset="0"/>
            </a:endParaRPr>
          </a:p>
          <a:p>
            <a:pPr marL="114300">
              <a:lnSpc>
                <a:spcPct val="90000"/>
              </a:lnSpc>
              <a:spcAft>
                <a:spcPts val="600"/>
              </a:spcAft>
            </a:pPr>
            <a:r>
              <a:rPr lang="en-GB" dirty="0">
                <a:highlight>
                  <a:srgbClr val="FFFF00"/>
                </a:highlight>
                <a:cs typeface="Arial" panose="020B0604020202020204" pitchFamily="34" charset="0"/>
              </a:rPr>
              <a:t>On average, highest users received 3 grades higher across their subjects than predicted.</a:t>
            </a:r>
          </a:p>
          <a:p>
            <a:pPr>
              <a:lnSpc>
                <a:spcPct val="90000"/>
              </a:lnSpc>
              <a:spcAft>
                <a:spcPts val="600"/>
              </a:spcAft>
            </a:pPr>
            <a:endParaRPr lang="en-US" sz="1600" dirty="0">
              <a:cs typeface="Arial" panose="020B0604020202020204" pitchFamily="34" charset="0"/>
            </a:endParaRPr>
          </a:p>
        </p:txBody>
      </p:sp>
      <p:pic>
        <p:nvPicPr>
          <p:cNvPr id="13" name="Picture 12">
            <a:extLst>
              <a:ext uri="{FF2B5EF4-FFF2-40B4-BE49-F238E27FC236}">
                <a16:creationId xmlns:a16="http://schemas.microsoft.com/office/drawing/2014/main" id="{165E7778-30C7-4C6B-B145-EE26E2005631}"/>
              </a:ext>
            </a:extLst>
          </p:cNvPr>
          <p:cNvPicPr>
            <a:picLocks noChangeAspect="1"/>
          </p:cNvPicPr>
          <p:nvPr/>
        </p:nvPicPr>
        <p:blipFill>
          <a:blip r:embed="rId2"/>
          <a:stretch>
            <a:fillRect/>
          </a:stretch>
        </p:blipFill>
        <p:spPr>
          <a:xfrm>
            <a:off x="4923548" y="1316935"/>
            <a:ext cx="5962167" cy="3897129"/>
          </a:xfrm>
          <a:prstGeom prst="rect">
            <a:avLst/>
          </a:prstGeom>
          <a:ln>
            <a:noFill/>
          </a:ln>
        </p:spPr>
      </p:pic>
      <p:sp>
        <p:nvSpPr>
          <p:cNvPr id="14" name="TextBox 13">
            <a:extLst>
              <a:ext uri="{FF2B5EF4-FFF2-40B4-BE49-F238E27FC236}">
                <a16:creationId xmlns:a16="http://schemas.microsoft.com/office/drawing/2014/main" id="{04AD8D3A-357E-4D39-80F8-E8073C95B0F9}"/>
              </a:ext>
            </a:extLst>
          </p:cNvPr>
          <p:cNvSpPr txBox="1"/>
          <p:nvPr/>
        </p:nvSpPr>
        <p:spPr>
          <a:xfrm>
            <a:off x="5784678" y="5146819"/>
            <a:ext cx="6526835" cy="769441"/>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High Users = average 122 Pods watched in academic year</a:t>
            </a:r>
          </a:p>
          <a:p>
            <a:r>
              <a:rPr lang="en-GB" sz="1100" dirty="0">
                <a:latin typeface="Arial" panose="020B0604020202020204" pitchFamily="34" charset="0"/>
                <a:cs typeface="Arial" panose="020B0604020202020204" pitchFamily="34" charset="0"/>
              </a:rPr>
              <a:t>Medium = average 34 Pods watched in academic year </a:t>
            </a:r>
          </a:p>
          <a:p>
            <a:r>
              <a:rPr lang="en-GB" sz="1100" dirty="0">
                <a:latin typeface="Arial" panose="020B0604020202020204" pitchFamily="34" charset="0"/>
                <a:cs typeface="Arial" panose="020B0604020202020204" pitchFamily="34" charset="0"/>
              </a:rPr>
              <a:t>Low = average 6 Pods watched in academic year </a:t>
            </a:r>
          </a:p>
          <a:p>
            <a:r>
              <a:rPr lang="en-GB" sz="1100" dirty="0">
                <a:latin typeface="Arial" panose="020B0604020202020204" pitchFamily="34" charset="0"/>
                <a:cs typeface="Arial" panose="020B0604020202020204" pitchFamily="34" charset="0"/>
              </a:rPr>
              <a:t>Non Users = 0 Pods watched in academic year</a:t>
            </a:r>
          </a:p>
        </p:txBody>
      </p:sp>
      <p:pic>
        <p:nvPicPr>
          <p:cNvPr id="2" name="Picture Placeholder 7" descr="A close up of a sign&#10;&#10;Description automatically generated">
            <a:extLst>
              <a:ext uri="{FF2B5EF4-FFF2-40B4-BE49-F238E27FC236}">
                <a16:creationId xmlns:a16="http://schemas.microsoft.com/office/drawing/2014/main" id="{0B0ECEED-6F80-4683-AC9A-841C5F49363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512299" y="158188"/>
            <a:ext cx="1449870" cy="1879654"/>
          </a:xfrm>
          <a:prstGeom prst="rect">
            <a:avLst/>
          </a:prstGeom>
        </p:spPr>
      </p:pic>
      <p:pic>
        <p:nvPicPr>
          <p:cNvPr id="3" name="Picture 2">
            <a:extLst>
              <a:ext uri="{FF2B5EF4-FFF2-40B4-BE49-F238E27FC236}">
                <a16:creationId xmlns:a16="http://schemas.microsoft.com/office/drawing/2014/main" id="{BB46D27C-B4A8-4D4C-AE59-766CC4751FCD}"/>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38113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6">
            <a:extLst>
              <a:ext uri="{FF2B5EF4-FFF2-40B4-BE49-F238E27FC236}">
                <a16:creationId xmlns:a16="http://schemas.microsoft.com/office/drawing/2014/main" id="{1D5D51B8-D3A1-46E5-BF1B-278D47B19610}"/>
              </a:ext>
            </a:extLst>
          </p:cNvPr>
          <p:cNvSpPr txBox="1">
            <a:spLocks noGrp="1"/>
          </p:cNvSpPr>
          <p:nvPr>
            <p:ph type="title"/>
          </p:nvPr>
        </p:nvSpPr>
        <p:spPr>
          <a:xfrm>
            <a:off x="886901" y="147831"/>
            <a:ext cx="9360924" cy="701731"/>
          </a:xfrm>
          <a:prstGeom prst="rect">
            <a:avLst/>
          </a:prstGeom>
          <a:noFill/>
        </p:spPr>
        <p:txBody>
          <a:bodyPr wrap="square" rtlCol="0">
            <a:spAutoFit/>
          </a:bodyPr>
          <a:lstStyle/>
          <a:p>
            <a:pPr algn="ctr"/>
            <a:r>
              <a:rPr lang="en-GB" dirty="0">
                <a:solidFill>
                  <a:srgbClr val="1C1C1C"/>
                </a:solidFill>
              </a:rPr>
              <a:t>What’s included?</a:t>
            </a:r>
          </a:p>
        </p:txBody>
      </p:sp>
      <p:sp>
        <p:nvSpPr>
          <p:cNvPr id="35" name="Content Placeholder 2">
            <a:extLst>
              <a:ext uri="{FF2B5EF4-FFF2-40B4-BE49-F238E27FC236}">
                <a16:creationId xmlns:a16="http://schemas.microsoft.com/office/drawing/2014/main" id="{8F7E51E1-8AB4-48E1-92B3-A7613370C4D7}"/>
              </a:ext>
            </a:extLst>
          </p:cNvPr>
          <p:cNvSpPr txBox="1">
            <a:spLocks/>
          </p:cNvSpPr>
          <p:nvPr/>
        </p:nvSpPr>
        <p:spPr>
          <a:xfrm>
            <a:off x="201498" y="1154180"/>
            <a:ext cx="4597108" cy="55454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Independent learning and revision materials:</a:t>
            </a:r>
          </a:p>
          <a:p>
            <a:pPr marL="0" indent="0">
              <a:buNone/>
            </a:pP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27+ GCSE/</a:t>
            </a:r>
            <a:r>
              <a:rPr lang="en-US" sz="1600" dirty="0" err="1">
                <a:latin typeface="Arial" panose="020B0604020202020204" pitchFamily="34" charset="0"/>
                <a:cs typeface="Arial" panose="020B0604020202020204" pitchFamily="34" charset="0"/>
              </a:rPr>
              <a:t>iGCSE</a:t>
            </a:r>
            <a:r>
              <a:rPr lang="en-US" sz="1600" dirty="0">
                <a:latin typeface="Arial" panose="020B0604020202020204" pitchFamily="34" charset="0"/>
                <a:cs typeface="Arial" panose="020B0604020202020204" pitchFamily="34" charset="0"/>
              </a:rPr>
              <a:t> subjects.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Exam board specific playlists.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Available on computer, phone or tablet.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Apps available for Android and Apple.</a:t>
            </a:r>
          </a:p>
          <a:p>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1C59BD5-42F4-4BCE-8AF8-36A2F33E2A33}"/>
              </a:ext>
            </a:extLst>
          </p:cNvPr>
          <p:cNvPicPr>
            <a:picLocks noChangeAspect="1"/>
          </p:cNvPicPr>
          <p:nvPr/>
        </p:nvPicPr>
        <p:blipFill>
          <a:blip r:embed="rId2"/>
          <a:stretch>
            <a:fillRect/>
          </a:stretch>
        </p:blipFill>
        <p:spPr>
          <a:xfrm>
            <a:off x="5136524" y="2095499"/>
            <a:ext cx="6651959" cy="3304989"/>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8F3B49AE-BF9A-4DCA-9E2D-B926540B4BA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68" b="-3"/>
          <a:stretch/>
        </p:blipFill>
        <p:spPr>
          <a:xfrm>
            <a:off x="10540632" y="58987"/>
            <a:ext cx="1449870" cy="1879654"/>
          </a:xfrm>
          <a:prstGeom prst="rect">
            <a:avLst/>
          </a:prstGeom>
        </p:spPr>
      </p:pic>
      <p:pic>
        <p:nvPicPr>
          <p:cNvPr id="4" name="Picture 3">
            <a:extLst>
              <a:ext uri="{FF2B5EF4-FFF2-40B4-BE49-F238E27FC236}">
                <a16:creationId xmlns:a16="http://schemas.microsoft.com/office/drawing/2014/main" id="{D5E8385E-6FCC-4987-B89E-763C6CE5865A}"/>
              </a:ext>
            </a:extLst>
          </p:cNvPr>
          <p:cNvPicPr>
            <a:picLocks noChangeAspect="1"/>
          </p:cNvPicPr>
          <p:nvPr/>
        </p:nvPicPr>
        <p:blipFill>
          <a:blip r:embed="rId4"/>
          <a:stretch>
            <a:fillRect/>
          </a:stretch>
        </p:blipFill>
        <p:spPr>
          <a:xfrm>
            <a:off x="0" y="6006735"/>
            <a:ext cx="12192000" cy="851265"/>
          </a:xfrm>
          <a:prstGeom prst="rect">
            <a:avLst/>
          </a:prstGeom>
        </p:spPr>
      </p:pic>
    </p:spTree>
    <p:extLst>
      <p:ext uri="{BB962C8B-B14F-4D97-AF65-F5344CB8AC3E}">
        <p14:creationId xmlns:p14="http://schemas.microsoft.com/office/powerpoint/2010/main" val="23523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3" end="3"/>
                                            </p:txEl>
                                          </p:spTgt>
                                        </p:tgtEl>
                                        <p:attrNameLst>
                                          <p:attrName>style.visibility</p:attrName>
                                        </p:attrNameLst>
                                      </p:cBhvr>
                                      <p:to>
                                        <p:strVal val="visible"/>
                                      </p:to>
                                    </p:set>
                                    <p:animEffect transition="in" filter="fade">
                                      <p:cBhvr>
                                        <p:cTn id="7" dur="500"/>
                                        <p:tgtEl>
                                          <p:spTgt spid="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xEl>
                                              <p:pRg st="4" end="4"/>
                                            </p:txEl>
                                          </p:spTgt>
                                        </p:tgtEl>
                                        <p:attrNameLst>
                                          <p:attrName>style.visibility</p:attrName>
                                        </p:attrNameLst>
                                      </p:cBhvr>
                                      <p:to>
                                        <p:strVal val="visible"/>
                                      </p:to>
                                    </p:set>
                                    <p:animEffect transition="in" filter="fade">
                                      <p:cBhvr>
                                        <p:cTn id="12" dur="500"/>
                                        <p:tgtEl>
                                          <p:spTgt spid="3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5" end="5"/>
                                            </p:txEl>
                                          </p:spTgt>
                                        </p:tgtEl>
                                        <p:attrNameLst>
                                          <p:attrName>style.visibility</p:attrName>
                                        </p:attrNameLst>
                                      </p:cBhvr>
                                      <p:to>
                                        <p:strVal val="visible"/>
                                      </p:to>
                                    </p:set>
                                    <p:animEffect transition="in" filter="fade">
                                      <p:cBhvr>
                                        <p:cTn id="17" dur="500"/>
                                        <p:tgtEl>
                                          <p:spTgt spid="3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3F985-4C6B-430B-9441-DAF9DF8B7ADC}"/>
              </a:ext>
            </a:extLst>
          </p:cNvPr>
          <p:cNvPicPr>
            <a:picLocks noChangeAspect="1"/>
          </p:cNvPicPr>
          <p:nvPr/>
        </p:nvPicPr>
        <p:blipFill>
          <a:blip r:embed="rId2"/>
          <a:stretch>
            <a:fillRect/>
          </a:stretch>
        </p:blipFill>
        <p:spPr>
          <a:xfrm>
            <a:off x="441224" y="1730615"/>
            <a:ext cx="4949484" cy="3676708"/>
          </a:xfrm>
          <a:prstGeom prst="rect">
            <a:avLst/>
          </a:prstGeom>
        </p:spPr>
      </p:pic>
      <p:sp>
        <p:nvSpPr>
          <p:cNvPr id="16" name="Title 6">
            <a:extLst>
              <a:ext uri="{FF2B5EF4-FFF2-40B4-BE49-F238E27FC236}">
                <a16:creationId xmlns:a16="http://schemas.microsoft.com/office/drawing/2014/main" id="{0A6BF165-4FBB-46C0-96C9-84A56400999B}"/>
              </a:ext>
            </a:extLst>
          </p:cNvPr>
          <p:cNvSpPr txBox="1">
            <a:spLocks noGrp="1"/>
          </p:cNvSpPr>
          <p:nvPr>
            <p:ph type="title"/>
          </p:nvPr>
        </p:nvSpPr>
        <p:spPr>
          <a:xfrm>
            <a:off x="886901" y="126566"/>
            <a:ext cx="9360924" cy="701731"/>
          </a:xfrm>
          <a:prstGeom prst="rect">
            <a:avLst/>
          </a:prstGeom>
          <a:noFill/>
        </p:spPr>
        <p:txBody>
          <a:bodyPr wrap="square" rtlCol="0">
            <a:spAutoFit/>
          </a:bodyPr>
          <a:lstStyle/>
          <a:p>
            <a:pPr algn="ctr"/>
            <a:r>
              <a:rPr lang="en-GB" dirty="0">
                <a:solidFill>
                  <a:srgbClr val="1C1C1C"/>
                </a:solidFill>
              </a:rPr>
              <a:t>What’s included?</a:t>
            </a:r>
          </a:p>
        </p:txBody>
      </p:sp>
      <p:sp>
        <p:nvSpPr>
          <p:cNvPr id="17" name="Content Placeholder 2">
            <a:extLst>
              <a:ext uri="{FF2B5EF4-FFF2-40B4-BE49-F238E27FC236}">
                <a16:creationId xmlns:a16="http://schemas.microsoft.com/office/drawing/2014/main" id="{D82467A4-9B53-4136-8AD9-9C8177B58894}"/>
              </a:ext>
            </a:extLst>
          </p:cNvPr>
          <p:cNvSpPr txBox="1">
            <a:spLocks/>
          </p:cNvSpPr>
          <p:nvPr/>
        </p:nvSpPr>
        <p:spPr>
          <a:xfrm>
            <a:off x="209415" y="909383"/>
            <a:ext cx="4755989" cy="55030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Independent learning and revision materials:</a:t>
            </a:r>
          </a:p>
          <a:p>
            <a:pPr marL="0" indent="0">
              <a:buNone/>
            </a:pP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Each topic contains a playlist of 3-5 minute videos called “Pods.”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Pods contain all key words, facts, quotes and labelled diagrams for full understanding.</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Can be watched online or downloaded for offline viewing (like Netflix).</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Students can </a:t>
            </a:r>
            <a:r>
              <a:rPr lang="en-US" sz="1600" dirty="0" err="1">
                <a:latin typeface="Arial" panose="020B0604020202020204" pitchFamily="34" charset="0"/>
                <a:cs typeface="Arial" panose="020B0604020202020204" pitchFamily="34" charset="0"/>
              </a:rPr>
              <a:t>organise</a:t>
            </a:r>
            <a:r>
              <a:rPr lang="en-US" sz="1600" dirty="0">
                <a:latin typeface="Arial" panose="020B0604020202020204" pitchFamily="34" charset="0"/>
                <a:cs typeface="Arial" panose="020B0604020202020204" pitchFamily="34" charset="0"/>
              </a:rPr>
              <a:t> Pods into playlists and </a:t>
            </a:r>
            <a:r>
              <a:rPr lang="en-US" sz="1600" dirty="0" err="1">
                <a:latin typeface="Arial" panose="020B0604020202020204" pitchFamily="34" charset="0"/>
                <a:cs typeface="Arial" panose="020B0604020202020204" pitchFamily="34" charset="0"/>
              </a:rPr>
              <a:t>favourite</a:t>
            </a:r>
            <a:r>
              <a:rPr lang="en-US" sz="1600" dirty="0">
                <a:latin typeface="Arial" panose="020B0604020202020204" pitchFamily="34" charset="0"/>
                <a:cs typeface="Arial" panose="020B0604020202020204" pitchFamily="34" charset="0"/>
              </a:rPr>
              <a:t> Pods to return to (like YouTube or Spotify).</a:t>
            </a:r>
          </a:p>
          <a:p>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B3652C-0705-4017-8553-326B93306190}"/>
              </a:ext>
            </a:extLst>
          </p:cNvPr>
          <p:cNvPicPr>
            <a:picLocks noChangeAspect="1"/>
          </p:cNvPicPr>
          <p:nvPr/>
        </p:nvPicPr>
        <p:blipFill>
          <a:blip r:embed="rId3"/>
          <a:stretch>
            <a:fillRect/>
          </a:stretch>
        </p:blipFill>
        <p:spPr>
          <a:xfrm>
            <a:off x="5542132" y="2346158"/>
            <a:ext cx="6368879" cy="3130466"/>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19C88D81-E425-4C61-8CA4-E8F2E168F86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529883" y="163383"/>
            <a:ext cx="1449870" cy="1879654"/>
          </a:xfrm>
          <a:prstGeom prst="rect">
            <a:avLst/>
          </a:prstGeom>
        </p:spPr>
      </p:pic>
      <p:pic>
        <p:nvPicPr>
          <p:cNvPr id="3" name="Picture 2">
            <a:extLst>
              <a:ext uri="{FF2B5EF4-FFF2-40B4-BE49-F238E27FC236}">
                <a16:creationId xmlns:a16="http://schemas.microsoft.com/office/drawing/2014/main" id="{0E2E6E55-AC0F-431A-BC08-C46E592854C0}"/>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3394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Effect transition="in" filter="fade">
                                      <p:cBhvr>
                                        <p:cTn id="7" dur="500"/>
                                        <p:tgtEl>
                                          <p:spTgt spid="1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4" end="4"/>
                                            </p:txEl>
                                          </p:spTgt>
                                        </p:tgtEl>
                                        <p:attrNameLst>
                                          <p:attrName>style.visibility</p:attrName>
                                        </p:attrNameLst>
                                      </p:cBhvr>
                                      <p:to>
                                        <p:strVal val="visible"/>
                                      </p:to>
                                    </p:set>
                                    <p:animEffect transition="in" filter="fade">
                                      <p:cBhvr>
                                        <p:cTn id="12" dur="500"/>
                                        <p:tgtEl>
                                          <p:spTgt spid="1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animEffect transition="in" filter="fade">
                                      <p:cBhvr>
                                        <p:cTn id="17" dur="500"/>
                                        <p:tgtEl>
                                          <p:spTgt spid="1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fade">
                                      <p:cBhvr>
                                        <p:cTn id="2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B75C73-1ABD-4FBB-BBC1-6FAFC1CA7A87}"/>
              </a:ext>
            </a:extLst>
          </p:cNvPr>
          <p:cNvSpPr txBox="1">
            <a:spLocks noGrp="1"/>
          </p:cNvSpPr>
          <p:nvPr>
            <p:ph type="title"/>
          </p:nvPr>
        </p:nvSpPr>
        <p:spPr>
          <a:xfrm>
            <a:off x="2383762" y="81617"/>
            <a:ext cx="6425029" cy="701731"/>
          </a:xfrm>
          <a:prstGeom prst="rect">
            <a:avLst/>
          </a:prstGeom>
          <a:noFill/>
        </p:spPr>
        <p:txBody>
          <a:bodyPr wrap="none" rtlCol="0">
            <a:spAutoFit/>
          </a:bodyPr>
          <a:lstStyle/>
          <a:p>
            <a:pPr algn="ctr"/>
            <a:r>
              <a:rPr lang="en-GB" dirty="0">
                <a:solidFill>
                  <a:srgbClr val="1C1C1C"/>
                </a:solidFill>
              </a:rPr>
              <a:t>Let’s watch an example Pod</a:t>
            </a:r>
          </a:p>
        </p:txBody>
      </p:sp>
      <p:pic>
        <p:nvPicPr>
          <p:cNvPr id="19" name="Picture 6" descr="Related image">
            <a:hlinkClick r:id="rId2"/>
            <a:extLst>
              <a:ext uri="{FF2B5EF4-FFF2-40B4-BE49-F238E27FC236}">
                <a16:creationId xmlns:a16="http://schemas.microsoft.com/office/drawing/2014/main" id="{F3130CDD-C6B3-4A79-8ACC-0842458BC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630" y="1036697"/>
            <a:ext cx="3934002" cy="3934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453046-3E63-4354-8E27-2CECFB787D81}"/>
              </a:ext>
            </a:extLst>
          </p:cNvPr>
          <p:cNvSpPr/>
          <p:nvPr/>
        </p:nvSpPr>
        <p:spPr>
          <a:xfrm>
            <a:off x="7842681" y="5126275"/>
            <a:ext cx="3711081" cy="369332"/>
          </a:xfrm>
          <a:prstGeom prst="rect">
            <a:avLst/>
          </a:prstGeom>
        </p:spPr>
        <p:txBody>
          <a:bodyPr wrap="none">
            <a:spAutoFit/>
          </a:bodyPr>
          <a:lstStyle/>
          <a:p>
            <a:r>
              <a:rPr lang="en-GB" dirty="0">
                <a:hlinkClick r:id="rId2"/>
              </a:rPr>
              <a:t>https://www.gcsepod.com/our-pods/</a:t>
            </a:r>
            <a:endParaRPr lang="en-GB" dirty="0"/>
          </a:p>
        </p:txBody>
      </p:sp>
      <p:pic>
        <p:nvPicPr>
          <p:cNvPr id="2" name="Picture Placeholder 7" descr="A close up of a sign&#10;&#10;Description automatically generated">
            <a:extLst>
              <a:ext uri="{FF2B5EF4-FFF2-40B4-BE49-F238E27FC236}">
                <a16:creationId xmlns:a16="http://schemas.microsoft.com/office/drawing/2014/main" id="{3927DAA6-7A0E-4007-A7FA-1D85071FCED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257322" y="251305"/>
            <a:ext cx="1449870" cy="1879654"/>
          </a:xfrm>
          <a:prstGeom prst="rect">
            <a:avLst/>
          </a:prstGeom>
        </p:spPr>
      </p:pic>
      <p:pic>
        <p:nvPicPr>
          <p:cNvPr id="4" name="Picture 3">
            <a:extLst>
              <a:ext uri="{FF2B5EF4-FFF2-40B4-BE49-F238E27FC236}">
                <a16:creationId xmlns:a16="http://schemas.microsoft.com/office/drawing/2014/main" id="{22FCF2E1-1BAE-444D-B2D0-0A1526E84C2C}"/>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361259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6F23D0-ABB4-4A15-B5E9-BB1DB7CAC38A}"/>
              </a:ext>
            </a:extLst>
          </p:cNvPr>
          <p:cNvSpPr>
            <a:spLocks noGrp="1"/>
          </p:cNvSpPr>
          <p:nvPr>
            <p:ph type="title"/>
          </p:nvPr>
        </p:nvSpPr>
        <p:spPr>
          <a:xfrm>
            <a:off x="221512" y="92250"/>
            <a:ext cx="10515600" cy="701731"/>
          </a:xfrm>
          <a:prstGeom prst="rect">
            <a:avLst/>
          </a:prstGeom>
        </p:spPr>
        <p:txBody>
          <a:bodyPr vert="horz" wrap="square">
            <a:spAutoFit/>
          </a:bodyPr>
          <a:lstStyle/>
          <a:p>
            <a:pPr algn="ctr"/>
            <a:r>
              <a:rPr lang="en-GB" dirty="0">
                <a:solidFill>
                  <a:srgbClr val="1C1C1C"/>
                </a:solidFill>
              </a:rPr>
              <a:t>What’s included?</a:t>
            </a:r>
          </a:p>
        </p:txBody>
      </p:sp>
      <p:sp>
        <p:nvSpPr>
          <p:cNvPr id="11" name="Content Placeholder 2">
            <a:extLst>
              <a:ext uri="{FF2B5EF4-FFF2-40B4-BE49-F238E27FC236}">
                <a16:creationId xmlns:a16="http://schemas.microsoft.com/office/drawing/2014/main" id="{3E72A5B1-CD27-4E6E-A25B-F16A4906AAB4}"/>
              </a:ext>
            </a:extLst>
          </p:cNvPr>
          <p:cNvSpPr txBox="1">
            <a:spLocks/>
          </p:cNvSpPr>
          <p:nvPr/>
        </p:nvSpPr>
        <p:spPr>
          <a:xfrm>
            <a:off x="555533" y="1169880"/>
            <a:ext cx="3628937" cy="35962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Exam specific revision:</a:t>
            </a:r>
          </a:p>
          <a:p>
            <a:pPr marL="0" indent="0">
              <a:buNone/>
            </a:pP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Each upcoming exam has a corresponding playlist.</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Exam playlists contain all the Pods relevant to that specific paper.</a:t>
            </a:r>
          </a:p>
          <a:p>
            <a:pPr marL="457200" lvl="1" indent="0">
              <a:buNone/>
            </a:pP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An exam timetable includes the exam dates.</a:t>
            </a:r>
          </a:p>
          <a:p>
            <a:pPr lvl="1"/>
            <a:endParaRPr lang="en-US" sz="16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930415C-A93B-40F5-9929-69790A636A9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24079" y="763284"/>
            <a:ext cx="6208878" cy="4967102"/>
          </a:xfrm>
          <a:prstGeom prst="rect">
            <a:avLst/>
          </a:prstGeom>
        </p:spPr>
      </p:pic>
      <p:pic>
        <p:nvPicPr>
          <p:cNvPr id="3" name="Picture 2">
            <a:extLst>
              <a:ext uri="{FF2B5EF4-FFF2-40B4-BE49-F238E27FC236}">
                <a16:creationId xmlns:a16="http://schemas.microsoft.com/office/drawing/2014/main" id="{843CFB0D-D04E-49B0-96F9-1A3E43887FCC}"/>
              </a:ext>
            </a:extLst>
          </p:cNvPr>
          <p:cNvPicPr>
            <a:picLocks noChangeAspect="1"/>
          </p:cNvPicPr>
          <p:nvPr/>
        </p:nvPicPr>
        <p:blipFill rotWithShape="1">
          <a:blip r:embed="rId3"/>
          <a:srcRect t="915" r="28887" b="12339"/>
          <a:stretch/>
        </p:blipFill>
        <p:spPr>
          <a:xfrm>
            <a:off x="5919537" y="1658530"/>
            <a:ext cx="4030579" cy="2589495"/>
          </a:xfrm>
          <a:prstGeom prst="rect">
            <a:avLst/>
          </a:prstGeom>
        </p:spPr>
      </p:pic>
      <p:pic>
        <p:nvPicPr>
          <p:cNvPr id="2" name="Picture Placeholder 7" descr="A close up of a sign&#10;&#10;Description automatically generated">
            <a:extLst>
              <a:ext uri="{FF2B5EF4-FFF2-40B4-BE49-F238E27FC236}">
                <a16:creationId xmlns:a16="http://schemas.microsoft.com/office/drawing/2014/main" id="{56726122-1E28-483C-8A0F-FF89E16CE81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520618" y="92250"/>
            <a:ext cx="1449870" cy="1879654"/>
          </a:xfrm>
          <a:prstGeom prst="rect">
            <a:avLst/>
          </a:prstGeom>
        </p:spPr>
      </p:pic>
      <p:pic>
        <p:nvPicPr>
          <p:cNvPr id="5" name="Picture 4">
            <a:extLst>
              <a:ext uri="{FF2B5EF4-FFF2-40B4-BE49-F238E27FC236}">
                <a16:creationId xmlns:a16="http://schemas.microsoft.com/office/drawing/2014/main" id="{AA15D5EE-8083-499E-9706-F14B288BA607}"/>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19085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6F23D0-ABB4-4A15-B5E9-BB1DB7CAC38A}"/>
              </a:ext>
            </a:extLst>
          </p:cNvPr>
          <p:cNvSpPr>
            <a:spLocks noGrp="1"/>
          </p:cNvSpPr>
          <p:nvPr>
            <p:ph type="title"/>
          </p:nvPr>
        </p:nvSpPr>
        <p:spPr>
          <a:xfrm>
            <a:off x="729916" y="51399"/>
            <a:ext cx="10515600" cy="701731"/>
          </a:xfrm>
          <a:prstGeom prst="rect">
            <a:avLst/>
          </a:prstGeom>
        </p:spPr>
        <p:txBody>
          <a:bodyPr vert="horz" wrap="square">
            <a:spAutoFit/>
          </a:bodyPr>
          <a:lstStyle/>
          <a:p>
            <a:pPr algn="ctr"/>
            <a:r>
              <a:rPr lang="en-GB" dirty="0">
                <a:solidFill>
                  <a:srgbClr val="1C1C1C"/>
                </a:solidFill>
              </a:rPr>
              <a:t>What’s included?</a:t>
            </a:r>
          </a:p>
        </p:txBody>
      </p:sp>
      <p:sp>
        <p:nvSpPr>
          <p:cNvPr id="8" name="Content Placeholder 2">
            <a:extLst>
              <a:ext uri="{FF2B5EF4-FFF2-40B4-BE49-F238E27FC236}">
                <a16:creationId xmlns:a16="http://schemas.microsoft.com/office/drawing/2014/main" id="{F9F3C3DC-0DA6-40DB-950F-DC7C7EEE5977}"/>
              </a:ext>
            </a:extLst>
          </p:cNvPr>
          <p:cNvSpPr txBox="1">
            <a:spLocks/>
          </p:cNvSpPr>
          <p:nvPr/>
        </p:nvSpPr>
        <p:spPr>
          <a:xfrm>
            <a:off x="131630" y="597121"/>
            <a:ext cx="6040283" cy="5429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Assessment and homework:</a:t>
            </a:r>
          </a:p>
          <a:p>
            <a:pPr marL="0" indent="0">
              <a:buNone/>
            </a:pP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Assessment and homework can be set on GCSEPod.</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Assignments can be completed on any device and students receive instant results (unless free text questions are included). </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If students do not achieve 100% in an assignment, a </a:t>
            </a:r>
            <a:r>
              <a:rPr lang="en-US" sz="1600" b="1" dirty="0">
                <a:latin typeface="Arial" panose="020B0604020202020204" pitchFamily="34" charset="0"/>
                <a:cs typeface="Arial" panose="020B0604020202020204" pitchFamily="34" charset="0"/>
              </a:rPr>
              <a:t>BOOST PLAYLIST </a:t>
            </a:r>
            <a:r>
              <a:rPr lang="en-US" sz="1600" dirty="0">
                <a:latin typeface="Arial" panose="020B0604020202020204" pitchFamily="34" charset="0"/>
                <a:cs typeface="Arial" panose="020B0604020202020204" pitchFamily="34" charset="0"/>
              </a:rPr>
              <a:t>will be automatically generated containing videos to help fill the identified knowledge gaps. </a:t>
            </a:r>
          </a:p>
          <a:p>
            <a:pPr lvl="1"/>
            <a:endParaRPr lang="en-US" sz="16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1FB3C07-EAA8-4C57-98A1-C5B09B898FDF}"/>
              </a:ext>
            </a:extLst>
          </p:cNvPr>
          <p:cNvPicPr>
            <a:picLocks noChangeAspect="1"/>
          </p:cNvPicPr>
          <p:nvPr/>
        </p:nvPicPr>
        <p:blipFill>
          <a:blip r:embed="rId2"/>
          <a:stretch>
            <a:fillRect/>
          </a:stretch>
        </p:blipFill>
        <p:spPr>
          <a:xfrm>
            <a:off x="6107529" y="1039159"/>
            <a:ext cx="4307614" cy="4438148"/>
          </a:xfrm>
          <a:prstGeom prst="rect">
            <a:avLst/>
          </a:prstGeom>
        </p:spPr>
      </p:pic>
      <p:pic>
        <p:nvPicPr>
          <p:cNvPr id="4" name="Picture 3">
            <a:extLst>
              <a:ext uri="{FF2B5EF4-FFF2-40B4-BE49-F238E27FC236}">
                <a16:creationId xmlns:a16="http://schemas.microsoft.com/office/drawing/2014/main" id="{2D3CE476-B8F9-41C0-B04E-22043D77BE6D}"/>
              </a:ext>
            </a:extLst>
          </p:cNvPr>
          <p:cNvPicPr>
            <a:picLocks noChangeAspect="1"/>
          </p:cNvPicPr>
          <p:nvPr/>
        </p:nvPicPr>
        <p:blipFill rotWithShape="1">
          <a:blip r:embed="rId3"/>
          <a:srcRect t="41716"/>
          <a:stretch/>
        </p:blipFill>
        <p:spPr>
          <a:xfrm>
            <a:off x="1990725" y="4293055"/>
            <a:ext cx="2956207" cy="1544909"/>
          </a:xfrm>
          <a:prstGeom prst="rect">
            <a:avLst/>
          </a:prstGeom>
        </p:spPr>
      </p:pic>
      <p:pic>
        <p:nvPicPr>
          <p:cNvPr id="3" name="Picture Placeholder 7" descr="A close up of a sign&#10;&#10;Description automatically generated">
            <a:extLst>
              <a:ext uri="{FF2B5EF4-FFF2-40B4-BE49-F238E27FC236}">
                <a16:creationId xmlns:a16="http://schemas.microsoft.com/office/drawing/2014/main" id="{A985B4A7-51BC-4F10-93F1-B1EA3E9B852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68" b="-3"/>
          <a:stretch/>
        </p:blipFill>
        <p:spPr>
          <a:xfrm>
            <a:off x="10529883" y="163382"/>
            <a:ext cx="1449870" cy="1879654"/>
          </a:xfrm>
          <a:prstGeom prst="rect">
            <a:avLst/>
          </a:prstGeom>
        </p:spPr>
      </p:pic>
      <p:pic>
        <p:nvPicPr>
          <p:cNvPr id="5" name="Picture 4">
            <a:extLst>
              <a:ext uri="{FF2B5EF4-FFF2-40B4-BE49-F238E27FC236}">
                <a16:creationId xmlns:a16="http://schemas.microsoft.com/office/drawing/2014/main" id="{B3055628-3FEC-4829-8472-791A53737DB1}"/>
              </a:ext>
            </a:extLst>
          </p:cNvPr>
          <p:cNvPicPr>
            <a:picLocks noChangeAspect="1"/>
          </p:cNvPicPr>
          <p:nvPr/>
        </p:nvPicPr>
        <p:blipFill>
          <a:blip r:embed="rId5"/>
          <a:stretch>
            <a:fillRect/>
          </a:stretch>
        </p:blipFill>
        <p:spPr>
          <a:xfrm>
            <a:off x="0" y="6006735"/>
            <a:ext cx="12192000" cy="851265"/>
          </a:xfrm>
          <a:prstGeom prst="rect">
            <a:avLst/>
          </a:prstGeom>
        </p:spPr>
      </p:pic>
    </p:spTree>
    <p:extLst>
      <p:ext uri="{BB962C8B-B14F-4D97-AF65-F5344CB8AC3E}">
        <p14:creationId xmlns:p14="http://schemas.microsoft.com/office/powerpoint/2010/main" val="13501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Effect transition="in" filter="fade">
                                      <p:cBhvr>
                                        <p:cTn id="11" dur="500"/>
                                        <p:tgtEl>
                                          <p:spTgt spid="8">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1480</Words>
  <Application>Microsoft Office PowerPoint</Application>
  <PresentationFormat>Widescreen</PresentationFormat>
  <Paragraphs>201</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8" baseType="lpstr">
      <vt:lpstr>Arial</vt:lpstr>
      <vt:lpstr>Calibri</vt:lpstr>
      <vt:lpstr>Calibri Light</vt:lpstr>
      <vt:lpstr>Geomanist Light</vt:lpstr>
      <vt:lpstr>Ink Free</vt:lpstr>
      <vt:lpstr>Office Theme</vt:lpstr>
      <vt:lpstr>PowerPoint Presentation</vt:lpstr>
      <vt:lpstr>The Power of Pod </vt:lpstr>
      <vt:lpstr>GCSEPod helps your child to:</vt:lpstr>
      <vt:lpstr>When used effectively, GCSEPod can have a BIG impact on final grades</vt:lpstr>
      <vt:lpstr>What’s included?</vt:lpstr>
      <vt:lpstr>What’s included?</vt:lpstr>
      <vt:lpstr>Let’s watch an example Pod</vt:lpstr>
      <vt:lpstr>What’s included?</vt:lpstr>
      <vt:lpstr>What’s included?</vt:lpstr>
      <vt:lpstr>How to ensure your child benefits from GCSEPod…</vt:lpstr>
      <vt:lpstr>Anywhere, Anytime</vt:lpstr>
      <vt:lpstr>Maximise learning time at home</vt:lpstr>
      <vt:lpstr>Tips for using GCSEPod with your child</vt:lpstr>
      <vt:lpstr>PowerPoint Presentation</vt:lpstr>
      <vt:lpstr>PowerPoint Presentation</vt:lpstr>
      <vt:lpstr>How GCSEPod can help your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Your Child Will Access GCSEPod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Sarah Piggett</dc:creator>
  <cp:lastModifiedBy>Orger, Gill</cp:lastModifiedBy>
  <cp:revision>62</cp:revision>
  <dcterms:created xsi:type="dcterms:W3CDTF">2017-08-10T13:19:29Z</dcterms:created>
  <dcterms:modified xsi:type="dcterms:W3CDTF">2022-10-12T19:58:58Z</dcterms:modified>
</cp:coreProperties>
</file>