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09" r:id="rId4"/>
  </p:sldMasterIdLst>
  <p:notesMasterIdLst>
    <p:notesMasterId r:id="rId18"/>
  </p:notesMasterIdLst>
  <p:handoutMasterIdLst>
    <p:handoutMasterId r:id="rId19"/>
  </p:handoutMasterIdLst>
  <p:sldIdLst>
    <p:sldId id="306" r:id="rId5"/>
    <p:sldId id="298" r:id="rId6"/>
    <p:sldId id="277" r:id="rId7"/>
    <p:sldId id="278" r:id="rId8"/>
    <p:sldId id="307" r:id="rId9"/>
    <p:sldId id="299" r:id="rId10"/>
    <p:sldId id="280" r:id="rId11"/>
    <p:sldId id="281" r:id="rId12"/>
    <p:sldId id="279" r:id="rId13"/>
    <p:sldId id="300" r:id="rId14"/>
    <p:sldId id="304" r:id="rId15"/>
    <p:sldId id="284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3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026C9-4C52-4B60-A858-A50E4BE56D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60113-35DB-4BB4-9269-631D6FEB5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D272-305C-421E-A9EF-95D63D599B42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0E5BB-A291-4B94-8433-B9D3F1685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7D678-038E-42A6-961E-EAB034DB4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E7DFA-63CC-4ED7-B30E-ACF88B4B8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9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16E63-7886-43BC-8DD4-4F14C3DD7360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C5307-140F-447F-BCBA-BB92E3A29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5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C5307-140F-447F-BCBA-BB92E3A290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76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C5307-140F-447F-BCBA-BB92E3A290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22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93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16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97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43D59024-D21F-46A9-B65B-C9166E4E30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083" y="2339390"/>
            <a:ext cx="2075688" cy="207568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3">
            <a:extLst>
              <a:ext uri="{FF2B5EF4-FFF2-40B4-BE49-F238E27FC236}">
                <a16:creationId xmlns:a16="http://schemas.microsoft.com/office/drawing/2014/main" id="{C929A99D-6C0C-468B-854A-FF1CC91260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0384" y="2339390"/>
            <a:ext cx="2075688" cy="207568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id="{60F12D74-CCEB-4CE6-A979-072265047F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685" y="2339390"/>
            <a:ext cx="2075688" cy="207568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id="{6A481ED4-1444-4E48-A31E-B2624CF536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70228" y="2339390"/>
            <a:ext cx="2075688" cy="2075688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1FCF4CD5-BF81-4AEB-BE4A-D07274F666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6083" y="4628543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68146790-CD56-4671-AD13-89B30FAF55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6083" y="4934031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305877BA-4DF5-499D-9288-3956FC9B1B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0384" y="4628543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22E6E064-1B6D-455F-98A9-1A851E3FE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20384" y="4934031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76F0A93D-9B44-4CF6-87AF-4B5200AF2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4685" y="4628543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550B9205-0F01-47B9-9C79-42EB1E22C9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4685" y="4934031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8FC1F3E1-C69F-4835-A5CD-929BD175AF1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0228" y="4628543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457972FF-3484-4C00-A636-0F208F816C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70228" y="4934031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05532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7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62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74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64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10/21/2024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12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95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32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04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10/21/2024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57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28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YQcX72K5PBc&amp;list=PLC-RBWM9JxpEQERT2ozkV4chaINCpaNSt&amp;index=13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 up image of hands applauding">
            <a:extLst>
              <a:ext uri="{FF2B5EF4-FFF2-40B4-BE49-F238E27FC236}">
                <a16:creationId xmlns:a16="http://schemas.microsoft.com/office/drawing/2014/main" id="{042FD4AD-261D-4E1D-5EC2-2C52E84615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r="-2" b="157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D8CE03-308E-7127-FB60-BB231D685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7" y="758952"/>
            <a:ext cx="9055227" cy="3794760"/>
          </a:xfrm>
        </p:spPr>
        <p:txBody>
          <a:bodyPr>
            <a:normAutofit/>
          </a:bodyPr>
          <a:lstStyle/>
          <a:p>
            <a:r>
              <a:rPr lang="en-GB" sz="8800">
                <a:ln w="15875">
                  <a:solidFill>
                    <a:srgbClr val="FFFFFF"/>
                  </a:solidFill>
                </a:ln>
                <a:noFill/>
                <a:ea typeface="Calibri Light"/>
                <a:cs typeface="Calibri Light"/>
              </a:rPr>
              <a:t>Daily Prayers </a:t>
            </a:r>
            <a:endParaRPr lang="en-GB" sz="8800">
              <a:ln w="15875">
                <a:solidFill>
                  <a:srgbClr val="FFFFFF"/>
                </a:solidFill>
              </a:ln>
              <a:noFill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6B9A2D-D844-4136-25B3-3CCC05448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1419658"/>
          </a:xfrm>
        </p:spPr>
        <p:txBody>
          <a:bodyPr vert="horz" lIns="91440" tIns="0" rIns="91440" bIns="45720" rtlCol="0">
            <a:normAutofit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21-24 October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ABACDC-BD54-40F3-9047-8298C77C2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CB7CA-05C2-4EE8-A97F-B5F3A4F89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144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01154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686" y="795527"/>
            <a:ext cx="4123738" cy="1433323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pPr algn="l"/>
            <a:r>
              <a:rPr lang="en-US" sz="3200" spc="-150">
                <a:solidFill>
                  <a:schemeClr val="tx2"/>
                </a:solidFill>
              </a:rPr>
              <a:t>Wednesday Notices</a:t>
            </a:r>
          </a:p>
        </p:txBody>
      </p:sp>
      <p:sp>
        <p:nvSpPr>
          <p:cNvPr id="61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817" y="2338388"/>
            <a:ext cx="4099607" cy="36782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spcBef>
                <a:spcPts val="0"/>
              </a:spcBef>
              <a:buClr>
                <a:srgbClr val="D6A14C"/>
              </a:buClr>
              <a:buFont typeface="Wingdings" panose="05000000000000000000" pitchFamily="2" charset="2"/>
              <a:buChar char="§"/>
            </a:pPr>
            <a:endParaRPr lang="en-US"/>
          </a:p>
          <a:p>
            <a:pPr indent="-228600">
              <a:buClr>
                <a:srgbClr val="D6A14C"/>
              </a:buClr>
              <a:buFont typeface="Wingdings" panose="05000000000000000000" pitchFamily="2" charset="2"/>
              <a:buChar char="§"/>
            </a:pPr>
            <a:endParaRPr lang="en-US"/>
          </a:p>
          <a:p>
            <a:pPr indent="-228600">
              <a:buClr>
                <a:srgbClr val="D6A14C"/>
              </a:buClr>
              <a:buFont typeface="Wingdings" panose="05000000000000000000" pitchFamily="2" charset="2"/>
              <a:buChar char="§"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fld id="{244D815C-8BF3-4ECF-A945-A2A7C2983AF9}" type="slidenum">
              <a:rPr lang="en-US"/>
              <a:pPr defTabSz="457200">
                <a:spcAft>
                  <a:spcPts val="600"/>
                </a:spcAft>
                <a:defRPr/>
              </a:pPr>
              <a:t>10</a:t>
            </a:fld>
            <a:endParaRPr lang="en-US"/>
          </a:p>
        </p:txBody>
      </p:sp>
      <p:pic>
        <p:nvPicPr>
          <p:cNvPr id="8" name="Picture 7" descr="A cat holding a sign&#10;&#10;Description automatically generated">
            <a:extLst>
              <a:ext uri="{FF2B5EF4-FFF2-40B4-BE49-F238E27FC236}">
                <a16:creationId xmlns:a16="http://schemas.microsoft.com/office/drawing/2014/main" id="{1F852E31-C40A-B46C-8D8B-74FBAF9F1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" r="8185" b="-318"/>
          <a:stretch/>
        </p:blipFill>
        <p:spPr>
          <a:xfrm>
            <a:off x="347785" y="2328501"/>
            <a:ext cx="2704285" cy="333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00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60F8E5-6D34-3713-1C99-51A312DE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a typeface="Calibri Light"/>
                <a:cs typeface="Calibri Light"/>
              </a:rPr>
              <a:t>Wednesday: God's Word</a:t>
            </a:r>
            <a:endParaRPr lang="en-GB" dirty="0"/>
          </a:p>
        </p:txBody>
      </p:sp>
      <p:sp>
        <p:nvSpPr>
          <p:cNvPr id="61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9808" y="803186"/>
            <a:ext cx="5320512" cy="524862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US"/>
          </a:p>
          <a:p>
            <a:pPr indent="-228600">
              <a:buFont typeface="Wingdings" panose="05000000000000000000" pitchFamily="2" charset="2"/>
              <a:buChar char="§"/>
            </a:pPr>
            <a:endParaRPr lang="en-US"/>
          </a:p>
          <a:p>
            <a:pPr indent="-228600">
              <a:buFont typeface="Wingdings" panose="05000000000000000000" pitchFamily="2" charset="2"/>
              <a:buChar char="§"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fld id="{244D815C-8BF3-4ECF-A945-A2A7C2983AF9}" type="slidenum">
              <a:rPr lang="en-US"/>
              <a:pPr defTabSz="457200">
                <a:spcAft>
                  <a:spcPts val="600"/>
                </a:spcAft>
                <a:defRPr/>
              </a:pPr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835631-B1F5-4E5C-9B27-0FA85FE1C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117" y="198097"/>
            <a:ext cx="3363400" cy="18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16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03" y="462479"/>
            <a:ext cx="6451110" cy="12554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100" b="1" spc="-60" dirty="0">
                <a:solidFill>
                  <a:srgbClr val="FFFFFF"/>
                </a:solidFill>
              </a:rPr>
              <a:t>Wednesday</a:t>
            </a:r>
            <a:br>
              <a:rPr lang="en-US" sz="3100" spc="-60" dirty="0"/>
            </a:br>
            <a:r>
              <a:rPr lang="en-US" sz="3100" spc="-60" dirty="0">
                <a:solidFill>
                  <a:srgbClr val="FFFFFF"/>
                </a:solidFill>
              </a:rPr>
              <a:t>Praying with 8R</a:t>
            </a:r>
            <a:endParaRPr lang="en-US" sz="3100" spc="-60" dirty="0">
              <a:solidFill>
                <a:srgbClr val="FFFFFF"/>
              </a:solidFill>
              <a:ea typeface="Calibri Light"/>
              <a:cs typeface="Calibri Light"/>
            </a:endParaRPr>
          </a:p>
          <a:p>
            <a:br>
              <a:rPr lang="en-US" sz="1400" spc="-60" dirty="0"/>
            </a:br>
            <a:br>
              <a:rPr lang="en-US" sz="1400" spc="-60" dirty="0"/>
            </a:br>
            <a:endParaRPr lang="en-US" sz="1400" spc="-6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2DC36F-CF24-4299-837D-917CBF15B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57" y="1510748"/>
            <a:ext cx="3587115" cy="534725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4FEAC-F48F-47A3-9A76-C47901374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045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94" y="407338"/>
            <a:ext cx="10488547" cy="1190912"/>
          </a:xfrm>
        </p:spPr>
        <p:txBody>
          <a:bodyPr vert="horz" lIns="228600" tIns="228600" rIns="228600" bIns="228600" rtlCol="0" anchor="ctr">
            <a:normAutofit fontScale="90000"/>
          </a:bodyPr>
          <a:lstStyle/>
          <a:p>
            <a:r>
              <a:rPr lang="en-US" sz="2800" spc="-150">
                <a:solidFill>
                  <a:schemeClr val="tx2"/>
                </a:solidFill>
              </a:rPr>
              <a:t>Wednesday  </a:t>
            </a:r>
            <a:br>
              <a:rPr lang="en-US" sz="2800" spc="-150">
                <a:solidFill>
                  <a:schemeClr val="tx2"/>
                </a:solidFill>
              </a:rPr>
            </a:br>
            <a:r>
              <a:rPr lang="en-US" sz="2800" spc="-150">
                <a:solidFill>
                  <a:schemeClr val="tx2"/>
                </a:solidFill>
              </a:rPr>
              <a:t>Let us pray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fld id="{244D815C-8BF3-4ECF-A945-A2A7C2983AF9}" type="slidenum">
              <a:rPr lang="en-US"/>
              <a:pPr defTabSz="457200">
                <a:spcAft>
                  <a:spcPts val="600"/>
                </a:spcAft>
                <a:defRPr/>
              </a:pPr>
              <a:t>13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22F5D-FCD7-5A6C-BBA4-EE4A2FE92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03" y="2207235"/>
            <a:ext cx="8356821" cy="4650765"/>
          </a:xfrm>
        </p:spPr>
        <p:txBody>
          <a:bodyPr>
            <a:normAutofit fontScale="92500" lnSpcReduction="20000"/>
          </a:bodyPr>
          <a:lstStyle/>
          <a:p>
            <a:pPr algn="l" fontAlgn="base">
              <a:lnSpc>
                <a:spcPct val="120000"/>
              </a:lnSpc>
            </a:pPr>
            <a:r>
              <a:rPr lang="en-US" sz="1800" b="0" i="0" dirty="0">
                <a:solidFill>
                  <a:srgbClr val="000000"/>
                </a:solidFill>
                <a:effectLst/>
              </a:rPr>
              <a:t>Dear Lord</a:t>
            </a:r>
          </a:p>
          <a:p>
            <a:pPr algn="l" fontAlgn="base">
              <a:lnSpc>
                <a:spcPct val="120000"/>
              </a:lnSpc>
            </a:pPr>
            <a:r>
              <a:rPr lang="en-US" sz="1800" b="0" i="0" dirty="0">
                <a:solidFill>
                  <a:srgbClr val="000000"/>
                </a:solidFill>
                <a:effectLst/>
              </a:rPr>
              <a:t>As the half term comes to an end, let us express our gratitude. 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Thank you for the opportunity to learn, discover, and grow. 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Thank you for letting each day be filled with knowledge, inspiration, and meaningful connections. 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Bless our teachers, classmates, and everyone who has helped and supported us on our educational journey this term. 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Thank you for helping us to stay focused, motivated, and resilient, even when we have been faced with challenges. 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Thank you for helping this time be a time of personal growth, where we unlock our potential and embrace new experiences. 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Thank you for the memories that we have made to last a lifetime. 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Thank you for all the blessings this school term has brought to us.</a:t>
            </a:r>
          </a:p>
          <a:p>
            <a:pPr algn="l" fontAlgn="base">
              <a:lnSpc>
                <a:spcPct val="120000"/>
              </a:lnSpc>
            </a:pPr>
            <a:r>
              <a:rPr lang="en-US" sz="1800" b="0" i="0" dirty="0">
                <a:solidFill>
                  <a:srgbClr val="000000"/>
                </a:solidFill>
                <a:effectLst/>
              </a:rPr>
              <a:t>Amen.</a:t>
            </a:r>
          </a:p>
          <a:p>
            <a:pPr algn="l" fontAlgn="base">
              <a:lnSpc>
                <a:spcPct val="120000"/>
              </a:lnSpc>
            </a:pPr>
            <a:r>
              <a:rPr lang="en-US" sz="1800" dirty="0">
                <a:solidFill>
                  <a:srgbClr val="000000"/>
                </a:solidFill>
              </a:rPr>
              <a:t>Grace Byrne</a:t>
            </a:r>
            <a:endParaRPr lang="en-US" sz="18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A69AB9-7E15-49CB-ADE8-60FB10B90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019" y="0"/>
            <a:ext cx="3540981" cy="234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08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Monday Notices</a:t>
            </a:r>
          </a:p>
        </p:txBody>
      </p:sp>
      <p:sp>
        <p:nvSpPr>
          <p:cNvPr id="61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250" y="1990976"/>
            <a:ext cx="5849569" cy="3585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98882" defTabSz="795528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914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198882" defTabSz="795528">
              <a:spcBef>
                <a:spcPts val="870"/>
              </a:spcBef>
              <a:buFont typeface="Arial" panose="020B0604020202020204" pitchFamily="34" charset="0"/>
              <a:buChar char="•"/>
            </a:pPr>
            <a:endParaRPr lang="en-US" sz="1914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1135" y="5724559"/>
            <a:ext cx="2390171" cy="3181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795528">
              <a:spcAft>
                <a:spcPts val="522"/>
              </a:spcAft>
              <a:defRPr/>
            </a:pPr>
            <a:fld id="{244D815C-8BF3-4ECF-A945-A2A7C2983AF9}" type="slidenum">
              <a:rPr lang="en-US" sz="87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795528">
                <a:spcAft>
                  <a:spcPts val="522"/>
                </a:spcAft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E7FB49-F5F0-D953-4EC0-FBDFCED9ADAC}"/>
              </a:ext>
            </a:extLst>
          </p:cNvPr>
          <p:cNvSpPr txBox="1"/>
          <p:nvPr/>
        </p:nvSpPr>
        <p:spPr>
          <a:xfrm>
            <a:off x="4116605" y="2543424"/>
            <a:ext cx="6710342" cy="13311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defTabSz="795528">
              <a:spcAft>
                <a:spcPts val="600"/>
              </a:spcAft>
              <a:buFont typeface="Arial"/>
              <a:buChar char="•"/>
            </a:pPr>
            <a:r>
              <a:rPr lang="en-GB" sz="2400" kern="1200" dirty="0">
                <a:latin typeface="Rockwell"/>
                <a:cs typeface="Calibri"/>
              </a:rPr>
              <a:t>Faith in Action club cancelle</a:t>
            </a:r>
            <a:r>
              <a:rPr lang="en-GB" sz="2400" dirty="0">
                <a:latin typeface="Rockwell"/>
                <a:cs typeface="Calibri"/>
              </a:rPr>
              <a:t>d this evening</a:t>
            </a:r>
            <a:endParaRPr lang="en-GB" sz="2400" kern="1200" dirty="0">
              <a:latin typeface="Rockwell"/>
              <a:ea typeface="Calibri"/>
              <a:cs typeface="Calibri"/>
            </a:endParaRPr>
          </a:p>
          <a:p>
            <a:pPr defTabSz="795528"/>
            <a:br>
              <a:rPr lang="en-US" dirty="0"/>
            </a:br>
            <a:endParaRPr lang="en-US" dirty="0"/>
          </a:p>
          <a:p>
            <a:pPr defTabSz="795528">
              <a:buFont typeface="Arial"/>
              <a:buChar char="•"/>
            </a:pPr>
            <a:endParaRPr lang="en-US" sz="1550" dirty="0"/>
          </a:p>
        </p:txBody>
      </p:sp>
      <p:pic>
        <p:nvPicPr>
          <p:cNvPr id="4" name="Picture 3" descr="A cat holding a sign&#10;&#10;Description automatically generated">
            <a:extLst>
              <a:ext uri="{FF2B5EF4-FFF2-40B4-BE49-F238E27FC236}">
                <a16:creationId xmlns:a16="http://schemas.microsoft.com/office/drawing/2014/main" id="{6F8277CD-01BA-1FA3-2492-4DA51D434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" r="8185" b="-318"/>
          <a:stretch/>
        </p:blipFill>
        <p:spPr>
          <a:xfrm>
            <a:off x="347785" y="2328501"/>
            <a:ext cx="2704285" cy="333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1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266" y="349792"/>
            <a:ext cx="3498979" cy="2453676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z="2800" spc="-150" dirty="0">
                <a:solidFill>
                  <a:srgbClr val="FFFEFF"/>
                </a:solidFill>
              </a:rPr>
              <a:t>Monday : God's Word</a:t>
            </a:r>
            <a:br>
              <a:rPr lang="en-US" sz="2800" spc="-150" dirty="0"/>
            </a:br>
            <a:br>
              <a:rPr lang="en-US" sz="2800" spc="-150" dirty="0"/>
            </a:br>
            <a:endParaRPr lang="en-US" sz="2800" spc="-150">
              <a:solidFill>
                <a:srgbClr val="FFFE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fld id="{244D815C-8BF3-4ECF-A945-A2A7C2983AF9}" type="slidenum">
              <a:rPr lang="en-US"/>
              <a:pPr defTabSz="457200">
                <a:spcAft>
                  <a:spcPts val="600"/>
                </a:spcAft>
                <a:defRPr/>
              </a:pPr>
              <a:t>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609381-7CC0-91C4-D2E1-619FACD6BC0E}"/>
              </a:ext>
            </a:extLst>
          </p:cNvPr>
          <p:cNvSpPr txBox="1"/>
          <p:nvPr/>
        </p:nvSpPr>
        <p:spPr>
          <a:xfrm>
            <a:off x="3482580" y="2380948"/>
            <a:ext cx="8377532" cy="48186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1"/>
              </a:buClr>
              <a:buSzPct val="110000"/>
            </a:pPr>
            <a:r>
              <a:rPr lang="en-US" sz="2400" i="1" dirty="0">
                <a:latin typeface="Calibri Light"/>
                <a:ea typeface="Calibri Light"/>
                <a:cs typeface="Calibri"/>
              </a:rPr>
              <a:t>Just before he ascended to heaven, Jesus passed his mission onto his disciples.  This is known as 'The Great Commission'</a:t>
            </a:r>
            <a:endParaRPr lang="en-US" sz="2400" i="1" dirty="0">
              <a:solidFill>
                <a:srgbClr val="666666"/>
              </a:solidFill>
              <a:latin typeface="Calibri Light"/>
              <a:ea typeface="Calibri Light"/>
              <a:cs typeface="Calibri"/>
            </a:endParaRPr>
          </a:p>
          <a:p>
            <a:pPr>
              <a:buClr>
                <a:schemeClr val="accent1"/>
              </a:buClr>
              <a:buSzPct val="110000"/>
              <a:buFont typeface="Arial" panose="05000000000000000000" pitchFamily="2" charset="2"/>
              <a:buChar char="•"/>
            </a:pPr>
            <a:endParaRPr lang="en-US" sz="2400" dirty="0">
              <a:latin typeface="Calibri Light"/>
              <a:ea typeface="Calibri"/>
              <a:cs typeface="Calibri"/>
            </a:endParaRPr>
          </a:p>
          <a:p>
            <a:pPr>
              <a:buClr>
                <a:schemeClr val="accent1"/>
              </a:buClr>
              <a:buSzPct val="110000"/>
              <a:buFont typeface="Arial" panose="05000000000000000000" pitchFamily="2" charset="2"/>
              <a:buChar char="•"/>
            </a:pPr>
            <a:r>
              <a:rPr lang="en-US" sz="2400" dirty="0">
                <a:latin typeface="Calibri Light"/>
                <a:ea typeface="Calibri"/>
                <a:cs typeface="Calibri"/>
              </a:rPr>
              <a:t>A Reading from Matthew's Gospel</a:t>
            </a:r>
          </a:p>
          <a:p>
            <a:pPr>
              <a:buClr>
                <a:schemeClr val="accent1"/>
              </a:buClr>
              <a:buSzPct val="110000"/>
            </a:pPr>
            <a:r>
              <a:rPr lang="en-US" sz="2400" dirty="0">
                <a:latin typeface="Calibri Light"/>
                <a:ea typeface="Calibri"/>
                <a:cs typeface="Calibri"/>
              </a:rPr>
              <a:t>Jesus told them </a:t>
            </a:r>
            <a:r>
              <a:rPr lang="en-US" sz="2400" i="1" dirty="0">
                <a:latin typeface="Calibri Light"/>
                <a:ea typeface="Calibri"/>
                <a:cs typeface="Calibri"/>
              </a:rPr>
              <a:t>"Therefore, go and make disciples of all nations, </a:t>
            </a:r>
            <a:r>
              <a:rPr lang="en-US" sz="2400" i="1" dirty="0" err="1">
                <a:latin typeface="Calibri Light"/>
                <a:ea typeface="Calibri"/>
                <a:cs typeface="Calibri"/>
              </a:rPr>
              <a:t>baptising</a:t>
            </a:r>
            <a:r>
              <a:rPr lang="en-US" sz="2400" i="1" dirty="0">
                <a:latin typeface="Calibri Light"/>
                <a:ea typeface="Calibri"/>
                <a:cs typeface="Calibri"/>
              </a:rPr>
              <a:t> them in the name of the Father and of the Son and of the Holy Spirit, </a:t>
            </a:r>
            <a:r>
              <a:rPr lang="en-US" sz="2400" b="1" i="1" baseline="30000" dirty="0">
                <a:latin typeface="Calibri Light"/>
                <a:ea typeface="Calibri"/>
                <a:cs typeface="Calibri"/>
              </a:rPr>
              <a:t> </a:t>
            </a:r>
            <a:r>
              <a:rPr lang="en-US" sz="2400" i="1" dirty="0">
                <a:latin typeface="Calibri Light"/>
                <a:ea typeface="Calibri"/>
                <a:cs typeface="Calibri"/>
              </a:rPr>
              <a:t>and teaching them to obey everything I have commanded you. And surely I am with you always, to the very end of the age.”</a:t>
            </a:r>
          </a:p>
          <a:p>
            <a:r>
              <a:rPr lang="en-US" sz="2400" dirty="0">
                <a:latin typeface="Calibri Light"/>
                <a:ea typeface="Calibri"/>
                <a:cs typeface="Calibri"/>
              </a:rPr>
              <a:t>The word of the Lord:</a:t>
            </a:r>
            <a:r>
              <a:rPr lang="en-US" sz="2400" b="1" dirty="0">
                <a:latin typeface="Calibri Light"/>
                <a:ea typeface="Calibri"/>
                <a:cs typeface="Calibri"/>
              </a:rPr>
              <a:t> Thanks be to God</a:t>
            </a:r>
          </a:p>
          <a:p>
            <a:pPr>
              <a:buClr>
                <a:schemeClr val="accent1"/>
              </a:buClr>
              <a:buSzPct val="110000"/>
              <a:buFont typeface="Arial" panose="05000000000000000000" pitchFamily="2" charset="2"/>
              <a:buChar char="•"/>
            </a:pPr>
            <a:endParaRPr lang="en-US" sz="2000" dirty="0">
              <a:latin typeface="Calibri"/>
              <a:ea typeface="Calibri"/>
              <a:cs typeface="Calibri"/>
            </a:endParaRP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500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endParaRPr lang="en-US" sz="1500" dirty="0"/>
          </a:p>
        </p:txBody>
      </p:sp>
      <p:pic>
        <p:nvPicPr>
          <p:cNvPr id="3" name="Picture 2" descr="Great commission – Kabaw Tlangval">
            <a:extLst>
              <a:ext uri="{FF2B5EF4-FFF2-40B4-BE49-F238E27FC236}">
                <a16:creationId xmlns:a16="http://schemas.microsoft.com/office/drawing/2014/main" id="{6B5FAB22-CB37-C42D-0A6E-0C7E91787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30430" cy="232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4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1F316-D7BA-D6A6-9A79-E1F4394D6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377" y="2229493"/>
            <a:ext cx="5465969" cy="4713711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Calibri"/>
                <a:cs typeface="Calibri"/>
              </a:rPr>
              <a:t>Yesterday, the Church celebrated World Mission Sunday.  T</a:t>
            </a:r>
            <a:r>
              <a:rPr lang="en-GB" dirty="0">
                <a:latin typeface="Calibri"/>
                <a:cs typeface="Calibri"/>
              </a:rPr>
              <a:t>his day reminds us that we are part of a global church community with members across the world, all fulfilling the same mission which Jesus gave his disciples in today’s reading.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indent="-228600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Calibri"/>
                <a:ea typeface="Calibri"/>
                <a:cs typeface="Calibri"/>
              </a:rPr>
              <a:t>Watch this video </a:t>
            </a:r>
            <a:endParaRPr lang="en-US" sz="1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fld id="{244D815C-8BF3-4ECF-A945-A2A7C2983AF9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  <a:defRPr/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475535A-95D6-594C-599C-829A1F46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Monday: to think about</a:t>
            </a:r>
          </a:p>
        </p:txBody>
      </p:sp>
      <p:pic>
        <p:nvPicPr>
          <p:cNvPr id="8" name="Picture 7" descr="A black and white camera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BFD33021-268A-1D16-9444-92F4BC960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631" y="3924924"/>
            <a:ext cx="2743200" cy="26227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7CAEFD-018F-462A-96D0-461717DBD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52" y="2973300"/>
            <a:ext cx="29210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93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  <a:defRPr/>
            </a:pPr>
            <a:fld id="{244D815C-8BF3-4ECF-A945-A2A7C2983AF9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  <a:defRPr/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475535A-95D6-594C-599C-829A1F46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us pray the prayer we share with Christians throughout the world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0FBEC4DE-00EA-C0C1-BC50-826D88AB4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09" t="30737" r="24666" b="11043"/>
          <a:stretch/>
        </p:blipFill>
        <p:spPr>
          <a:xfrm>
            <a:off x="4206632" y="2296014"/>
            <a:ext cx="7270608" cy="450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02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b="0" i="0" kern="1200" cap="none" spc="-15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Tuesday Notices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55380" y="5680806"/>
            <a:ext cx="2512754" cy="3344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832104">
              <a:spcAft>
                <a:spcPts val="546"/>
              </a:spcAft>
              <a:defRPr/>
            </a:pPr>
            <a:fld id="{244D815C-8BF3-4ECF-A945-A2A7C2983AF9}" type="slidenum">
              <a:rPr lang="en-US" sz="91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832104">
                <a:spcAft>
                  <a:spcPts val="546"/>
                </a:spcAft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6" name="Picture 5" descr="A cat holding a sign&#10;&#10;Description automatically generated">
            <a:extLst>
              <a:ext uri="{FF2B5EF4-FFF2-40B4-BE49-F238E27FC236}">
                <a16:creationId xmlns:a16="http://schemas.microsoft.com/office/drawing/2014/main" id="{B5EAFA7F-C398-5AC7-BBD0-889757E96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" r="8185" b="-318"/>
          <a:stretch/>
        </p:blipFill>
        <p:spPr>
          <a:xfrm>
            <a:off x="347785" y="2328501"/>
            <a:ext cx="2704285" cy="333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94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726" y="674455"/>
            <a:ext cx="10488547" cy="1190912"/>
          </a:xfrm>
        </p:spPr>
        <p:txBody>
          <a:bodyPr vert="horz" lIns="228600" tIns="228600" rIns="228600" bIns="228600" rtlCol="0" anchor="ctr">
            <a:normAutofit fontScale="90000"/>
          </a:bodyPr>
          <a:lstStyle/>
          <a:p>
            <a:r>
              <a:rPr lang="en-US" spc="-150" dirty="0">
                <a:solidFill>
                  <a:schemeClr val="tx2"/>
                </a:solidFill>
              </a:rPr>
              <a:t>Tuesday</a:t>
            </a:r>
            <a:br>
              <a:rPr lang="en-US" spc="-150" dirty="0">
                <a:solidFill>
                  <a:schemeClr val="tx2"/>
                </a:solidFill>
                <a:ea typeface="Calibri Light"/>
                <a:cs typeface="Calibri Light"/>
              </a:rPr>
            </a:br>
            <a:r>
              <a:rPr lang="en-US" spc="-150" dirty="0">
                <a:solidFill>
                  <a:schemeClr val="tx2"/>
                </a:solidFill>
              </a:rPr>
              <a:t>God's Word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E403B-C0F6-EE9C-F6C2-01A94EE51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90" y="3069203"/>
            <a:ext cx="8142135" cy="3888187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A reading from the Prophet Isaiah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Israel, the </a:t>
            </a:r>
            <a:r>
              <a:rPr lang="en-US" b="0" i="0" cap="small" dirty="0">
                <a:solidFill>
                  <a:srgbClr val="000000"/>
                </a:solidFill>
                <a:effectLst/>
                <a:latin typeface="system-ui"/>
              </a:rPr>
              <a:t>Lord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 who created you says,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“Do not be afraid—I will save you.</a:t>
            </a:r>
            <a:br>
              <a:rPr lang="en-US" b="0" i="0" dirty="0">
                <a:solidFill>
                  <a:srgbClr val="000000"/>
                </a:solidFill>
                <a:effectLst/>
                <a:latin typeface="system-ui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I have called you by name—you are mine.</a:t>
            </a:r>
            <a:br>
              <a:rPr lang="en-US" b="0" i="0" dirty="0">
                <a:solidFill>
                  <a:srgbClr val="000000"/>
                </a:solidFill>
                <a:effectLst/>
                <a:latin typeface="system-ui"/>
              </a:rPr>
            </a:br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When you pass through deep waters, I will be with you;</a:t>
            </a:r>
            <a:br>
              <a:rPr lang="en-US" b="0" i="0" dirty="0">
                <a:solidFill>
                  <a:srgbClr val="000000"/>
                </a:solidFill>
                <a:effectLst/>
                <a:latin typeface="system-ui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your troubles will not overwhelm you.</a:t>
            </a:r>
            <a:br>
              <a:rPr lang="en-US" b="0" i="0" dirty="0">
                <a:solidFill>
                  <a:srgbClr val="000000"/>
                </a:solidFill>
                <a:effectLst/>
                <a:latin typeface="system-ui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When you pass through fire, you will not be burned;</a:t>
            </a:r>
            <a:br>
              <a:rPr lang="en-US" b="0" i="0" dirty="0">
                <a:solidFill>
                  <a:srgbClr val="000000"/>
                </a:solidFill>
                <a:effectLst/>
                <a:latin typeface="system-ui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the hard trials that come will not hurt you.</a:t>
            </a:r>
            <a:br>
              <a:rPr lang="en-US" b="0" i="0" dirty="0">
                <a:solidFill>
                  <a:srgbClr val="000000"/>
                </a:solidFill>
                <a:effectLst/>
                <a:latin typeface="system-ui"/>
              </a:rPr>
            </a:br>
            <a:r>
              <a:rPr lang="en-US" b="1" i="0" baseline="30000" dirty="0">
                <a:solidFill>
                  <a:srgbClr val="000000"/>
                </a:solidFill>
                <a:effectLst/>
                <a:latin typeface="system-ui"/>
              </a:rPr>
              <a:t>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For I am the </a:t>
            </a:r>
            <a:r>
              <a:rPr lang="en-US" b="0" i="0" cap="small" dirty="0">
                <a:solidFill>
                  <a:srgbClr val="000000"/>
                </a:solidFill>
                <a:effectLst/>
                <a:latin typeface="system-ui"/>
              </a:rPr>
              <a:t>Lord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 your God,</a:t>
            </a:r>
            <a:br>
              <a:rPr lang="en-US" b="0" i="0" dirty="0">
                <a:solidFill>
                  <a:srgbClr val="000000"/>
                </a:solidFill>
                <a:effectLst/>
                <a:latin typeface="system-ui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the holy God of Israel, who saves you”</a:t>
            </a:r>
          </a:p>
          <a:p>
            <a:pPr algn="l"/>
            <a:r>
              <a:rPr lang="en-US" dirty="0">
                <a:solidFill>
                  <a:srgbClr val="000000"/>
                </a:solidFill>
                <a:latin typeface="system-ui"/>
              </a:rPr>
              <a:t>The word of the Lord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Thanks be to God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47B4BC-45D6-40A3-8FE1-B32F6E22D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12" y="0"/>
            <a:ext cx="8764988" cy="28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51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64" y="176352"/>
            <a:ext cx="3498979" cy="2456442"/>
          </a:xfrm>
        </p:spPr>
        <p:txBody>
          <a:bodyPr vert="horz" lIns="228600" tIns="228600" rIns="228600" bIns="228600" rtlCol="0" anchor="ctr">
            <a:normAutofit fontScale="90000"/>
          </a:bodyPr>
          <a:lstStyle/>
          <a:p>
            <a:r>
              <a:rPr lang="en-US" sz="3700" b="0" i="0" kern="1200" cap="none" spc="-150" dirty="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rPr>
              <a:t>Tuesday </a:t>
            </a:r>
            <a:br>
              <a:rPr lang="en-US" sz="3700" b="0" i="0" kern="1200" cap="none" spc="-150" dirty="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700" b="0" i="0" kern="1200" cap="none" spc="-150" dirty="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rPr>
              <a:t>To think about</a:t>
            </a:r>
            <a:br>
              <a:rPr lang="en-US" sz="3700" b="0" i="0" kern="1200" cap="none" spc="-150" dirty="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3700" b="0" i="0" kern="1200" cap="none" spc="-150" dirty="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3700" b="0" i="0" kern="1200" cap="none" spc="-150" dirty="0">
              <a:solidFill>
                <a:srgbClr val="FFFEFF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7838F-D56A-4B8E-D831-C5737E7E4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0389" y="2261326"/>
            <a:ext cx="4608774" cy="1985647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502920">
              <a:spcBef>
                <a:spcPts val="550"/>
              </a:spcBef>
            </a:pPr>
            <a:endParaRPr lang="en-US" sz="1100" kern="1200">
              <a:solidFill>
                <a:schemeClr val="tx1"/>
              </a:solidFill>
              <a:effectLst/>
              <a:latin typeface="+mn-lt"/>
              <a:ea typeface="+mn-lt"/>
              <a:cs typeface="+mn-lt"/>
            </a:endParaRPr>
          </a:p>
          <a:p>
            <a:pPr defTabSz="502920">
              <a:spcBef>
                <a:spcPts val="550"/>
              </a:spcBef>
            </a:pPr>
            <a:endParaRPr lang="en-US" sz="660" kern="1200">
              <a:solidFill>
                <a:schemeClr val="tx1"/>
              </a:solidFill>
              <a:effectLst/>
              <a:latin typeface="+mn-lt"/>
              <a:ea typeface="+mn-lt"/>
              <a:cs typeface="+mn-lt"/>
            </a:endParaRPr>
          </a:p>
          <a:p>
            <a:endParaRPr lang="en-US" sz="1200" dirty="0">
              <a:ea typeface="+mn-lt"/>
              <a:cs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898" y="4385558"/>
            <a:ext cx="1511856" cy="2012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502920">
              <a:spcAft>
                <a:spcPts val="330"/>
              </a:spcAft>
              <a:defRPr/>
            </a:pPr>
            <a:fld id="{244D815C-8BF3-4ECF-A945-A2A7C2983AF9}" type="slidenum">
              <a:rPr lang="en-US" sz="55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pPr defTabSz="502920">
                <a:spcAft>
                  <a:spcPts val="330"/>
                </a:spcAft>
                <a:defRPr/>
              </a:pPr>
              <a:t>8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pic>
        <p:nvPicPr>
          <p:cNvPr id="1026" name="Picture 2" descr="Crosby Beach | Day Out With The Kids">
            <a:extLst>
              <a:ext uri="{FF2B5EF4-FFF2-40B4-BE49-F238E27FC236}">
                <a16:creationId xmlns:a16="http://schemas.microsoft.com/office/drawing/2014/main" id="{55C49EF0-DDBC-454B-8A7E-174C243A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64" y="1991503"/>
            <a:ext cx="5650567" cy="376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C97B3E4-8C8F-4E69-BF77-2209C4BEFA10}"/>
              </a:ext>
            </a:extLst>
          </p:cNvPr>
          <p:cNvSpPr txBox="1">
            <a:spLocks/>
          </p:cNvSpPr>
          <p:nvPr/>
        </p:nvSpPr>
        <p:spPr>
          <a:xfrm>
            <a:off x="6312371" y="2451206"/>
            <a:ext cx="5164112" cy="4069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system-ui"/>
              </a:rPr>
              <a:t>In today’s reading we hear how God will not allow us to be overwhelmed by our troubles.  Notice that God does not promise us a trouble free life – but that if we stand firm and trust in him, we will not be overwhelmed by these difficulties</a:t>
            </a:r>
          </a:p>
          <a:p>
            <a:endParaRPr lang="en-US" dirty="0">
              <a:solidFill>
                <a:srgbClr val="000000"/>
              </a:solidFill>
              <a:latin typeface="system-ui"/>
            </a:endParaRPr>
          </a:p>
          <a:p>
            <a:r>
              <a:rPr lang="en-US" dirty="0">
                <a:solidFill>
                  <a:srgbClr val="000000"/>
                </a:solidFill>
                <a:latin typeface="system-ui"/>
              </a:rPr>
              <a:t>Cast your mind back over the last half term – what challenges have you faced?  </a:t>
            </a:r>
            <a:br>
              <a:rPr lang="en-US" dirty="0">
                <a:solidFill>
                  <a:srgbClr val="000000"/>
                </a:solidFill>
                <a:latin typeface="system-ui"/>
              </a:rPr>
            </a:br>
            <a:r>
              <a:rPr lang="en-US" dirty="0">
                <a:solidFill>
                  <a:srgbClr val="000000"/>
                </a:solidFill>
                <a:latin typeface="system-ui"/>
              </a:rPr>
              <a:t>How have you responded to these challenges?</a:t>
            </a:r>
          </a:p>
          <a:p>
            <a:r>
              <a:rPr lang="en-US" dirty="0">
                <a:solidFill>
                  <a:srgbClr val="000000"/>
                </a:solidFill>
                <a:latin typeface="system-ui"/>
              </a:rPr>
              <a:t>Do you need to ask God for his help with anything?</a:t>
            </a:r>
          </a:p>
          <a:p>
            <a:r>
              <a:rPr lang="en-US" dirty="0">
                <a:solidFill>
                  <a:srgbClr val="000000"/>
                </a:solidFill>
                <a:latin typeface="system-ui"/>
              </a:rPr>
              <a:t>Do you need to thank God for </a:t>
            </a:r>
            <a:r>
              <a:rPr lang="en-US">
                <a:solidFill>
                  <a:srgbClr val="000000"/>
                </a:solidFill>
                <a:latin typeface="system-ui"/>
              </a:rPr>
              <a:t>supporting you?</a:t>
            </a:r>
            <a:endParaRPr lang="en-US" dirty="0">
              <a:solidFill>
                <a:srgbClr val="000000"/>
              </a:solidFill>
              <a:latin typeface="system-ui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079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686" y="795527"/>
            <a:ext cx="4123738" cy="1433323"/>
          </a:xfrm>
        </p:spPr>
        <p:txBody>
          <a:bodyPr vert="horz" lIns="228600" tIns="228600" rIns="228600" bIns="228600" rtlCol="0" anchor="ctr">
            <a:normAutofit/>
          </a:bodyPr>
          <a:lstStyle/>
          <a:p>
            <a:pPr algn="l"/>
            <a:r>
              <a:rPr lang="en-US" sz="3200" spc="-150">
                <a:solidFill>
                  <a:schemeClr val="tx2"/>
                </a:solidFill>
              </a:rPr>
              <a:t>Tuesday         </a:t>
            </a:r>
            <a:br>
              <a:rPr lang="en-US" sz="3200" spc="-150">
                <a:solidFill>
                  <a:schemeClr val="tx2"/>
                </a:solidFill>
              </a:rPr>
            </a:br>
            <a:r>
              <a:rPr lang="en-US" sz="3200" spc="-150">
                <a:solidFill>
                  <a:schemeClr val="tx2"/>
                </a:solidFill>
              </a:rPr>
              <a:t>Let us pray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71473-0D84-014A-2F95-2C76862DC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365" y="2899186"/>
            <a:ext cx="7412636" cy="328435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Lord, here is my day.</a:t>
            </a:r>
          </a:p>
          <a:p>
            <a:r>
              <a:rPr lang="en-GB" dirty="0"/>
              <a:t>I gather all my thoughts about the day ahead, </a:t>
            </a:r>
            <a:br>
              <a:rPr lang="en-GB" dirty="0"/>
            </a:br>
            <a:r>
              <a:rPr lang="en-GB" dirty="0"/>
              <a:t>my hopes and fears, and I put them in your hands.</a:t>
            </a:r>
            <a:br>
              <a:rPr lang="en-GB" dirty="0"/>
            </a:br>
            <a:r>
              <a:rPr lang="en-GB" dirty="0"/>
              <a:t>In the course of today may I reach out for your hand in peace and in panic.</a:t>
            </a:r>
            <a:br>
              <a:rPr lang="en-GB" dirty="0"/>
            </a:br>
            <a:r>
              <a:rPr lang="en-GB" dirty="0"/>
              <a:t>May we meet the day together so that I can grow in love and honesty with others.</a:t>
            </a:r>
          </a:p>
          <a:p>
            <a:r>
              <a:rPr lang="en-GB" dirty="0"/>
              <a:t>We ask this in Jesus’ name</a:t>
            </a:r>
          </a:p>
          <a:p>
            <a:r>
              <a:rPr lang="en-GB" b="1" dirty="0"/>
              <a:t>Amen</a:t>
            </a:r>
          </a:p>
          <a:p>
            <a:r>
              <a:rPr lang="en-GB" b="1" dirty="0"/>
              <a:t>St Edward: Pray for us!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191BF9-4188-4D09-B670-A4CEA0326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852"/>
            <a:ext cx="3784612" cy="567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7844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59152A6-D9F2-46C7-B217-D613495E7A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1F2201-AEB8-4954-A8CB-3AC4242CC73C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2A742F3-D2BE-4CC5-9066-2DB838FE2FF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16c05727-aa75-4e4a-9b5f-8a80a1165891"/>
    <ds:schemaRef ds:uri="http://schemas.microsoft.com/sharepoint/v3"/>
    <ds:schemaRef ds:uri="http://purl.org/dc/elements/1.1/"/>
    <ds:schemaRef ds:uri="http://www.w3.org/XML/1998/namespace"/>
    <ds:schemaRef ds:uri="http://schemas.microsoft.com/office/infopath/2007/PartnerControls"/>
    <ds:schemaRef ds:uri="230e9df3-be65-4c73-a93b-d1236ebd677e"/>
    <ds:schemaRef ds:uri="71af3243-3dd4-4a8d-8c0d-dd76da1f02a5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695</Words>
  <Application>Microsoft Office PowerPoint</Application>
  <PresentationFormat>Widescreen</PresentationFormat>
  <Paragraphs>59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Avenir Next LT Pro</vt:lpstr>
      <vt:lpstr>Calibri</vt:lpstr>
      <vt:lpstr>Calibri Light</vt:lpstr>
      <vt:lpstr>Corbel</vt:lpstr>
      <vt:lpstr>Courier New</vt:lpstr>
      <vt:lpstr>Rockwell</vt:lpstr>
      <vt:lpstr>system-ui</vt:lpstr>
      <vt:lpstr>Wingdings</vt:lpstr>
      <vt:lpstr>Wingdings 2</vt:lpstr>
      <vt:lpstr>Frame</vt:lpstr>
      <vt:lpstr>Daily Prayers </vt:lpstr>
      <vt:lpstr>Monday Notices</vt:lpstr>
      <vt:lpstr>Monday : God's Word  </vt:lpstr>
      <vt:lpstr>Monday: to think about</vt:lpstr>
      <vt:lpstr>Let us pray the prayer we share with Christians throughout the world</vt:lpstr>
      <vt:lpstr>Tuesday Notices</vt:lpstr>
      <vt:lpstr>Tuesday God's Word</vt:lpstr>
      <vt:lpstr>Tuesday  To think about  </vt:lpstr>
      <vt:lpstr>Tuesday          Let us pray</vt:lpstr>
      <vt:lpstr>Wednesday Notices</vt:lpstr>
      <vt:lpstr>Wednesday: God's Word</vt:lpstr>
      <vt:lpstr>Wednesday Praying with 8R   </vt:lpstr>
      <vt:lpstr>Wednesday   Let us pray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Guidi, Clare</dc:creator>
  <cp:lastModifiedBy>Guidi, Clare</cp:lastModifiedBy>
  <cp:revision>2564</cp:revision>
  <dcterms:created xsi:type="dcterms:W3CDTF">2023-09-03T14:57:50Z</dcterms:created>
  <dcterms:modified xsi:type="dcterms:W3CDTF">2024-10-21T07:41:09Z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