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1" r:id="rId4"/>
  </p:sldMasterIdLst>
  <p:notesMasterIdLst>
    <p:notesMasterId r:id="rId26"/>
  </p:notesMasterIdLst>
  <p:handoutMasterIdLst>
    <p:handoutMasterId r:id="rId27"/>
  </p:handoutMasterIdLst>
  <p:sldIdLst>
    <p:sldId id="306" r:id="rId5"/>
    <p:sldId id="298" r:id="rId6"/>
    <p:sldId id="280" r:id="rId7"/>
    <p:sldId id="281" r:id="rId8"/>
    <p:sldId id="279" r:id="rId9"/>
    <p:sldId id="300" r:id="rId10"/>
    <p:sldId id="284" r:id="rId11"/>
    <p:sldId id="304" r:id="rId12"/>
    <p:sldId id="282" r:id="rId13"/>
    <p:sldId id="301" r:id="rId14"/>
    <p:sldId id="293" r:id="rId15"/>
    <p:sldId id="292" r:id="rId16"/>
    <p:sldId id="291" r:id="rId17"/>
    <p:sldId id="302" r:id="rId18"/>
    <p:sldId id="287" r:id="rId19"/>
    <p:sldId id="286" r:id="rId20"/>
    <p:sldId id="288" r:id="rId21"/>
    <p:sldId id="307" r:id="rId22"/>
    <p:sldId id="309" r:id="rId23"/>
    <p:sldId id="308" r:id="rId24"/>
    <p:sldId id="3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10/17/2024</a:t>
            </a:fld>
            <a:endParaRPr lang="en-US"/>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dirty="0"/>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10/17/2024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64840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dirty="0"/>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70971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dirty="0"/>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10/17/2024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81072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Tree>
    <p:extLst>
      <p:ext uri="{BB962C8B-B14F-4D97-AF65-F5344CB8AC3E}">
        <p14:creationId xmlns:p14="http://schemas.microsoft.com/office/powerpoint/2010/main" val="698692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97621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dirty="0"/>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3316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dirty="0"/>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10/17/2024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959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dirty="0"/>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10/17/2024</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8516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dirty="0"/>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10/17/2024</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82515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549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10/17/2024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6433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dirty="0"/>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28414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dirty="0"/>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10/17/2024</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4944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dirty="0"/>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10/17/2024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92862185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4" name="Freeform: Shape 30">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D8CE03-308E-7127-FB60-BB231D685DF2}"/>
              </a:ext>
            </a:extLst>
          </p:cNvPr>
          <p:cNvSpPr>
            <a:spLocks noGrp="1"/>
          </p:cNvSpPr>
          <p:nvPr>
            <p:ph type="ctrTitle"/>
          </p:nvPr>
        </p:nvSpPr>
        <p:spPr>
          <a:xfrm>
            <a:off x="2616277" y="2061838"/>
            <a:ext cx="6959446" cy="1662475"/>
          </a:xfrm>
        </p:spPr>
        <p:txBody>
          <a:bodyPr>
            <a:normAutofit/>
          </a:bodyPr>
          <a:lstStyle/>
          <a:p>
            <a:r>
              <a:rPr lang="en-GB" sz="4800" dirty="0">
                <a:ea typeface="Calibri Light"/>
                <a:cs typeface="Calibri Light"/>
              </a:rPr>
              <a:t>Daily Prayers </a:t>
            </a:r>
            <a:endParaRPr lang="en-GB" sz="4800" dirty="0"/>
          </a:p>
        </p:txBody>
      </p:sp>
      <p:sp>
        <p:nvSpPr>
          <p:cNvPr id="3" name="Subtitle 2">
            <a:extLst>
              <a:ext uri="{FF2B5EF4-FFF2-40B4-BE49-F238E27FC236}">
                <a16:creationId xmlns:a16="http://schemas.microsoft.com/office/drawing/2014/main" id="{B06B9A2D-D844-4136-25B3-3CCC054489F8}"/>
              </a:ext>
            </a:extLst>
          </p:cNvPr>
          <p:cNvSpPr>
            <a:spLocks noGrp="1"/>
          </p:cNvSpPr>
          <p:nvPr>
            <p:ph type="subTitle" idx="1"/>
          </p:nvPr>
        </p:nvSpPr>
        <p:spPr>
          <a:xfrm>
            <a:off x="3388938" y="3783690"/>
            <a:ext cx="5414125" cy="1196717"/>
          </a:xfrm>
        </p:spPr>
        <p:txBody>
          <a:bodyPr vert="horz" lIns="91440" tIns="0" rIns="91440" bIns="45720" rtlCol="0">
            <a:normAutofit/>
          </a:bodyPr>
          <a:lstStyle/>
          <a:p>
            <a:r>
              <a:rPr lang="en-GB" sz="2000" dirty="0"/>
              <a:t>14-18 October</a:t>
            </a:r>
          </a:p>
        </p:txBody>
      </p:sp>
    </p:spTree>
    <p:extLst>
      <p:ext uri="{BB962C8B-B14F-4D97-AF65-F5344CB8AC3E}">
        <p14:creationId xmlns:p14="http://schemas.microsoft.com/office/powerpoint/2010/main" val="340115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759287" y="798881"/>
            <a:ext cx="8673427" cy="1048945"/>
          </a:xfrm>
        </p:spPr>
        <p:txBody>
          <a:bodyPr vert="horz" lIns="228600" tIns="228600" rIns="228600" bIns="228600" rtlCol="0" anchor="ctr">
            <a:normAutofit/>
          </a:bodyPr>
          <a:lstStyle/>
          <a:p>
            <a:r>
              <a:rPr lang="en-US" b="0" i="0" kern="1200" cap="none" spc="-150" dirty="0">
                <a:solidFill>
                  <a:schemeClr val="tx1"/>
                </a:solidFill>
                <a:effectLst/>
                <a:latin typeface="+mj-lt"/>
                <a:ea typeface="+mj-ea"/>
                <a:cs typeface="+mj-cs"/>
              </a:rPr>
              <a:t>Wednesday Notices</a:t>
            </a: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151493" y="1990976"/>
            <a:ext cx="6028228" cy="3694759"/>
          </a:xfrm>
        </p:spPr>
        <p:txBody>
          <a:bodyPr vert="horz" lIns="91440" tIns="45720" rIns="91440" bIns="45720" rtlCol="0" anchor="t">
            <a:normAutofit/>
          </a:bodyPr>
          <a:lstStyle/>
          <a:p>
            <a:pPr indent="-203454" defTabSz="813816">
              <a:spcBef>
                <a:spcPts val="0"/>
              </a:spcBef>
              <a:buFont typeface="Arial" panose="020B0604020202020204" pitchFamily="34" charset="0"/>
              <a:buChar char="•"/>
            </a:pPr>
            <a:endParaRPr lang="en-US" sz="1958" kern="1200">
              <a:solidFill>
                <a:schemeClr val="tx1"/>
              </a:solidFill>
              <a:effectLst/>
              <a:latin typeface="+mn-lt"/>
              <a:ea typeface="+mn-ea"/>
              <a:cs typeface="+mn-cs"/>
            </a:endParaRPr>
          </a:p>
          <a:p>
            <a:pPr indent="-203454" defTabSz="813816">
              <a:spcBef>
                <a:spcPts val="890"/>
              </a:spcBef>
              <a:buFont typeface="Arial" panose="020B0604020202020204" pitchFamily="34" charset="0"/>
              <a:buChar char="•"/>
            </a:pPr>
            <a:endParaRPr lang="en-US" sz="1958" kern="1200">
              <a:solidFill>
                <a:schemeClr val="tx1"/>
              </a:solidFill>
              <a:effectLst/>
              <a:latin typeface="+mn-lt"/>
              <a:ea typeface="+mn-ea"/>
              <a:cs typeface="+mn-cs"/>
            </a:endParaRPr>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477965" y="5838591"/>
            <a:ext cx="2463172" cy="327853"/>
          </a:xfrm>
        </p:spPr>
        <p:txBody>
          <a:bodyPr vert="horz" lIns="91440" tIns="45720" rIns="91440" bIns="45720" rtlCol="0" anchor="ctr">
            <a:normAutofit/>
          </a:bodyPr>
          <a:lstStyle/>
          <a:p>
            <a:pPr defTabSz="813816">
              <a:spcAft>
                <a:spcPts val="534"/>
              </a:spcAft>
              <a:defRPr/>
            </a:pPr>
            <a:fld id="{244D815C-8BF3-4ECF-A945-A2A7C2983AF9}" type="slidenum">
              <a:rPr lang="en-US" sz="890" kern="1200">
                <a:solidFill>
                  <a:prstClr val="black">
                    <a:tint val="75000"/>
                  </a:prstClr>
                </a:solidFill>
                <a:latin typeface="Calibri" panose="020F0502020204030204"/>
                <a:ea typeface="+mn-ea"/>
                <a:cs typeface="+mn-cs"/>
              </a:rPr>
              <a:pPr defTabSz="813816">
                <a:spcAft>
                  <a:spcPts val="534"/>
                </a:spcAft>
                <a:defRPr/>
              </a:pPr>
              <a:t>10</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E1E7FB49-F5F0-D953-4EC0-FBDFCED9ADAC}"/>
              </a:ext>
            </a:extLst>
          </p:cNvPr>
          <p:cNvSpPr txBox="1"/>
          <p:nvPr/>
        </p:nvSpPr>
        <p:spPr>
          <a:xfrm>
            <a:off x="5142938" y="2074574"/>
            <a:ext cx="5974669" cy="966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13816">
              <a:spcAft>
                <a:spcPts val="600"/>
              </a:spcAft>
            </a:pPr>
            <a:endParaRPr lang="en-GB" sz="1780" kern="1200">
              <a:solidFill>
                <a:schemeClr val="tx1"/>
              </a:solidFill>
              <a:latin typeface="+mn-lt"/>
              <a:ea typeface="+mn-ea"/>
              <a:cs typeface="Calibri"/>
            </a:endParaRPr>
          </a:p>
          <a:p>
            <a:pPr defTabSz="813816">
              <a:spcAft>
                <a:spcPts val="600"/>
              </a:spcAft>
            </a:pPr>
            <a:br>
              <a:rPr lang="en-US" sz="1602" kern="1200">
                <a:solidFill>
                  <a:schemeClr val="tx1"/>
                </a:solidFill>
                <a:latin typeface="+mn-lt"/>
                <a:ea typeface="+mn-ea"/>
                <a:cs typeface="+mn-cs"/>
              </a:rPr>
            </a:br>
            <a:endParaRPr lang="en-US"/>
          </a:p>
        </p:txBody>
      </p:sp>
      <p:pic>
        <p:nvPicPr>
          <p:cNvPr id="7" name="Picture 6" descr="Oyez! North Staffordshire town crier to take part in competition this  weekend - Stoke-on-Trent Live">
            <a:extLst>
              <a:ext uri="{FF2B5EF4-FFF2-40B4-BE49-F238E27FC236}">
                <a16:creationId xmlns:a16="http://schemas.microsoft.com/office/drawing/2014/main" id="{744CF3DC-E4B6-C0EC-91A1-CB653322A0B4}"/>
              </a:ext>
            </a:extLst>
          </p:cNvPr>
          <p:cNvPicPr>
            <a:picLocks noChangeAspect="1"/>
          </p:cNvPicPr>
          <p:nvPr/>
        </p:nvPicPr>
        <p:blipFill>
          <a:blip r:embed="rId2"/>
          <a:stretch>
            <a:fillRect/>
          </a:stretch>
        </p:blipFill>
        <p:spPr>
          <a:xfrm>
            <a:off x="222399" y="2458079"/>
            <a:ext cx="3365200" cy="3336445"/>
          </a:xfrm>
          <a:prstGeom prst="rect">
            <a:avLst/>
          </a:prstGeom>
        </p:spPr>
      </p:pic>
    </p:spTree>
    <p:extLst>
      <p:ext uri="{BB962C8B-B14F-4D97-AF65-F5344CB8AC3E}">
        <p14:creationId xmlns:p14="http://schemas.microsoft.com/office/powerpoint/2010/main" val="1894793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904877" y="795527"/>
            <a:ext cx="10488547" cy="1190912"/>
          </a:xfrm>
        </p:spPr>
        <p:txBody>
          <a:bodyPr vert="horz" lIns="228600" tIns="228600" rIns="228600" bIns="228600" rtlCol="0" anchor="ctr">
            <a:normAutofit/>
          </a:bodyPr>
          <a:lstStyle/>
          <a:p>
            <a:r>
              <a:rPr lang="en-US" spc="-150" dirty="0">
                <a:solidFill>
                  <a:schemeClr val="tx2"/>
                </a:solidFill>
              </a:rPr>
              <a:t>Wednesday: To think about         </a:t>
            </a:r>
          </a:p>
        </p:txBody>
      </p:sp>
      <p:sp>
        <p:nvSpPr>
          <p:cNvPr id="4" name="Content Placeholder 3">
            <a:extLst>
              <a:ext uri="{FF2B5EF4-FFF2-40B4-BE49-F238E27FC236}">
                <a16:creationId xmlns:a16="http://schemas.microsoft.com/office/drawing/2014/main" id="{9432DE14-9C2E-61C2-BB53-B0C2D6266B3B}"/>
              </a:ext>
            </a:extLst>
          </p:cNvPr>
          <p:cNvSpPr>
            <a:spLocks noGrp="1"/>
          </p:cNvSpPr>
          <p:nvPr>
            <p:ph idx="1"/>
          </p:nvPr>
        </p:nvSpPr>
        <p:spPr>
          <a:xfrm>
            <a:off x="4405891" y="2543644"/>
            <a:ext cx="6987533" cy="3699669"/>
          </a:xfrm>
        </p:spPr>
        <p:txBody>
          <a:bodyPr vert="horz" lIns="91440" tIns="45720" rIns="91440" bIns="45720" rtlCol="0" anchor="ctr">
            <a:normAutofit fontScale="77500" lnSpcReduction="20000"/>
          </a:bodyPr>
          <a:lstStyle/>
          <a:p>
            <a:r>
              <a:rPr lang="en-US" sz="2800" dirty="0">
                <a:solidFill>
                  <a:schemeClr val="tx2"/>
                </a:solidFill>
                <a:latin typeface="+mj-lt"/>
              </a:rPr>
              <a:t>The reports we hear on the news coming from the Middle East leave us without words to pray. It staggers us. How do you pray in the face of such terrible happenings? What words are adequate?  What difference will my prayer make?</a:t>
            </a:r>
          </a:p>
          <a:p>
            <a:br>
              <a:rPr lang="en-US" sz="2800" dirty="0">
                <a:solidFill>
                  <a:schemeClr val="tx2"/>
                </a:solidFill>
                <a:latin typeface="+mj-lt"/>
              </a:rPr>
            </a:br>
            <a:r>
              <a:rPr lang="en-US" sz="2800" dirty="0">
                <a:solidFill>
                  <a:schemeClr val="tx2"/>
                </a:solidFill>
                <a:latin typeface="+mj-lt"/>
              </a:rPr>
              <a:t>In times like this Christians and Jews down the centuries have used the psalms of lament. The word </a:t>
            </a:r>
            <a:r>
              <a:rPr lang="en-US" sz="2800" b="1" i="1" dirty="0">
                <a:solidFill>
                  <a:schemeClr val="tx2"/>
                </a:solidFill>
                <a:effectLst>
                  <a:outerShdw blurRad="38100" dist="38100" dir="2700000" algn="tl">
                    <a:srgbClr val="000000">
                      <a:alpha val="43137"/>
                    </a:srgbClr>
                  </a:outerShdw>
                </a:effectLst>
                <a:latin typeface="+mj-lt"/>
              </a:rPr>
              <a:t>lament</a:t>
            </a:r>
            <a:r>
              <a:rPr lang="en-US" sz="2800" dirty="0">
                <a:solidFill>
                  <a:schemeClr val="tx2"/>
                </a:solidFill>
                <a:latin typeface="+mj-lt"/>
              </a:rPr>
              <a:t> means a passionate expression of sorrow. These psalms teach us that it’s not wrong to cry out to God in anger and sorrow. God hears us and joins us in our pain.</a:t>
            </a:r>
            <a:endParaRPr lang="en-US" sz="20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11</a:t>
            </a:fld>
            <a:endParaRPr lang="en-US"/>
          </a:p>
        </p:txBody>
      </p:sp>
      <p:pic>
        <p:nvPicPr>
          <p:cNvPr id="3" name="Picture 2">
            <a:extLst>
              <a:ext uri="{FF2B5EF4-FFF2-40B4-BE49-F238E27FC236}">
                <a16:creationId xmlns:a16="http://schemas.microsoft.com/office/drawing/2014/main" id="{DACEC542-0F5B-481E-886B-0E98891AA245}"/>
              </a:ext>
            </a:extLst>
          </p:cNvPr>
          <p:cNvPicPr>
            <a:picLocks noChangeAspect="1"/>
          </p:cNvPicPr>
          <p:nvPr/>
        </p:nvPicPr>
        <p:blipFill>
          <a:blip r:embed="rId2"/>
          <a:stretch>
            <a:fillRect/>
          </a:stretch>
        </p:blipFill>
        <p:spPr>
          <a:xfrm>
            <a:off x="498143" y="2550333"/>
            <a:ext cx="2898892" cy="4082946"/>
          </a:xfrm>
          <a:prstGeom prst="rect">
            <a:avLst/>
          </a:prstGeom>
        </p:spPr>
      </p:pic>
    </p:spTree>
    <p:extLst>
      <p:ext uri="{BB962C8B-B14F-4D97-AF65-F5344CB8AC3E}">
        <p14:creationId xmlns:p14="http://schemas.microsoft.com/office/powerpoint/2010/main" val="337278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891134" y="844083"/>
            <a:ext cx="6677553" cy="1353310"/>
          </a:xfrm>
        </p:spPr>
        <p:txBody>
          <a:bodyPr vert="horz" lIns="228600" tIns="228600" rIns="228600" bIns="228600" rtlCol="0" anchor="b">
            <a:normAutofit/>
          </a:bodyPr>
          <a:lstStyle/>
          <a:p>
            <a:pPr algn="l"/>
            <a:r>
              <a:rPr lang="en-US" sz="3300" spc="-150" dirty="0">
                <a:solidFill>
                  <a:schemeClr val="tx1"/>
                </a:solidFill>
              </a:rPr>
              <a:t>Wednesday  God's Word</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kern="1200" dirty="0">
                <a:solidFill>
                  <a:schemeClr val="tx1">
                    <a:tint val="75000"/>
                  </a:schemeClr>
                </a:solidFill>
                <a:latin typeface="+mn-lt"/>
                <a:ea typeface="+mn-ea"/>
                <a:cs typeface="+mn-cs"/>
              </a:rPr>
              <a:pPr defTabSz="457200">
                <a:spcAft>
                  <a:spcPts val="600"/>
                </a:spcAft>
                <a:defRPr/>
              </a:pPr>
              <a:t>12</a:t>
            </a:fld>
            <a:endParaRPr lang="en-US" kern="1200" dirty="0">
              <a:solidFill>
                <a:schemeClr val="tx1">
                  <a:tint val="75000"/>
                </a:schemeClr>
              </a:solidFill>
              <a:latin typeface="+mn-lt"/>
              <a:ea typeface="+mn-ea"/>
              <a:cs typeface="+mn-cs"/>
            </a:endParaRPr>
          </a:p>
        </p:txBody>
      </p:sp>
      <p:sp>
        <p:nvSpPr>
          <p:cNvPr id="8" name="TextBox 7">
            <a:extLst>
              <a:ext uri="{FF2B5EF4-FFF2-40B4-BE49-F238E27FC236}">
                <a16:creationId xmlns:a16="http://schemas.microsoft.com/office/drawing/2014/main" id="{DF5F22E1-3263-6CB6-9806-29317700CF7E}"/>
              </a:ext>
            </a:extLst>
          </p:cNvPr>
          <p:cNvSpPr txBox="1"/>
          <p:nvPr/>
        </p:nvSpPr>
        <p:spPr>
          <a:xfrm>
            <a:off x="3646098" y="2251495"/>
            <a:ext cx="76027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dirty="0">
              <a:latin typeface="Corbel"/>
              <a:cs typeface="Times New Roman"/>
            </a:endParaRPr>
          </a:p>
        </p:txBody>
      </p:sp>
      <p:sp>
        <p:nvSpPr>
          <p:cNvPr id="2" name="TextBox 1">
            <a:extLst>
              <a:ext uri="{FF2B5EF4-FFF2-40B4-BE49-F238E27FC236}">
                <a16:creationId xmlns:a16="http://schemas.microsoft.com/office/drawing/2014/main" id="{D3F119DE-832B-4A19-915A-1676F9FBC04F}"/>
              </a:ext>
            </a:extLst>
          </p:cNvPr>
          <p:cNvSpPr txBox="1"/>
          <p:nvPr/>
        </p:nvSpPr>
        <p:spPr>
          <a:xfrm>
            <a:off x="5891134" y="2651605"/>
            <a:ext cx="6011056" cy="3416320"/>
          </a:xfrm>
          <a:prstGeom prst="rect">
            <a:avLst/>
          </a:prstGeom>
          <a:noFill/>
        </p:spPr>
        <p:txBody>
          <a:bodyPr wrap="square" rtlCol="0">
            <a:spAutoFit/>
          </a:bodyPr>
          <a:lstStyle/>
          <a:p>
            <a:r>
              <a:rPr lang="en-US" sz="2400" b="0" i="0" dirty="0">
                <a:solidFill>
                  <a:srgbClr val="000000"/>
                </a:solidFill>
                <a:effectLst/>
                <a:latin typeface="system-ui"/>
              </a:rPr>
              <a:t>Psalm 44</a:t>
            </a:r>
          </a:p>
          <a:p>
            <a:r>
              <a:rPr lang="en-US" sz="2400" b="0" i="1" dirty="0">
                <a:solidFill>
                  <a:srgbClr val="333333"/>
                </a:solidFill>
                <a:effectLst/>
                <a:latin typeface="Cormorant"/>
              </a:rPr>
              <a:t>Rise up, O Lord! Why are you sleeping? </a:t>
            </a:r>
            <a:br>
              <a:rPr lang="en-US" sz="2400" dirty="0"/>
            </a:br>
            <a:r>
              <a:rPr lang="en-US" sz="2400" b="0" i="1" dirty="0">
                <a:solidFill>
                  <a:srgbClr val="333333"/>
                </a:solidFill>
                <a:effectLst/>
                <a:latin typeface="Cormorant"/>
              </a:rPr>
              <a:t>Awake, and cast us not away for ever.</a:t>
            </a:r>
            <a:br>
              <a:rPr lang="en-US" sz="2400" dirty="0"/>
            </a:br>
            <a:r>
              <a:rPr lang="en-US" sz="2400" b="0" i="1" dirty="0">
                <a:solidFill>
                  <a:srgbClr val="333333"/>
                </a:solidFill>
                <a:effectLst/>
                <a:latin typeface="Cormorant"/>
              </a:rPr>
              <a:t>Why do you hide your face?</a:t>
            </a:r>
            <a:br>
              <a:rPr lang="en-US" sz="2400" dirty="0"/>
            </a:br>
            <a:r>
              <a:rPr lang="en-US" sz="2400" b="0" i="1" dirty="0">
                <a:solidFill>
                  <a:srgbClr val="333333"/>
                </a:solidFill>
                <a:effectLst/>
                <a:latin typeface="Cormorant"/>
              </a:rPr>
              <a:t>and forget our misery and trouble?</a:t>
            </a:r>
            <a:br>
              <a:rPr lang="en-US" sz="2400" dirty="0"/>
            </a:br>
            <a:r>
              <a:rPr lang="en-US" sz="2400" b="0" i="1" dirty="0">
                <a:solidFill>
                  <a:srgbClr val="333333"/>
                </a:solidFill>
                <a:effectLst/>
                <a:latin typeface="Cormorant"/>
              </a:rPr>
              <a:t>For our soul is brought low, even to the dust; </a:t>
            </a:r>
            <a:br>
              <a:rPr lang="en-US" sz="2400" dirty="0"/>
            </a:br>
            <a:r>
              <a:rPr lang="en-US" sz="2400" b="0" i="1" dirty="0">
                <a:solidFill>
                  <a:srgbClr val="333333"/>
                </a:solidFill>
                <a:effectLst/>
                <a:latin typeface="Cormorant"/>
              </a:rPr>
              <a:t>our belly cleaves to the ground.</a:t>
            </a:r>
            <a:br>
              <a:rPr lang="en-US" sz="2400" dirty="0"/>
            </a:br>
            <a:r>
              <a:rPr lang="en-US" sz="2400" b="0" i="1" dirty="0">
                <a:solidFill>
                  <a:srgbClr val="333333"/>
                </a:solidFill>
                <a:effectLst/>
                <a:latin typeface="Cormorant"/>
              </a:rPr>
              <a:t>Arise, O Lord, and help us, </a:t>
            </a:r>
            <a:br>
              <a:rPr lang="en-US" sz="2400" dirty="0"/>
            </a:br>
            <a:r>
              <a:rPr lang="en-US" sz="2400" b="0" i="1" dirty="0">
                <a:solidFill>
                  <a:srgbClr val="333333"/>
                </a:solidFill>
                <a:effectLst/>
                <a:latin typeface="Cormorant"/>
              </a:rPr>
              <a:t>and deliver us for your mercy’s sake.</a:t>
            </a:r>
            <a:endParaRPr lang="en-GB" sz="2400" dirty="0"/>
          </a:p>
        </p:txBody>
      </p:sp>
      <p:pic>
        <p:nvPicPr>
          <p:cNvPr id="3" name="Picture 2">
            <a:extLst>
              <a:ext uri="{FF2B5EF4-FFF2-40B4-BE49-F238E27FC236}">
                <a16:creationId xmlns:a16="http://schemas.microsoft.com/office/drawing/2014/main" id="{279FAB62-A70A-4B6D-AB6E-AD16829A62AD}"/>
              </a:ext>
            </a:extLst>
          </p:cNvPr>
          <p:cNvPicPr>
            <a:picLocks noChangeAspect="1"/>
          </p:cNvPicPr>
          <p:nvPr/>
        </p:nvPicPr>
        <p:blipFill>
          <a:blip r:embed="rId2"/>
          <a:stretch>
            <a:fillRect/>
          </a:stretch>
        </p:blipFill>
        <p:spPr>
          <a:xfrm>
            <a:off x="617373" y="2891170"/>
            <a:ext cx="4139153" cy="2990538"/>
          </a:xfrm>
          <a:prstGeom prst="rect">
            <a:avLst/>
          </a:prstGeom>
        </p:spPr>
      </p:pic>
    </p:spTree>
    <p:extLst>
      <p:ext uri="{BB962C8B-B14F-4D97-AF65-F5344CB8AC3E}">
        <p14:creationId xmlns:p14="http://schemas.microsoft.com/office/powerpoint/2010/main" val="1575612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626154" y="480060"/>
            <a:ext cx="6677553" cy="1353310"/>
          </a:xfrm>
        </p:spPr>
        <p:txBody>
          <a:bodyPr vert="horz" lIns="228600" tIns="228600" rIns="228600" bIns="228600" rtlCol="0" anchor="b">
            <a:normAutofit/>
          </a:bodyPr>
          <a:lstStyle/>
          <a:p>
            <a:pPr algn="l"/>
            <a:r>
              <a:rPr lang="en-US" sz="3300" spc="-150" dirty="0">
                <a:solidFill>
                  <a:schemeClr val="tx1"/>
                </a:solidFill>
              </a:rPr>
              <a:t>Wednesday               </a:t>
            </a:r>
            <a:br>
              <a:rPr lang="en-US" sz="3300" spc="-150" dirty="0">
                <a:solidFill>
                  <a:schemeClr val="tx1"/>
                </a:solidFill>
              </a:rPr>
            </a:br>
            <a:r>
              <a:rPr lang="en-US" sz="3300" spc="-150" dirty="0">
                <a:solidFill>
                  <a:schemeClr val="tx1"/>
                </a:solidFill>
              </a:rPr>
              <a:t>Let us pray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291526" y="2443397"/>
            <a:ext cx="6490743" cy="4259455"/>
          </a:xfrm>
        </p:spPr>
        <p:txBody>
          <a:bodyPr vert="horz" lIns="91440" tIns="45720" rIns="91440" bIns="45720" rtlCol="0" anchor="ctr">
            <a:normAutofit fontScale="92500" lnSpcReduction="20000"/>
          </a:bodyPr>
          <a:lstStyle/>
          <a:p>
            <a:pPr fontAlgn="base"/>
            <a:r>
              <a:rPr lang="en-US" sz="2200" i="1" dirty="0">
                <a:solidFill>
                  <a:schemeClr val="tx2"/>
                </a:solidFill>
                <a:latin typeface="+mj-lt"/>
              </a:rPr>
              <a:t>Pope Francis</a:t>
            </a:r>
            <a:r>
              <a:rPr lang="en-US" sz="2200" b="0" i="1" dirty="0">
                <a:solidFill>
                  <a:schemeClr val="tx2"/>
                </a:solidFill>
                <a:effectLst/>
                <a:latin typeface="+mj-lt"/>
              </a:rPr>
              <a:t> </a:t>
            </a:r>
            <a:r>
              <a:rPr lang="en-US" sz="2200" i="1" dirty="0">
                <a:solidFill>
                  <a:schemeClr val="tx2"/>
                </a:solidFill>
                <a:latin typeface="+mj-lt"/>
              </a:rPr>
              <a:t>has called us </a:t>
            </a:r>
            <a:r>
              <a:rPr lang="en-US" sz="2200" b="0" i="1" dirty="0">
                <a:solidFill>
                  <a:schemeClr val="tx2"/>
                </a:solidFill>
                <a:effectLst/>
                <a:latin typeface="+mj-lt"/>
              </a:rPr>
              <a:t>to join with the Church in the Holy Land in prayer.  </a:t>
            </a:r>
            <a:br>
              <a:rPr lang="en-US" sz="2200" b="0" i="1" dirty="0">
                <a:solidFill>
                  <a:schemeClr val="tx2"/>
                </a:solidFill>
                <a:effectLst/>
                <a:latin typeface="+mj-lt"/>
              </a:rPr>
            </a:br>
            <a:r>
              <a:rPr lang="en-US" sz="2200" b="0" i="1" dirty="0">
                <a:solidFill>
                  <a:schemeClr val="tx2"/>
                </a:solidFill>
                <a:effectLst/>
                <a:latin typeface="+mj-lt"/>
              </a:rPr>
              <a:t>So we pray with Catholic Christians across the world:</a:t>
            </a:r>
          </a:p>
          <a:p>
            <a:pPr fontAlgn="base"/>
            <a:r>
              <a:rPr lang="en-US" sz="2200" b="1" i="0" dirty="0">
                <a:solidFill>
                  <a:schemeClr val="tx2"/>
                </a:solidFill>
                <a:effectLst/>
                <a:latin typeface="+mj-lt"/>
              </a:rPr>
              <a:t>Hail, Mary, full of grace,</a:t>
            </a:r>
            <a:br>
              <a:rPr lang="en-US" sz="2200" b="1" dirty="0">
                <a:solidFill>
                  <a:schemeClr val="tx2"/>
                </a:solidFill>
                <a:latin typeface="+mj-lt"/>
              </a:rPr>
            </a:br>
            <a:r>
              <a:rPr lang="en-US" sz="2200" b="1" i="0" dirty="0">
                <a:solidFill>
                  <a:schemeClr val="tx2"/>
                </a:solidFill>
                <a:effectLst/>
                <a:latin typeface="+mj-lt"/>
              </a:rPr>
              <a:t>the Lord is with thee.</a:t>
            </a:r>
            <a:br>
              <a:rPr lang="en-US" sz="2200" b="1" dirty="0">
                <a:solidFill>
                  <a:schemeClr val="tx2"/>
                </a:solidFill>
                <a:latin typeface="+mj-lt"/>
              </a:rPr>
            </a:br>
            <a:r>
              <a:rPr lang="en-US" sz="2200" b="1" i="0" dirty="0">
                <a:solidFill>
                  <a:schemeClr val="tx2"/>
                </a:solidFill>
                <a:effectLst/>
                <a:latin typeface="+mj-lt"/>
              </a:rPr>
              <a:t>Blessed art thou amongst women</a:t>
            </a:r>
            <a:br>
              <a:rPr lang="en-US" sz="2200" b="1" dirty="0">
                <a:solidFill>
                  <a:schemeClr val="tx2"/>
                </a:solidFill>
                <a:latin typeface="+mj-lt"/>
              </a:rPr>
            </a:br>
            <a:r>
              <a:rPr lang="en-US" sz="2200" b="1" i="0" dirty="0">
                <a:solidFill>
                  <a:schemeClr val="tx2"/>
                </a:solidFill>
                <a:effectLst/>
                <a:latin typeface="+mj-lt"/>
              </a:rPr>
              <a:t>and blessed is the fruit of thy womb, Jesus.</a:t>
            </a:r>
            <a:br>
              <a:rPr lang="en-US" sz="2200" b="1" dirty="0">
                <a:solidFill>
                  <a:schemeClr val="tx2"/>
                </a:solidFill>
                <a:latin typeface="+mj-lt"/>
              </a:rPr>
            </a:br>
            <a:r>
              <a:rPr lang="en-US" sz="2200" b="1" i="0" dirty="0">
                <a:solidFill>
                  <a:schemeClr val="tx2"/>
                </a:solidFill>
                <a:effectLst/>
                <a:latin typeface="+mj-lt"/>
              </a:rPr>
              <a:t>Holy Mary, Mother of God,</a:t>
            </a:r>
            <a:br>
              <a:rPr lang="en-US" sz="2200" b="1" dirty="0">
                <a:solidFill>
                  <a:schemeClr val="tx2"/>
                </a:solidFill>
                <a:latin typeface="+mj-lt"/>
              </a:rPr>
            </a:br>
            <a:r>
              <a:rPr lang="en-US" sz="2200" b="1" i="0" dirty="0">
                <a:solidFill>
                  <a:schemeClr val="tx2"/>
                </a:solidFill>
                <a:effectLst/>
                <a:latin typeface="+mj-lt"/>
              </a:rPr>
              <a:t>pray for us sinners,</a:t>
            </a:r>
            <a:br>
              <a:rPr lang="en-US" sz="2200" b="1" dirty="0">
                <a:solidFill>
                  <a:schemeClr val="tx2"/>
                </a:solidFill>
                <a:latin typeface="+mj-lt"/>
              </a:rPr>
            </a:br>
            <a:r>
              <a:rPr lang="en-US" sz="2200" b="1" i="0" dirty="0">
                <a:solidFill>
                  <a:schemeClr val="tx2"/>
                </a:solidFill>
                <a:effectLst/>
                <a:latin typeface="+mj-lt"/>
              </a:rPr>
              <a:t>now and at the hour of our death. </a:t>
            </a:r>
            <a:br>
              <a:rPr lang="en-US" sz="2200" b="1" dirty="0">
                <a:solidFill>
                  <a:schemeClr val="tx2"/>
                </a:solidFill>
                <a:latin typeface="+mj-lt"/>
              </a:rPr>
            </a:br>
            <a:r>
              <a:rPr lang="en-US" sz="2200" b="1" i="0" dirty="0">
                <a:solidFill>
                  <a:schemeClr val="tx2"/>
                </a:solidFill>
                <a:effectLst/>
                <a:latin typeface="+mj-lt"/>
              </a:rPr>
              <a:t>Amen.</a:t>
            </a:r>
          </a:p>
          <a:p>
            <a:pPr fontAlgn="base"/>
            <a:r>
              <a:rPr lang="en-US" sz="2200" dirty="0">
                <a:solidFill>
                  <a:schemeClr val="tx2"/>
                </a:solidFill>
                <a:latin typeface="+mj-lt"/>
              </a:rPr>
              <a:t>Mary Queen of Peace: </a:t>
            </a:r>
            <a:r>
              <a:rPr lang="en-US" sz="2200" b="1" dirty="0">
                <a:solidFill>
                  <a:schemeClr val="tx2"/>
                </a:solidFill>
                <a:latin typeface="+mj-lt"/>
              </a:rPr>
              <a:t>Pray for Us</a:t>
            </a:r>
            <a:endParaRPr lang="en-US" sz="2200" b="1" i="0" dirty="0">
              <a:solidFill>
                <a:schemeClr val="tx2"/>
              </a:solidFill>
              <a:effectLst/>
              <a:latin typeface="+mj-lt"/>
            </a:endParaRPr>
          </a:p>
          <a:p>
            <a:pPr indent="-228600">
              <a:buFont typeface="Wingdings" panose="05000000000000000000" pitchFamily="2" charset="2"/>
              <a:buChar char="§"/>
            </a:pPr>
            <a:endParaRPr lang="en-US" sz="1600" b="1"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kern="1200" dirty="0">
                <a:solidFill>
                  <a:schemeClr val="tx1">
                    <a:tint val="75000"/>
                  </a:schemeClr>
                </a:solidFill>
                <a:latin typeface="+mn-lt"/>
                <a:ea typeface="+mn-ea"/>
                <a:cs typeface="+mn-cs"/>
              </a:rPr>
              <a:pPr defTabSz="457200">
                <a:spcAft>
                  <a:spcPts val="600"/>
                </a:spcAft>
                <a:defRPr/>
              </a:pPr>
              <a:t>13</a:t>
            </a:fld>
            <a:endParaRPr lang="en-US" kern="1200" dirty="0">
              <a:solidFill>
                <a:schemeClr val="tx1">
                  <a:tint val="75000"/>
                </a:schemeClr>
              </a:solidFill>
              <a:latin typeface="+mn-lt"/>
              <a:ea typeface="+mn-ea"/>
              <a:cs typeface="+mn-cs"/>
            </a:endParaRPr>
          </a:p>
        </p:txBody>
      </p:sp>
      <p:sp>
        <p:nvSpPr>
          <p:cNvPr id="4" name="TextBox 3">
            <a:extLst>
              <a:ext uri="{FF2B5EF4-FFF2-40B4-BE49-F238E27FC236}">
                <a16:creationId xmlns:a16="http://schemas.microsoft.com/office/drawing/2014/main" id="{EDB174C5-D2EB-4F7D-A728-D43C5654C913}"/>
              </a:ext>
            </a:extLst>
          </p:cNvPr>
          <p:cNvSpPr txBox="1"/>
          <p:nvPr/>
        </p:nvSpPr>
        <p:spPr>
          <a:xfrm>
            <a:off x="0" y="3275194"/>
            <a:ext cx="4422099" cy="646331"/>
          </a:xfrm>
          <a:prstGeom prst="rect">
            <a:avLst/>
          </a:prstGeom>
          <a:noFill/>
        </p:spPr>
        <p:txBody>
          <a:bodyPr wrap="square" rtlCol="0">
            <a:spAutoFit/>
          </a:bodyPr>
          <a:lstStyle/>
          <a:p>
            <a:r>
              <a:rPr lang="en-US" b="0" i="1" dirty="0">
                <a:solidFill>
                  <a:srgbClr val="333333"/>
                </a:solidFill>
                <a:effectLst/>
                <a:latin typeface="Alegreya"/>
              </a:rPr>
              <a:t>A nun inside the Church of the Holy </a:t>
            </a:r>
            <a:r>
              <a:rPr lang="en-US" b="0" i="1" dirty="0" err="1">
                <a:solidFill>
                  <a:srgbClr val="333333"/>
                </a:solidFill>
                <a:effectLst/>
                <a:latin typeface="Alegreya"/>
              </a:rPr>
              <a:t>Sepulchre</a:t>
            </a:r>
            <a:r>
              <a:rPr lang="en-US" b="0" i="1" dirty="0">
                <a:solidFill>
                  <a:srgbClr val="333333"/>
                </a:solidFill>
                <a:effectLst/>
                <a:latin typeface="Alegreya"/>
              </a:rPr>
              <a:t>, Jerusalem</a:t>
            </a:r>
            <a:endParaRPr lang="en-GB" dirty="0"/>
          </a:p>
        </p:txBody>
      </p:sp>
      <p:pic>
        <p:nvPicPr>
          <p:cNvPr id="2" name="Picture 1">
            <a:extLst>
              <a:ext uri="{FF2B5EF4-FFF2-40B4-BE49-F238E27FC236}">
                <a16:creationId xmlns:a16="http://schemas.microsoft.com/office/drawing/2014/main" id="{2732D0FE-E1B7-40F2-A7F6-3B02B5F4508E}"/>
              </a:ext>
            </a:extLst>
          </p:cNvPr>
          <p:cNvPicPr>
            <a:picLocks noChangeAspect="1"/>
          </p:cNvPicPr>
          <p:nvPr/>
        </p:nvPicPr>
        <p:blipFill>
          <a:blip r:embed="rId2"/>
          <a:stretch>
            <a:fillRect/>
          </a:stretch>
        </p:blipFill>
        <p:spPr>
          <a:xfrm>
            <a:off x="0" y="775855"/>
            <a:ext cx="4813073" cy="6082145"/>
          </a:xfrm>
          <a:prstGeom prst="rect">
            <a:avLst/>
          </a:prstGeom>
        </p:spPr>
      </p:pic>
    </p:spTree>
    <p:extLst>
      <p:ext uri="{BB962C8B-B14F-4D97-AF65-F5344CB8AC3E}">
        <p14:creationId xmlns:p14="http://schemas.microsoft.com/office/powerpoint/2010/main" val="3334178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Thursday Notices</a:t>
            </a:r>
            <a:endParaRPr lang="en-US" sz="5400" dirty="0">
              <a:solidFill>
                <a:schemeClr val="tx1"/>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14</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a:blip r:embed="rId2"/>
          <a:stretch>
            <a:fillRect/>
          </a:stretch>
        </p:blipFill>
        <p:spPr>
          <a:xfrm>
            <a:off x="7550772" y="2483309"/>
            <a:ext cx="4439141" cy="4136152"/>
          </a:xfrm>
          <a:prstGeom prst="rect">
            <a:avLst/>
          </a:prstGeom>
        </p:spPr>
      </p:pic>
      <p:pic>
        <p:nvPicPr>
          <p:cNvPr id="1026" name="Picture 2" descr="Simple Hot Cocoa for One">
            <a:extLst>
              <a:ext uri="{FF2B5EF4-FFF2-40B4-BE49-F238E27FC236}">
                <a16:creationId xmlns:a16="http://schemas.microsoft.com/office/drawing/2014/main" id="{2E2AC08D-B202-4D4C-9C50-73A696163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87" y="2669310"/>
            <a:ext cx="2803236" cy="28032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60DEB5-A66B-4C40-8B52-2C89FD5416EE}"/>
              </a:ext>
            </a:extLst>
          </p:cNvPr>
          <p:cNvSpPr txBox="1"/>
          <p:nvPr/>
        </p:nvSpPr>
        <p:spPr>
          <a:xfrm>
            <a:off x="2687782" y="3168073"/>
            <a:ext cx="4082473" cy="206210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2000" dirty="0">
                <a:solidFill>
                  <a:schemeClr val="tx1"/>
                </a:solidFill>
              </a:rPr>
              <a:t>Tomorrow (Friday)</a:t>
            </a:r>
          </a:p>
          <a:p>
            <a:pPr algn="ctr"/>
            <a:r>
              <a:rPr lang="en-GB" sz="2800" b="1" dirty="0">
                <a:solidFill>
                  <a:schemeClr val="tx1"/>
                </a:solidFill>
                <a:effectLst>
                  <a:outerShdw blurRad="38100" dist="38100" dir="2700000" algn="tl">
                    <a:srgbClr val="000000">
                      <a:alpha val="43137"/>
                    </a:srgbClr>
                  </a:outerShdw>
                </a:effectLst>
              </a:rPr>
              <a:t>Breakfast with God</a:t>
            </a:r>
          </a:p>
          <a:p>
            <a:endParaRPr lang="en-GB" sz="2000" dirty="0">
              <a:solidFill>
                <a:schemeClr val="tx1"/>
              </a:solidFill>
            </a:endParaRPr>
          </a:p>
          <a:p>
            <a:r>
              <a:rPr lang="en-GB" sz="2000" dirty="0">
                <a:solidFill>
                  <a:schemeClr val="tx1"/>
                </a:solidFill>
              </a:rPr>
              <a:t>8.20am in the chapel.  </a:t>
            </a:r>
          </a:p>
          <a:p>
            <a:r>
              <a:rPr lang="en-GB" sz="2000" dirty="0">
                <a:solidFill>
                  <a:schemeClr val="tx1"/>
                </a:solidFill>
              </a:rPr>
              <a:t>Morning meditation: arrive early for hot chocolate &amp; a pastry</a:t>
            </a:r>
          </a:p>
        </p:txBody>
      </p:sp>
    </p:spTree>
    <p:extLst>
      <p:ext uri="{BB962C8B-B14F-4D97-AF65-F5344CB8AC3E}">
        <p14:creationId xmlns:p14="http://schemas.microsoft.com/office/powerpoint/2010/main" val="1728473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96779" y="733605"/>
            <a:ext cx="10712377" cy="872100"/>
          </a:xfrm>
        </p:spPr>
        <p:txBody>
          <a:bodyPr vert="horz" lIns="91440" tIns="45720" rIns="91440" bIns="45720" rtlCol="0" anchor="ctr">
            <a:normAutofit/>
          </a:bodyPr>
          <a:lstStyle/>
          <a:p>
            <a:r>
              <a:rPr lang="en-US" sz="3600" spc="-40" dirty="0">
                <a:latin typeface="Calibri"/>
                <a:ea typeface="Calibri"/>
                <a:cs typeface="Calibri"/>
              </a:rPr>
              <a:t>Thursday: Praying with our Patron Saints </a:t>
            </a:r>
            <a:endParaRPr lang="en-US" sz="2800" b="1" spc="-40" dirty="0">
              <a:solidFill>
                <a:srgbClr val="FFFFFF"/>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dirty="0">
                <a:solidFill>
                  <a:srgbClr val="FFFFFF"/>
                </a:solidFill>
              </a:rPr>
              <a:pPr lvl="0">
                <a:spcAft>
                  <a:spcPts val="600"/>
                </a:spcAft>
              </a:pPr>
              <a:t>15</a:t>
            </a:fld>
            <a:endParaRPr lang="en-US" noProof="0">
              <a:solidFill>
                <a:srgbClr val="FFFFFF"/>
              </a:solidFill>
            </a:endParaRPr>
          </a:p>
        </p:txBody>
      </p:sp>
      <p:sp>
        <p:nvSpPr>
          <p:cNvPr id="4" name="TextBox 3">
            <a:extLst>
              <a:ext uri="{FF2B5EF4-FFF2-40B4-BE49-F238E27FC236}">
                <a16:creationId xmlns:a16="http://schemas.microsoft.com/office/drawing/2014/main" id="{50B7B2BF-7F87-4AAD-8A54-F481B6648049}"/>
              </a:ext>
            </a:extLst>
          </p:cNvPr>
          <p:cNvSpPr txBox="1"/>
          <p:nvPr/>
        </p:nvSpPr>
        <p:spPr>
          <a:xfrm>
            <a:off x="81482" y="2215819"/>
            <a:ext cx="6891929" cy="954107"/>
          </a:xfrm>
          <a:prstGeom prst="rect">
            <a:avLst/>
          </a:prstGeom>
          <a:noFill/>
        </p:spPr>
        <p:txBody>
          <a:bodyPr wrap="square" lIns="91440" tIns="45720" rIns="91440" bIns="45720" rtlCol="0" anchor="t">
            <a:spAutoFit/>
          </a:bodyPr>
          <a:lstStyle/>
          <a:p>
            <a:endParaRPr lang="en-GB" sz="2000" dirty="0"/>
          </a:p>
          <a:p>
            <a:endParaRPr lang="en-GB" dirty="0"/>
          </a:p>
          <a:p>
            <a:r>
              <a:rPr lang="en-GB" dirty="0"/>
              <a:t> </a:t>
            </a:r>
          </a:p>
        </p:txBody>
      </p:sp>
      <p:sp>
        <p:nvSpPr>
          <p:cNvPr id="6" name="Subtitle 2">
            <a:extLst>
              <a:ext uri="{FF2B5EF4-FFF2-40B4-BE49-F238E27FC236}">
                <a16:creationId xmlns:a16="http://schemas.microsoft.com/office/drawing/2014/main" id="{AABB659F-8303-4653-BD3E-3FF2DC26AE1F}"/>
              </a:ext>
            </a:extLst>
          </p:cNvPr>
          <p:cNvSpPr txBox="1">
            <a:spLocks/>
          </p:cNvSpPr>
          <p:nvPr/>
        </p:nvSpPr>
        <p:spPr>
          <a:xfrm>
            <a:off x="6113958" y="2801904"/>
            <a:ext cx="5252034" cy="3322491"/>
          </a:xfrm>
          <a:prstGeom prst="rect">
            <a:avLst/>
          </a:prstGeom>
          <a:solidFill>
            <a:srgbClr val="AC75D5"/>
          </a:solidFill>
        </p:spPr>
        <p:txBody>
          <a:bodyPr vert="horz" lIns="91440" tIns="45720" rIns="91440" bIns="45720" rtlCol="0">
            <a:no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br>
              <a:rPr lang="en-GB" sz="2025" dirty="0"/>
            </a:br>
            <a:r>
              <a:rPr lang="en-GB" dirty="0"/>
              <a:t>Saint Albertus Magnus made significant contributions to botany, zoology, chemistry, and astronomy, emphasizing observation and empirical knowledge. Albertus Magnus is revered as the patron saint of scientists, philosophers, and theologians.  His life shows us how science and Christian faith are complementary and compatible.</a:t>
            </a:r>
          </a:p>
        </p:txBody>
      </p:sp>
      <p:pic>
        <p:nvPicPr>
          <p:cNvPr id="7" name="Picture 2" descr="Saint Albert the Great | The Order of Preachers, Independent">
            <a:extLst>
              <a:ext uri="{FF2B5EF4-FFF2-40B4-BE49-F238E27FC236}">
                <a16:creationId xmlns:a16="http://schemas.microsoft.com/office/drawing/2014/main" id="{9B1DBF88-F9AC-40F4-86CE-22A6EF9F8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02" y="1702950"/>
            <a:ext cx="4085211" cy="4258833"/>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C16A63CD-EE04-46CA-B8AA-710DFD2DDD7D}"/>
              </a:ext>
            </a:extLst>
          </p:cNvPr>
          <p:cNvSpPr txBox="1">
            <a:spLocks/>
          </p:cNvSpPr>
          <p:nvPr/>
        </p:nvSpPr>
        <p:spPr>
          <a:xfrm>
            <a:off x="582202" y="5879296"/>
            <a:ext cx="4085211" cy="954107"/>
          </a:xfrm>
          <a:prstGeom prst="rect">
            <a:avLst/>
          </a:prstGeom>
          <a:solidFill>
            <a:srgbClr val="AC75D5"/>
          </a:solidFill>
        </p:spPr>
        <p:txBody>
          <a:bodyPr vert="horz" lIns="91440" tIns="45720" rIns="91440" bIns="45720" rtlCol="0">
            <a:no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algn="ctr"/>
            <a:r>
              <a:rPr lang="en-GB" sz="1600" b="1" dirty="0"/>
              <a:t>Saint Albert </a:t>
            </a:r>
          </a:p>
          <a:p>
            <a:pPr algn="ctr"/>
            <a:r>
              <a:rPr lang="en-GB" sz="1600" b="1" dirty="0"/>
              <a:t>Patron Saint of the Science Department</a:t>
            </a:r>
          </a:p>
        </p:txBody>
      </p:sp>
    </p:spTree>
    <p:extLst>
      <p:ext uri="{BB962C8B-B14F-4D97-AF65-F5344CB8AC3E}">
        <p14:creationId xmlns:p14="http://schemas.microsoft.com/office/powerpoint/2010/main" val="2536504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7700" y="-770687"/>
            <a:ext cx="5677796" cy="1818678"/>
          </a:xfrm>
        </p:spPr>
        <p:txBody>
          <a:bodyPr vert="horz" lIns="91440" tIns="45720" rIns="91440" bIns="45720" rtlCol="0" anchor="b">
            <a:normAutofit/>
          </a:bodyPr>
          <a:lstStyle/>
          <a:p>
            <a:r>
              <a:rPr lang="en-US" sz="3200" spc="-40">
                <a:solidFill>
                  <a:schemeClr val="accent1"/>
                </a:solidFill>
              </a:rPr>
              <a:t>Friday              </a:t>
            </a:r>
            <a:br>
              <a:rPr lang="en-US" sz="3200" spc="-40"/>
            </a:br>
            <a:r>
              <a:rPr lang="en-US" sz="3200" spc="-40">
                <a:solidFill>
                  <a:schemeClr val="accent1"/>
                </a:solidFill>
              </a:rPr>
              <a:t>God's Word</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a:solidFill>
                  <a:srgbClr val="FFFFFF"/>
                </a:solidFill>
              </a:rPr>
              <a:pPr lvl="0">
                <a:spcAft>
                  <a:spcPts val="600"/>
                </a:spcAft>
              </a:pPr>
              <a:t>16</a:t>
            </a:fld>
            <a:endParaRPr lang="en-US" noProof="0">
              <a:solidFill>
                <a:srgbClr val="FFFFFF"/>
              </a:solidFill>
            </a:endParaRPr>
          </a:p>
        </p:txBody>
      </p:sp>
      <p:sp>
        <p:nvSpPr>
          <p:cNvPr id="3" name="Title 17">
            <a:extLst>
              <a:ext uri="{FF2B5EF4-FFF2-40B4-BE49-F238E27FC236}">
                <a16:creationId xmlns:a16="http://schemas.microsoft.com/office/drawing/2014/main" id="{B5A01919-0660-164E-60B9-E3CF1D1796C8}"/>
              </a:ext>
            </a:extLst>
          </p:cNvPr>
          <p:cNvSpPr txBox="1">
            <a:spLocks/>
          </p:cNvSpPr>
          <p:nvPr/>
        </p:nvSpPr>
        <p:spPr>
          <a:xfrm>
            <a:off x="-1557503" y="842657"/>
            <a:ext cx="5757269" cy="656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 baseline="0">
                <a:solidFill>
                  <a:schemeClr val="bg1"/>
                </a:solidFill>
                <a:latin typeface="+mj-lt"/>
                <a:ea typeface="+mj-ea"/>
                <a:cs typeface="+mj-cs"/>
              </a:defRPr>
            </a:lvl1pPr>
          </a:lstStyle>
          <a:p>
            <a:pPr algn="r"/>
            <a:r>
              <a:rPr lang="en-US" sz="2800" b="1" spc="-40" dirty="0">
                <a:solidFill>
                  <a:srgbClr val="FFFFFF"/>
                </a:solidFill>
              </a:rPr>
              <a:t>Thursday             God's Word</a:t>
            </a:r>
          </a:p>
        </p:txBody>
      </p:sp>
      <p:pic>
        <p:nvPicPr>
          <p:cNvPr id="7" name="Picture 6">
            <a:extLst>
              <a:ext uri="{FF2B5EF4-FFF2-40B4-BE49-F238E27FC236}">
                <a16:creationId xmlns:a16="http://schemas.microsoft.com/office/drawing/2014/main" id="{259B738D-9CEE-4617-B6ED-D10BCC8E6EA1}"/>
              </a:ext>
            </a:extLst>
          </p:cNvPr>
          <p:cNvPicPr>
            <a:picLocks noChangeAspect="1"/>
          </p:cNvPicPr>
          <p:nvPr/>
        </p:nvPicPr>
        <p:blipFill>
          <a:blip r:embed="rId2"/>
          <a:stretch>
            <a:fillRect/>
          </a:stretch>
        </p:blipFill>
        <p:spPr>
          <a:xfrm>
            <a:off x="5463539" y="136525"/>
            <a:ext cx="6636027" cy="6636027"/>
          </a:xfrm>
          <a:prstGeom prst="rect">
            <a:avLst/>
          </a:prstGeom>
        </p:spPr>
      </p:pic>
    </p:spTree>
    <p:extLst>
      <p:ext uri="{BB962C8B-B14F-4D97-AF65-F5344CB8AC3E}">
        <p14:creationId xmlns:p14="http://schemas.microsoft.com/office/powerpoint/2010/main" val="1952177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450987" y="875489"/>
            <a:ext cx="8641369" cy="656217"/>
          </a:xfrm>
        </p:spPr>
        <p:txBody>
          <a:bodyPr vert="horz" lIns="91440" tIns="45720" rIns="91440" bIns="45720" rtlCol="0" anchor="ctr">
            <a:noAutofit/>
          </a:bodyPr>
          <a:lstStyle/>
          <a:p>
            <a:pPr algn="r"/>
            <a:r>
              <a:rPr lang="en-US" sz="3600" b="1" spc="-40" dirty="0">
                <a:solidFill>
                  <a:srgbClr val="FFFFFF"/>
                </a:solidFill>
              </a:rPr>
              <a:t>Thursday               Let us pray</a:t>
            </a:r>
            <a:endParaRPr lang="en-US" sz="3600" b="1" spc="-40" dirty="0">
              <a:solidFill>
                <a:srgbClr val="FFFFFF"/>
              </a:solidFill>
              <a:ea typeface="Calibri Light"/>
              <a:cs typeface="Calibri Light"/>
            </a:endParaRPr>
          </a:p>
        </p:txBody>
      </p:sp>
      <p:sp>
        <p:nvSpPr>
          <p:cNvPr id="3" name="Content Placeholder 2">
            <a:extLst>
              <a:ext uri="{FF2B5EF4-FFF2-40B4-BE49-F238E27FC236}">
                <a16:creationId xmlns:a16="http://schemas.microsoft.com/office/drawing/2014/main" id="{88993F73-143A-F7A8-83A7-6C3A7FECE1E9}"/>
              </a:ext>
            </a:extLst>
          </p:cNvPr>
          <p:cNvSpPr>
            <a:spLocks noGrp="1"/>
          </p:cNvSpPr>
          <p:nvPr>
            <p:ph idx="1"/>
          </p:nvPr>
        </p:nvSpPr>
        <p:spPr>
          <a:xfrm>
            <a:off x="189769" y="2264113"/>
            <a:ext cx="11490097" cy="4464489"/>
          </a:xfrm>
        </p:spPr>
        <p:txBody>
          <a:bodyPr vert="horz" lIns="91440" tIns="45720" rIns="91440" bIns="45720" rtlCol="0" anchor="t">
            <a:noAutofit/>
          </a:bodyPr>
          <a:lstStyle/>
          <a:p>
            <a:endParaRPr lang="en-GB">
              <a:ea typeface="Calibri"/>
              <a:cs typeface="Calibri"/>
            </a:endParaRPr>
          </a:p>
          <a:p>
            <a:endParaRPr lang="en-GB" dirty="0">
              <a:cs typeface="Calibri"/>
            </a:endParaRPr>
          </a:p>
          <a:p>
            <a:endParaRPr lang="en-GB" dirty="0">
              <a:cs typeface="Calibri"/>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dirty="0"/>
              <a:pPr lvl="0">
                <a:spcAft>
                  <a:spcPts val="600"/>
                </a:spcAft>
              </a:pPr>
              <a:t>17</a:t>
            </a:fld>
            <a:endParaRPr lang="en-US" noProof="0"/>
          </a:p>
        </p:txBody>
      </p:sp>
      <p:sp>
        <p:nvSpPr>
          <p:cNvPr id="6" name="Subtitle 2">
            <a:extLst>
              <a:ext uri="{FF2B5EF4-FFF2-40B4-BE49-F238E27FC236}">
                <a16:creationId xmlns:a16="http://schemas.microsoft.com/office/drawing/2014/main" id="{6FEA8D46-C14F-41A0-8C02-104F9D6BED25}"/>
              </a:ext>
            </a:extLst>
          </p:cNvPr>
          <p:cNvSpPr txBox="1">
            <a:spLocks/>
          </p:cNvSpPr>
          <p:nvPr/>
        </p:nvSpPr>
        <p:spPr>
          <a:xfrm>
            <a:off x="5265894" y="1506618"/>
            <a:ext cx="6645159" cy="5212234"/>
          </a:xfrm>
          <a:prstGeom prst="rect">
            <a:avLst/>
          </a:prstGeom>
          <a:solidFill>
            <a:srgbClr val="AC75D5"/>
          </a:solidFill>
        </p:spPr>
        <p:txBody>
          <a:bodyPr vert="horz" lIns="51435" tIns="25718" rIns="51435" bIns="25718" rtlCol="0" anchor="t">
            <a:noAutofit/>
          </a:bodyPr>
          <a:lstStyle>
            <a:lvl1pPr marL="0" indent="0" algn="ctr" defTabSz="685800" rtl="0" eaLnBrk="1" latinLnBrk="0" hangingPunct="1">
              <a:lnSpc>
                <a:spcPct val="90000"/>
              </a:lnSpc>
              <a:spcBef>
                <a:spcPts val="750"/>
              </a:spcBef>
              <a:buClr>
                <a:schemeClr val="accent1"/>
              </a:buClr>
              <a:buSzPct val="110000"/>
              <a:buFont typeface="Arial" panose="020B0604020202020204" pitchFamily="34" charset="0"/>
              <a:buNone/>
              <a:defRPr sz="1800" kern="1200">
                <a:solidFill>
                  <a:schemeClr val="tx1"/>
                </a:solidFill>
                <a:effectLst/>
                <a:latin typeface="+mn-lt"/>
                <a:ea typeface="+mn-ea"/>
                <a:cs typeface="+mn-cs"/>
              </a:defRPr>
            </a:lvl1pPr>
            <a:lvl2pPr marL="342900" indent="0" algn="ctr" defTabSz="685800" rtl="0" eaLnBrk="1" latinLnBrk="0" hangingPunct="1">
              <a:lnSpc>
                <a:spcPct val="90000"/>
              </a:lnSpc>
              <a:spcBef>
                <a:spcPts val="375"/>
              </a:spcBef>
              <a:buClr>
                <a:schemeClr val="accent1"/>
              </a:buClr>
              <a:buSzPct val="110000"/>
              <a:buFont typeface="Arial" panose="020B0604020202020204" pitchFamily="34" charset="0"/>
              <a:buNone/>
              <a:defRPr sz="1500" kern="1200">
                <a:solidFill>
                  <a:schemeClr val="tx1"/>
                </a:solidFill>
                <a:effectLst/>
                <a:latin typeface="+mn-lt"/>
                <a:ea typeface="+mn-ea"/>
                <a:cs typeface="+mn-cs"/>
              </a:defRPr>
            </a:lvl2pPr>
            <a:lvl3pPr marL="685800" indent="0" algn="ctr" defTabSz="685800" rtl="0" eaLnBrk="1" latinLnBrk="0" hangingPunct="1">
              <a:lnSpc>
                <a:spcPct val="90000"/>
              </a:lnSpc>
              <a:spcBef>
                <a:spcPts val="375"/>
              </a:spcBef>
              <a:buClr>
                <a:schemeClr val="accent1"/>
              </a:buClr>
              <a:buSzPct val="110000"/>
              <a:buFont typeface="Arial" panose="020B0604020202020204" pitchFamily="34" charset="0"/>
              <a:buNone/>
              <a:defRPr sz="1350" kern="1200">
                <a:solidFill>
                  <a:schemeClr val="tx1"/>
                </a:solidFill>
                <a:effectLst/>
                <a:latin typeface="+mn-lt"/>
                <a:ea typeface="+mn-ea"/>
                <a:cs typeface="+mn-cs"/>
              </a:defRPr>
            </a:lvl3pPr>
            <a:lvl4pPr marL="1028700" indent="0" algn="ctr" defTabSz="685800" rtl="0" eaLnBrk="1" latinLnBrk="0" hangingPunct="1">
              <a:lnSpc>
                <a:spcPct val="90000"/>
              </a:lnSpc>
              <a:spcBef>
                <a:spcPts val="375"/>
              </a:spcBef>
              <a:buClr>
                <a:schemeClr val="accent1"/>
              </a:buClr>
              <a:buSzPct val="110000"/>
              <a:buFont typeface="Arial" panose="020B0604020202020204" pitchFamily="34" charset="0"/>
              <a:buNone/>
              <a:defRPr sz="1200" kern="1200">
                <a:solidFill>
                  <a:schemeClr val="tx1"/>
                </a:solidFill>
                <a:effectLst/>
                <a:latin typeface="+mn-lt"/>
                <a:ea typeface="+mn-ea"/>
                <a:cs typeface="+mn-cs"/>
              </a:defRPr>
            </a:lvl4pPr>
            <a:lvl5pPr marL="1371600" indent="0" algn="ctr" defTabSz="685800" rtl="0" eaLnBrk="1" latinLnBrk="0" hangingPunct="1">
              <a:lnSpc>
                <a:spcPct val="90000"/>
              </a:lnSpc>
              <a:spcBef>
                <a:spcPts val="375"/>
              </a:spcBef>
              <a:buClr>
                <a:schemeClr val="accent1"/>
              </a:buClr>
              <a:buSzPct val="110000"/>
              <a:buFont typeface="Arial" panose="020B0604020202020204" pitchFamily="34" charset="0"/>
              <a:buNone/>
              <a:defRPr sz="1200" kern="1200">
                <a:solidFill>
                  <a:schemeClr val="tx1"/>
                </a:solidFill>
                <a:effectLst/>
                <a:latin typeface="+mn-lt"/>
                <a:ea typeface="+mn-ea"/>
                <a:cs typeface="+mn-cs"/>
              </a:defRPr>
            </a:lvl5pPr>
            <a:lvl6pPr marL="1714500" indent="0" algn="ctr" defTabSz="685800" rtl="0" eaLnBrk="1" latinLnBrk="0" hangingPunct="1">
              <a:lnSpc>
                <a:spcPct val="90000"/>
              </a:lnSpc>
              <a:spcBef>
                <a:spcPts val="375"/>
              </a:spcBef>
              <a:buClr>
                <a:schemeClr val="accent1"/>
              </a:buClr>
              <a:buSzPct val="110000"/>
              <a:buFont typeface="Arial" panose="020B0604020202020204" pitchFamily="34" charset="0"/>
              <a:buNone/>
              <a:defRPr sz="1200" kern="1200">
                <a:solidFill>
                  <a:schemeClr val="tx1"/>
                </a:solidFill>
                <a:effectLst/>
                <a:latin typeface="+mn-lt"/>
                <a:ea typeface="+mn-ea"/>
                <a:cs typeface="+mn-cs"/>
              </a:defRPr>
            </a:lvl6pPr>
            <a:lvl7pPr marL="2057400" indent="0" algn="ctr" defTabSz="685800" rtl="0" eaLnBrk="1" latinLnBrk="0" hangingPunct="1">
              <a:lnSpc>
                <a:spcPct val="90000"/>
              </a:lnSpc>
              <a:spcBef>
                <a:spcPts val="375"/>
              </a:spcBef>
              <a:buClr>
                <a:schemeClr val="accent1"/>
              </a:buClr>
              <a:buSzPct val="110000"/>
              <a:buFont typeface="Arial" panose="020B0604020202020204" pitchFamily="34" charset="0"/>
              <a:buNone/>
              <a:defRPr sz="1200" kern="1200">
                <a:solidFill>
                  <a:schemeClr val="tx1"/>
                </a:solidFill>
                <a:effectLst/>
                <a:latin typeface="+mn-lt"/>
                <a:ea typeface="+mn-ea"/>
                <a:cs typeface="+mn-cs"/>
              </a:defRPr>
            </a:lvl7pPr>
            <a:lvl8pPr marL="2400300" indent="0" algn="ctr" defTabSz="685800" rtl="0" eaLnBrk="1" latinLnBrk="0" hangingPunct="1">
              <a:lnSpc>
                <a:spcPct val="90000"/>
              </a:lnSpc>
              <a:spcBef>
                <a:spcPts val="375"/>
              </a:spcBef>
              <a:buClr>
                <a:schemeClr val="accent1"/>
              </a:buClr>
              <a:buSzPct val="110000"/>
              <a:buFont typeface="Arial" panose="020B0604020202020204" pitchFamily="34" charset="0"/>
              <a:buNone/>
              <a:defRPr sz="1200" kern="1200">
                <a:solidFill>
                  <a:schemeClr val="tx1"/>
                </a:solidFill>
                <a:effectLst/>
                <a:latin typeface="+mn-lt"/>
                <a:ea typeface="+mn-ea"/>
                <a:cs typeface="+mn-cs"/>
              </a:defRPr>
            </a:lvl8pPr>
            <a:lvl9pPr marL="2743200" indent="0" algn="ctr" defTabSz="685800" rtl="0" eaLnBrk="1" latinLnBrk="0" hangingPunct="1">
              <a:lnSpc>
                <a:spcPct val="90000"/>
              </a:lnSpc>
              <a:spcBef>
                <a:spcPts val="375"/>
              </a:spcBef>
              <a:buClr>
                <a:schemeClr val="accent1"/>
              </a:buClr>
              <a:buSzPct val="110000"/>
              <a:buFont typeface="Arial" panose="020B0604020202020204" pitchFamily="34" charset="0"/>
              <a:buNone/>
              <a:defRPr sz="1200" kern="1200">
                <a:solidFill>
                  <a:schemeClr val="tx1"/>
                </a:solidFill>
                <a:effectLst/>
                <a:latin typeface="+mn-lt"/>
                <a:ea typeface="+mn-ea"/>
                <a:cs typeface="+mn-cs"/>
              </a:defRPr>
            </a:lvl9pPr>
          </a:lstStyle>
          <a:p>
            <a:pPr algn="l">
              <a:lnSpc>
                <a:spcPct val="108000"/>
              </a:lnSpc>
              <a:spcBef>
                <a:spcPts val="394"/>
              </a:spcBef>
              <a:spcAft>
                <a:spcPts val="450"/>
              </a:spcAft>
            </a:pPr>
            <a:r>
              <a:rPr lang="en-GB" dirty="0"/>
              <a:t>Dear Lord,</a:t>
            </a:r>
            <a:endParaRPr lang="en-US" dirty="0">
              <a:ea typeface="Calibri" panose="020F0502020204030204"/>
              <a:cs typeface="Calibri" panose="020F0502020204030204"/>
            </a:endParaRPr>
          </a:p>
          <a:p>
            <a:pPr algn="l">
              <a:lnSpc>
                <a:spcPct val="108000"/>
              </a:lnSpc>
              <a:spcBef>
                <a:spcPts val="394"/>
              </a:spcBef>
              <a:spcAft>
                <a:spcPts val="450"/>
              </a:spcAft>
            </a:pPr>
            <a:r>
              <a:rPr lang="en-GB" dirty="0"/>
              <a:t>May I have a sense of awe and wonder at your created world.   </a:t>
            </a:r>
          </a:p>
          <a:p>
            <a:pPr algn="l">
              <a:lnSpc>
                <a:spcPct val="108000"/>
              </a:lnSpc>
              <a:spcBef>
                <a:spcPts val="394"/>
              </a:spcBef>
              <a:spcAft>
                <a:spcPts val="450"/>
              </a:spcAft>
            </a:pPr>
            <a:r>
              <a:rPr lang="en-GB" dirty="0"/>
              <a:t>Inspire me to enjoy learning and to be curious about new things.</a:t>
            </a:r>
            <a:endParaRPr lang="en-GB" dirty="0">
              <a:ea typeface="Calibri" panose="020F0502020204030204"/>
              <a:cs typeface="Calibri" panose="020F0502020204030204"/>
            </a:endParaRPr>
          </a:p>
          <a:p>
            <a:pPr algn="l">
              <a:lnSpc>
                <a:spcPct val="108000"/>
              </a:lnSpc>
              <a:spcBef>
                <a:spcPts val="394"/>
              </a:spcBef>
              <a:spcAft>
                <a:spcPts val="450"/>
              </a:spcAft>
            </a:pPr>
            <a:r>
              <a:rPr lang="en-GB" dirty="0"/>
              <a:t>Show me how to use my knowledge to make the world a better place.</a:t>
            </a:r>
            <a:endParaRPr lang="en-GB" dirty="0">
              <a:ea typeface="Calibri" panose="020F0502020204030204"/>
              <a:cs typeface="Calibri" panose="020F0502020204030204"/>
            </a:endParaRPr>
          </a:p>
          <a:p>
            <a:pPr algn="l">
              <a:lnSpc>
                <a:spcPct val="108000"/>
              </a:lnSpc>
              <a:spcBef>
                <a:spcPts val="394"/>
              </a:spcBef>
              <a:spcAft>
                <a:spcPts val="450"/>
              </a:spcAft>
            </a:pPr>
            <a:r>
              <a:rPr lang="en-GB" dirty="0"/>
              <a:t>Saint Albert, I ask for your prayers and protection as I grow and learn. Be with me every day, and help me to persist when learning is challenging.</a:t>
            </a:r>
            <a:endParaRPr lang="en-GB" dirty="0">
              <a:ea typeface="Calibri"/>
              <a:cs typeface="Calibri"/>
            </a:endParaRPr>
          </a:p>
          <a:p>
            <a:pPr algn="l">
              <a:lnSpc>
                <a:spcPct val="108000"/>
              </a:lnSpc>
              <a:spcBef>
                <a:spcPts val="394"/>
              </a:spcBef>
              <a:spcAft>
                <a:spcPts val="450"/>
              </a:spcAft>
            </a:pPr>
            <a:r>
              <a:rPr lang="en-GB" dirty="0">
                <a:ea typeface="Calibri"/>
                <a:cs typeface="Calibri"/>
              </a:rPr>
              <a:t>We ask this in the name of Jesus Christ our lord</a:t>
            </a:r>
          </a:p>
          <a:p>
            <a:pPr algn="l">
              <a:lnSpc>
                <a:spcPct val="108000"/>
              </a:lnSpc>
              <a:spcBef>
                <a:spcPts val="394"/>
              </a:spcBef>
              <a:spcAft>
                <a:spcPts val="450"/>
              </a:spcAft>
            </a:pPr>
            <a:r>
              <a:rPr lang="en-GB" b="1" i="1" dirty="0"/>
              <a:t>Amen.</a:t>
            </a:r>
          </a:p>
          <a:p>
            <a:pPr algn="l">
              <a:lnSpc>
                <a:spcPct val="108000"/>
              </a:lnSpc>
              <a:spcBef>
                <a:spcPts val="394"/>
              </a:spcBef>
              <a:spcAft>
                <a:spcPts val="450"/>
              </a:spcAft>
            </a:pPr>
            <a:r>
              <a:rPr lang="en-GB" dirty="0">
                <a:ea typeface="Calibri" panose="020F0502020204030204"/>
                <a:cs typeface="Calibri" panose="020F0502020204030204"/>
              </a:rPr>
              <a:t>St Albert: </a:t>
            </a:r>
            <a:r>
              <a:rPr lang="en-GB" b="1" i="1" dirty="0">
                <a:ea typeface="Calibri" panose="020F0502020204030204"/>
                <a:cs typeface="Calibri" panose="020F0502020204030204"/>
              </a:rPr>
              <a:t>Pray for Us</a:t>
            </a:r>
          </a:p>
          <a:p>
            <a:br>
              <a:rPr lang="en-GB" sz="1350" dirty="0"/>
            </a:br>
            <a:endParaRPr lang="en-GB" sz="1350" dirty="0"/>
          </a:p>
        </p:txBody>
      </p:sp>
      <p:pic>
        <p:nvPicPr>
          <p:cNvPr id="7" name="Picture 2" descr="Saint Albert the Great | The Order of Preachers, Independent">
            <a:extLst>
              <a:ext uri="{FF2B5EF4-FFF2-40B4-BE49-F238E27FC236}">
                <a16:creationId xmlns:a16="http://schemas.microsoft.com/office/drawing/2014/main" id="{D899A886-57EF-476C-939E-C19E6220E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34" y="2369846"/>
            <a:ext cx="4171707" cy="434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410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Friday Notices</a:t>
            </a:r>
            <a:endParaRPr lang="en-US" sz="5400" dirty="0">
              <a:solidFill>
                <a:schemeClr val="tx1"/>
              </a:solidFill>
            </a:endParaRP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776559" y="2416373"/>
            <a:ext cx="6713552" cy="4114800"/>
          </a:xfrm>
        </p:spPr>
        <p:txBody>
          <a:bodyPr vert="horz" lIns="91440" tIns="45720" rIns="91440" bIns="45720" rtlCol="0" anchor="t">
            <a:normAutofit/>
          </a:bodyPr>
          <a:lstStyle/>
          <a:p>
            <a:pPr indent="-228600">
              <a:spcBef>
                <a:spcPts val="0"/>
              </a:spcBef>
              <a:buFont typeface="Arial" panose="020B0604020202020204" pitchFamily="34" charset="0"/>
              <a:buChar char="•"/>
            </a:pPr>
            <a:endParaRPr lang="en-US" sz="2200" dirty="0"/>
          </a:p>
          <a:p>
            <a:pPr indent="-228600">
              <a:buFont typeface="Arial" panose="020B0604020202020204" pitchFamily="34" charset="0"/>
              <a:buChar char="•"/>
            </a:pPr>
            <a:endParaRPr lang="en-US" sz="2200" dirty="0">
              <a:latin typeface="Times New Roman"/>
              <a:cs typeface="Times New Roman"/>
            </a:endParaRPr>
          </a:p>
          <a:p>
            <a:pPr indent="-228600">
              <a:buFont typeface="Arial" panose="020B0604020202020204" pitchFamily="34" charset="0"/>
              <a:buChar char="•"/>
            </a:pPr>
            <a:endParaRPr lang="en-US" sz="2200" dirty="0">
              <a:latin typeface="Times New Roman"/>
              <a:cs typeface="Times New Roman"/>
            </a:endParaRPr>
          </a:p>
          <a:p>
            <a:pPr indent="-228600">
              <a:buFont typeface="Arial" panose="020B0604020202020204" pitchFamily="34" charset="0"/>
              <a:buChar char="•"/>
            </a:pPr>
            <a:endParaRPr lang="en-US" sz="22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18</a:t>
            </a:fld>
            <a:endParaRPr lang="en-US">
              <a:solidFill>
                <a:prstClr val="black">
                  <a:tint val="75000"/>
                </a:prstClr>
              </a:solidFill>
              <a:latin typeface="Calibri" panose="020F0502020204030204"/>
            </a:endParaRPr>
          </a:p>
        </p:txBody>
      </p:sp>
      <p:pic>
        <p:nvPicPr>
          <p:cNvPr id="3" name="Picture 2" descr="Oyez! North Staffordshire town crier to take part in competition this  weekend - Stoke-on-Trent Live">
            <a:extLst>
              <a:ext uri="{FF2B5EF4-FFF2-40B4-BE49-F238E27FC236}">
                <a16:creationId xmlns:a16="http://schemas.microsoft.com/office/drawing/2014/main" id="{3543FA82-A85C-974D-9582-DE7F13FC6B90}"/>
              </a:ext>
            </a:extLst>
          </p:cNvPr>
          <p:cNvPicPr>
            <a:picLocks noChangeAspect="1"/>
          </p:cNvPicPr>
          <p:nvPr/>
        </p:nvPicPr>
        <p:blipFill>
          <a:blip r:embed="rId2"/>
          <a:stretch>
            <a:fillRect/>
          </a:stretch>
        </p:blipFill>
        <p:spPr>
          <a:xfrm>
            <a:off x="222399" y="2458079"/>
            <a:ext cx="3365200" cy="3336445"/>
          </a:xfrm>
          <a:prstGeom prst="rect">
            <a:avLst/>
          </a:prstGeom>
        </p:spPr>
      </p:pic>
      <p:sp>
        <p:nvSpPr>
          <p:cNvPr id="6" name="TextBox 1">
            <a:extLst>
              <a:ext uri="{FF2B5EF4-FFF2-40B4-BE49-F238E27FC236}">
                <a16:creationId xmlns:a16="http://schemas.microsoft.com/office/drawing/2014/main" id="{AD9A06F0-B7B0-4258-9273-6D72D3603DDB}"/>
              </a:ext>
            </a:extLst>
          </p:cNvPr>
          <p:cNvSpPr txBox="1"/>
          <p:nvPr/>
        </p:nvSpPr>
        <p:spPr>
          <a:xfrm>
            <a:off x="5521233" y="2765023"/>
            <a:ext cx="6619007" cy="1200329"/>
          </a:xfrm>
          <a:prstGeom prst="rect">
            <a:avLst/>
          </a:prstGeom>
          <a:solidFill>
            <a:schemeClr val="accent1">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b="1" dirty="0">
              <a:ea typeface="+mn-lt"/>
              <a:cs typeface="+mn-lt"/>
            </a:endParaRPr>
          </a:p>
          <a:p>
            <a:r>
              <a:rPr lang="en-GB" sz="2000" b="1" dirty="0">
                <a:ea typeface="+mn-lt"/>
                <a:cs typeface="+mn-lt"/>
              </a:rPr>
              <a:t>Next week:</a:t>
            </a:r>
          </a:p>
          <a:p>
            <a:pPr marL="342900" indent="-342900">
              <a:buFont typeface="Arial" panose="020B0604020202020204" pitchFamily="34" charset="0"/>
              <a:buChar char="•"/>
            </a:pPr>
            <a:r>
              <a:rPr lang="en-GB" sz="1400" dirty="0">
                <a:ea typeface="+mn-lt"/>
                <a:cs typeface="+mn-lt"/>
              </a:rPr>
              <a:t>Early Mass Monday 8.15am in the chapel – all welcome</a:t>
            </a:r>
          </a:p>
          <a:p>
            <a:endParaRPr lang="en-GB" dirty="0">
              <a:latin typeface="Times New Roman"/>
              <a:ea typeface="Calibri"/>
              <a:cs typeface="Times New Roman"/>
            </a:endParaRPr>
          </a:p>
        </p:txBody>
      </p:sp>
    </p:spTree>
    <p:extLst>
      <p:ext uri="{BB962C8B-B14F-4D97-AF65-F5344CB8AC3E}">
        <p14:creationId xmlns:p14="http://schemas.microsoft.com/office/powerpoint/2010/main" val="651695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7700" y="-770687"/>
            <a:ext cx="5677796" cy="1818678"/>
          </a:xfrm>
        </p:spPr>
        <p:txBody>
          <a:bodyPr vert="horz" lIns="91440" tIns="45720" rIns="91440" bIns="45720" rtlCol="0" anchor="b">
            <a:normAutofit/>
          </a:bodyPr>
          <a:lstStyle/>
          <a:p>
            <a:r>
              <a:rPr lang="en-US" sz="3200" spc="-40">
                <a:solidFill>
                  <a:schemeClr val="accent1"/>
                </a:solidFill>
              </a:rPr>
              <a:t>Friday              </a:t>
            </a:r>
            <a:br>
              <a:rPr lang="en-US" sz="3200" spc="-40"/>
            </a:br>
            <a:r>
              <a:rPr lang="en-US" sz="3200" spc="-40">
                <a:solidFill>
                  <a:schemeClr val="accent1"/>
                </a:solidFill>
              </a:rPr>
              <a:t>God's Word</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a:solidFill>
                  <a:srgbClr val="FFFFFF"/>
                </a:solidFill>
              </a:rPr>
              <a:pPr lvl="0">
                <a:spcAft>
                  <a:spcPts val="600"/>
                </a:spcAft>
              </a:pPr>
              <a:t>19</a:t>
            </a:fld>
            <a:endParaRPr lang="en-US" noProof="0">
              <a:solidFill>
                <a:srgbClr val="FFFFFF"/>
              </a:solidFill>
            </a:endParaRPr>
          </a:p>
        </p:txBody>
      </p:sp>
      <p:sp>
        <p:nvSpPr>
          <p:cNvPr id="3" name="Title 17">
            <a:extLst>
              <a:ext uri="{FF2B5EF4-FFF2-40B4-BE49-F238E27FC236}">
                <a16:creationId xmlns:a16="http://schemas.microsoft.com/office/drawing/2014/main" id="{B5A01919-0660-164E-60B9-E3CF1D1796C8}"/>
              </a:ext>
            </a:extLst>
          </p:cNvPr>
          <p:cNvSpPr txBox="1">
            <a:spLocks/>
          </p:cNvSpPr>
          <p:nvPr/>
        </p:nvSpPr>
        <p:spPr>
          <a:xfrm>
            <a:off x="-1557503" y="842657"/>
            <a:ext cx="5757269" cy="656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 baseline="0">
                <a:solidFill>
                  <a:schemeClr val="bg1"/>
                </a:solidFill>
                <a:latin typeface="+mj-lt"/>
                <a:ea typeface="+mj-ea"/>
                <a:cs typeface="+mj-cs"/>
              </a:defRPr>
            </a:lvl1pPr>
          </a:lstStyle>
          <a:p>
            <a:pPr algn="r"/>
            <a:r>
              <a:rPr lang="en-US" sz="2800" b="1" spc="-40" dirty="0">
                <a:solidFill>
                  <a:srgbClr val="FFFFFF"/>
                </a:solidFill>
              </a:rPr>
              <a:t>Friday             God's Word</a:t>
            </a:r>
          </a:p>
        </p:txBody>
      </p:sp>
      <p:sp>
        <p:nvSpPr>
          <p:cNvPr id="2" name="TextBox 1">
            <a:extLst>
              <a:ext uri="{FF2B5EF4-FFF2-40B4-BE49-F238E27FC236}">
                <a16:creationId xmlns:a16="http://schemas.microsoft.com/office/drawing/2014/main" id="{7DEF170D-63EB-4F88-8F58-7361F06FC21B}"/>
              </a:ext>
            </a:extLst>
          </p:cNvPr>
          <p:cNvSpPr txBox="1"/>
          <p:nvPr/>
        </p:nvSpPr>
        <p:spPr>
          <a:xfrm>
            <a:off x="4837314" y="2663031"/>
            <a:ext cx="6844146" cy="3693319"/>
          </a:xfrm>
          <a:prstGeom prst="rect">
            <a:avLst/>
          </a:prstGeom>
          <a:noFill/>
        </p:spPr>
        <p:txBody>
          <a:bodyPr wrap="square" rtlCol="0">
            <a:spAutoFit/>
          </a:bodyPr>
          <a:lstStyle/>
          <a:p>
            <a:r>
              <a:rPr lang="en-GB" b="1" dirty="0"/>
              <a:t>Luke 10:1-9</a:t>
            </a:r>
            <a:endParaRPr lang="en-GB" b="0" dirty="0"/>
          </a:p>
          <a:p>
            <a:pPr marR="10000"/>
            <a:r>
              <a:rPr lang="en-GB" dirty="0"/>
              <a:t>The Lord appointed seventy-two others and sent them out ahead of him, in pairs, to all the towns and places he himself was to visit. He said to them, ‘The harvest is rich but the labourers are few, so ask the Lord of the harvest to send labourers to his harvest. Start off now, but remember, I am sending you out like lambs among wolves. Carry no purse, no haversack, no sandals. Whenever you go into a town where they make you welcome, eat what is set before you. Cure those in it who are sick, and say, “The kingdom of God is very near to you.”’</a:t>
            </a:r>
          </a:p>
          <a:p>
            <a:pPr marR="10000" algn="just"/>
            <a:endParaRPr lang="en-GB" dirty="0"/>
          </a:p>
          <a:p>
            <a:endParaRPr lang="en-GB" dirty="0"/>
          </a:p>
        </p:txBody>
      </p:sp>
      <p:pic>
        <p:nvPicPr>
          <p:cNvPr id="6" name="Picture 5">
            <a:extLst>
              <a:ext uri="{FF2B5EF4-FFF2-40B4-BE49-F238E27FC236}">
                <a16:creationId xmlns:a16="http://schemas.microsoft.com/office/drawing/2014/main" id="{541043A7-A95A-4655-A34B-5331645CA36F}"/>
              </a:ext>
            </a:extLst>
          </p:cNvPr>
          <p:cNvPicPr>
            <a:picLocks noChangeAspect="1"/>
          </p:cNvPicPr>
          <p:nvPr/>
        </p:nvPicPr>
        <p:blipFill rotWithShape="1">
          <a:blip r:embed="rId2"/>
          <a:srcRect l="23316" t="17880" r="21231" b="21917"/>
          <a:stretch/>
        </p:blipFill>
        <p:spPr>
          <a:xfrm>
            <a:off x="191185" y="2844799"/>
            <a:ext cx="4568664" cy="2789906"/>
          </a:xfrm>
          <a:prstGeom prst="rect">
            <a:avLst/>
          </a:prstGeom>
        </p:spPr>
      </p:pic>
      <p:sp>
        <p:nvSpPr>
          <p:cNvPr id="4" name="TextBox 3">
            <a:extLst>
              <a:ext uri="{FF2B5EF4-FFF2-40B4-BE49-F238E27FC236}">
                <a16:creationId xmlns:a16="http://schemas.microsoft.com/office/drawing/2014/main" id="{E89D40BA-CD99-41F5-A6E6-8E3436129467}"/>
              </a:ext>
            </a:extLst>
          </p:cNvPr>
          <p:cNvSpPr txBox="1"/>
          <p:nvPr/>
        </p:nvSpPr>
        <p:spPr>
          <a:xfrm>
            <a:off x="6012873" y="508000"/>
            <a:ext cx="4433454" cy="646331"/>
          </a:xfrm>
          <a:prstGeom prst="rect">
            <a:avLst/>
          </a:prstGeom>
          <a:noFill/>
        </p:spPr>
        <p:txBody>
          <a:bodyPr wrap="square" rtlCol="0">
            <a:spAutoFit/>
          </a:bodyPr>
          <a:lstStyle/>
          <a:p>
            <a:r>
              <a:rPr lang="en-GB" dirty="0"/>
              <a:t>Today’s reflection and prayers have been written by pupils in 8 Hope</a:t>
            </a:r>
          </a:p>
        </p:txBody>
      </p:sp>
    </p:spTree>
    <p:extLst>
      <p:ext uri="{BB962C8B-B14F-4D97-AF65-F5344CB8AC3E}">
        <p14:creationId xmlns:p14="http://schemas.microsoft.com/office/powerpoint/2010/main" val="2065975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759287" y="798881"/>
            <a:ext cx="8673427" cy="1048945"/>
          </a:xfrm>
        </p:spPr>
        <p:txBody>
          <a:bodyPr vert="horz" lIns="228600" tIns="228600" rIns="228600" bIns="228600" rtlCol="0" anchor="ctr">
            <a:normAutofit/>
          </a:bodyPr>
          <a:lstStyle/>
          <a:p>
            <a:r>
              <a:rPr lang="en-US" b="0" i="0" kern="1200" cap="none" spc="-150">
                <a:solidFill>
                  <a:schemeClr val="tx1"/>
                </a:solidFill>
                <a:effectLst/>
                <a:latin typeface="+mj-lt"/>
                <a:ea typeface="+mj-ea"/>
                <a:cs typeface="+mj-cs"/>
              </a:rPr>
              <a:t>Monday Notices</a:t>
            </a: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153250" y="1990976"/>
            <a:ext cx="5849569" cy="3585256"/>
          </a:xfrm>
        </p:spPr>
        <p:txBody>
          <a:bodyPr vert="horz" lIns="91440" tIns="45720" rIns="91440" bIns="45720" rtlCol="0" anchor="t">
            <a:normAutofit/>
          </a:bodyPr>
          <a:lstStyle/>
          <a:p>
            <a:pPr indent="-198882" defTabSz="795528">
              <a:spcBef>
                <a:spcPts val="0"/>
              </a:spcBef>
              <a:buFont typeface="Arial" panose="020B0604020202020204" pitchFamily="34" charset="0"/>
              <a:buChar char="•"/>
            </a:pPr>
            <a:endParaRPr lang="en-US" sz="1914" kern="1200">
              <a:solidFill>
                <a:schemeClr val="tx1"/>
              </a:solidFill>
              <a:effectLst/>
              <a:latin typeface="+mn-lt"/>
              <a:ea typeface="+mn-ea"/>
              <a:cs typeface="+mn-cs"/>
            </a:endParaRPr>
          </a:p>
          <a:p>
            <a:pPr indent="-198882" defTabSz="795528">
              <a:spcBef>
                <a:spcPts val="870"/>
              </a:spcBef>
              <a:buFont typeface="Arial" panose="020B0604020202020204" pitchFamily="34" charset="0"/>
              <a:buChar char="•"/>
            </a:pPr>
            <a:endParaRPr lang="en-US" sz="1914" kern="1200">
              <a:solidFill>
                <a:schemeClr val="tx1"/>
              </a:solidFill>
              <a:effectLst/>
              <a:latin typeface="+mn-lt"/>
              <a:ea typeface="+mn-ea"/>
              <a:cs typeface="+mn-cs"/>
            </a:endParaRPr>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381135" y="5724559"/>
            <a:ext cx="2390171" cy="318136"/>
          </a:xfrm>
        </p:spPr>
        <p:txBody>
          <a:bodyPr vert="horz" lIns="91440" tIns="45720" rIns="91440" bIns="45720" rtlCol="0" anchor="ctr">
            <a:normAutofit/>
          </a:bodyPr>
          <a:lstStyle/>
          <a:p>
            <a:pPr defTabSz="795528">
              <a:spcAft>
                <a:spcPts val="522"/>
              </a:spcAft>
              <a:defRPr/>
            </a:pPr>
            <a:fld id="{244D815C-8BF3-4ECF-A945-A2A7C2983AF9}" type="slidenum">
              <a:rPr lang="en-US" sz="870" kern="1200">
                <a:solidFill>
                  <a:prstClr val="black">
                    <a:tint val="75000"/>
                  </a:prstClr>
                </a:solidFill>
                <a:latin typeface="Calibri" panose="020F0502020204030204"/>
                <a:ea typeface="+mn-ea"/>
                <a:cs typeface="+mn-cs"/>
              </a:rPr>
              <a:pPr defTabSz="795528">
                <a:spcAft>
                  <a:spcPts val="522"/>
                </a:spcAft>
                <a:defRPr/>
              </a:pPr>
              <a:t>2</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E1E7FB49-F5F0-D953-4EC0-FBDFCED9ADAC}"/>
              </a:ext>
            </a:extLst>
          </p:cNvPr>
          <p:cNvSpPr txBox="1"/>
          <p:nvPr/>
        </p:nvSpPr>
        <p:spPr>
          <a:xfrm>
            <a:off x="4116605" y="2543424"/>
            <a:ext cx="7863111" cy="715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795528">
              <a:spcAft>
                <a:spcPts val="600"/>
              </a:spcAft>
              <a:buFont typeface="Arial"/>
              <a:buChar char="•"/>
            </a:pPr>
            <a:r>
              <a:rPr lang="en-GB" sz="2000" b="1" kern="1200" dirty="0">
                <a:latin typeface="Rockwell"/>
                <a:cs typeface="Calibri"/>
              </a:rPr>
              <a:t>Year</a:t>
            </a:r>
            <a:r>
              <a:rPr lang="en-GB" sz="2000" b="1" dirty="0">
                <a:latin typeface="Rockwell"/>
                <a:cs typeface="Calibri"/>
              </a:rPr>
              <a:t> 11</a:t>
            </a:r>
            <a:r>
              <a:rPr lang="en-GB" sz="2000" b="1" kern="1200" dirty="0">
                <a:latin typeface="Rockwell"/>
                <a:cs typeface="Calibri"/>
              </a:rPr>
              <a:t> Mass</a:t>
            </a:r>
            <a:r>
              <a:rPr lang="en-GB" sz="2000" kern="1200" dirty="0">
                <a:latin typeface="Rockwell"/>
                <a:cs typeface="Calibri"/>
              </a:rPr>
              <a:t> – Period 1</a:t>
            </a:r>
            <a:r>
              <a:rPr lang="en-GB" sz="2000" dirty="0">
                <a:latin typeface="Rockwell"/>
                <a:cs typeface="Calibri"/>
              </a:rPr>
              <a:t> </a:t>
            </a:r>
            <a:r>
              <a:rPr lang="en-GB" sz="2000" kern="1200" dirty="0">
                <a:latin typeface="Rockwell"/>
                <a:cs typeface="Calibri"/>
              </a:rPr>
              <a:t>Faith in Action </a:t>
            </a:r>
            <a:r>
              <a:rPr lang="en-GB" sz="2000" dirty="0">
                <a:latin typeface="Rockwell"/>
                <a:cs typeface="Calibri"/>
              </a:rPr>
              <a:t>F104 </a:t>
            </a:r>
            <a:endParaRPr lang="en-GB" sz="2000" kern="1200" dirty="0">
              <a:latin typeface="+mn-lt"/>
              <a:ea typeface="Calibri"/>
              <a:cs typeface="Calibri"/>
            </a:endParaRPr>
          </a:p>
          <a:p>
            <a:pPr defTabSz="795528">
              <a:spcAft>
                <a:spcPts val="600"/>
              </a:spcAft>
            </a:pPr>
            <a:endParaRPr lang="en-US" sz="1550" dirty="0"/>
          </a:p>
        </p:txBody>
      </p:sp>
      <p:pic>
        <p:nvPicPr>
          <p:cNvPr id="3" name="Picture 2" descr="Oyez! North Staffordshire town crier to take part in competition this  weekend - Stoke-on-Trent Live">
            <a:extLst>
              <a:ext uri="{FF2B5EF4-FFF2-40B4-BE49-F238E27FC236}">
                <a16:creationId xmlns:a16="http://schemas.microsoft.com/office/drawing/2014/main" id="{B39CC4F2-6876-E2EE-55F7-B9CCB34768C8}"/>
              </a:ext>
            </a:extLst>
          </p:cNvPr>
          <p:cNvPicPr>
            <a:picLocks noChangeAspect="1"/>
          </p:cNvPicPr>
          <p:nvPr/>
        </p:nvPicPr>
        <p:blipFill>
          <a:blip r:embed="rId2"/>
          <a:stretch>
            <a:fillRect/>
          </a:stretch>
        </p:blipFill>
        <p:spPr>
          <a:xfrm>
            <a:off x="222399" y="2458079"/>
            <a:ext cx="3365200" cy="3336445"/>
          </a:xfrm>
          <a:prstGeom prst="rect">
            <a:avLst/>
          </a:prstGeom>
        </p:spPr>
      </p:pic>
      <p:sp>
        <p:nvSpPr>
          <p:cNvPr id="7" name="TextBox 6">
            <a:extLst>
              <a:ext uri="{FF2B5EF4-FFF2-40B4-BE49-F238E27FC236}">
                <a16:creationId xmlns:a16="http://schemas.microsoft.com/office/drawing/2014/main" id="{A759CA6F-7E1B-4864-91B4-7CD0903850DB}"/>
              </a:ext>
            </a:extLst>
          </p:cNvPr>
          <p:cNvSpPr txBox="1"/>
          <p:nvPr/>
        </p:nvSpPr>
        <p:spPr>
          <a:xfrm>
            <a:off x="3916076" y="3132738"/>
            <a:ext cx="8264167" cy="1877437"/>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dirty="0">
              <a:latin typeface="Calibri"/>
              <a:ea typeface="Calibri"/>
              <a:cs typeface="Calibri"/>
            </a:endParaRPr>
          </a:p>
          <a:p>
            <a:r>
              <a:rPr lang="en-GB" sz="2000" dirty="0">
                <a:latin typeface="Calibri"/>
                <a:cs typeface="Calibri"/>
              </a:rPr>
              <a:t>Come and receive God's forgiveness – Receive the sacrament of reconciliation (confession) in the chaplaincy 10.40-11.20 (Clare building)</a:t>
            </a:r>
            <a:endParaRPr lang="en-GB" sz="2000" dirty="0">
              <a:latin typeface="Calibri"/>
              <a:ea typeface="Calibri"/>
              <a:cs typeface="Calibri"/>
            </a:endParaRPr>
          </a:p>
          <a:p>
            <a:endParaRPr lang="en-GB" sz="2000" dirty="0">
              <a:latin typeface="Calibri"/>
              <a:ea typeface="Calibri"/>
              <a:cs typeface="Calibri"/>
            </a:endParaRPr>
          </a:p>
          <a:p>
            <a:br>
              <a:rPr lang="en-US" dirty="0"/>
            </a:br>
            <a:endParaRPr lang="en-US" dirty="0"/>
          </a:p>
        </p:txBody>
      </p:sp>
    </p:spTree>
    <p:extLst>
      <p:ext uri="{BB962C8B-B14F-4D97-AF65-F5344CB8AC3E}">
        <p14:creationId xmlns:p14="http://schemas.microsoft.com/office/powerpoint/2010/main" val="3266919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54271" y="563639"/>
            <a:ext cx="11642165" cy="872100"/>
          </a:xfrm>
        </p:spPr>
        <p:txBody>
          <a:bodyPr vert="horz" lIns="91440" tIns="45720" rIns="91440" bIns="45720" rtlCol="0" anchor="ctr">
            <a:normAutofit fontScale="90000"/>
          </a:bodyPr>
          <a:lstStyle/>
          <a:p>
            <a:pPr algn="l"/>
            <a:r>
              <a:rPr lang="en-US" sz="3600" b="1" spc="-40" dirty="0">
                <a:effectLst>
                  <a:outerShdw blurRad="38100" dist="38100" dir="2700000" algn="tl">
                    <a:srgbClr val="000000">
                      <a:alpha val="43137"/>
                    </a:srgbClr>
                  </a:outerShdw>
                </a:effectLst>
                <a:latin typeface="Calibri"/>
                <a:ea typeface="Calibri"/>
                <a:cs typeface="Calibri"/>
              </a:rPr>
              <a:t>Friday: </a:t>
            </a:r>
            <a:r>
              <a:rPr lang="en-US" sz="3100" i="1" spc="-40" dirty="0">
                <a:latin typeface="Calibri"/>
                <a:ea typeface="Calibri"/>
                <a:cs typeface="Calibri"/>
              </a:rPr>
              <a:t>Pupils in 8 Hope have written about what today’s reading means to them</a:t>
            </a:r>
            <a:endParaRPr lang="en-US" sz="2800" b="1" i="1" spc="-40" dirty="0">
              <a:solidFill>
                <a:srgbClr val="FFFFFF"/>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dirty="0">
                <a:solidFill>
                  <a:srgbClr val="FFFFFF"/>
                </a:solidFill>
              </a:rPr>
              <a:pPr lvl="0">
                <a:spcAft>
                  <a:spcPts val="600"/>
                </a:spcAft>
              </a:pPr>
              <a:t>20</a:t>
            </a:fld>
            <a:endParaRPr lang="en-US" noProof="0">
              <a:solidFill>
                <a:srgbClr val="FFFFFF"/>
              </a:solidFill>
            </a:endParaRPr>
          </a:p>
        </p:txBody>
      </p:sp>
      <p:sp>
        <p:nvSpPr>
          <p:cNvPr id="4" name="TextBox 3">
            <a:extLst>
              <a:ext uri="{FF2B5EF4-FFF2-40B4-BE49-F238E27FC236}">
                <a16:creationId xmlns:a16="http://schemas.microsoft.com/office/drawing/2014/main" id="{50B7B2BF-7F87-4AAD-8A54-F481B6648049}"/>
              </a:ext>
            </a:extLst>
          </p:cNvPr>
          <p:cNvSpPr txBox="1"/>
          <p:nvPr/>
        </p:nvSpPr>
        <p:spPr>
          <a:xfrm>
            <a:off x="81482" y="2215819"/>
            <a:ext cx="6891929" cy="954107"/>
          </a:xfrm>
          <a:prstGeom prst="rect">
            <a:avLst/>
          </a:prstGeom>
          <a:noFill/>
        </p:spPr>
        <p:txBody>
          <a:bodyPr wrap="square" lIns="91440" tIns="45720" rIns="91440" bIns="45720" rtlCol="0" anchor="t">
            <a:spAutoFit/>
          </a:bodyPr>
          <a:lstStyle/>
          <a:p>
            <a:endParaRPr lang="en-GB" sz="2000" dirty="0"/>
          </a:p>
          <a:p>
            <a:endParaRPr lang="en-GB" dirty="0"/>
          </a:p>
          <a:p>
            <a:r>
              <a:rPr lang="en-GB" dirty="0"/>
              <a:t> </a:t>
            </a:r>
          </a:p>
        </p:txBody>
      </p:sp>
      <p:sp>
        <p:nvSpPr>
          <p:cNvPr id="6" name="Subtitle 2">
            <a:extLst>
              <a:ext uri="{FF2B5EF4-FFF2-40B4-BE49-F238E27FC236}">
                <a16:creationId xmlns:a16="http://schemas.microsoft.com/office/drawing/2014/main" id="{AABB659F-8303-4653-BD3E-3FF2DC26AE1F}"/>
              </a:ext>
            </a:extLst>
          </p:cNvPr>
          <p:cNvSpPr txBox="1">
            <a:spLocks/>
          </p:cNvSpPr>
          <p:nvPr/>
        </p:nvSpPr>
        <p:spPr>
          <a:xfrm>
            <a:off x="6847584" y="3435641"/>
            <a:ext cx="5252034" cy="3322491"/>
          </a:xfrm>
          <a:prstGeom prst="rect">
            <a:avLst/>
          </a:prstGeom>
          <a:solidFill>
            <a:srgbClr val="AC75D5"/>
          </a:solidFill>
        </p:spPr>
        <p:txBody>
          <a:bodyPr vert="horz" lIns="91440" tIns="45720" rIns="91440" bIns="45720" rtlCol="0">
            <a:no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b="0" i="0" dirty="0">
                <a:solidFill>
                  <a:srgbClr val="000000"/>
                </a:solidFill>
                <a:effectLst/>
                <a:latin typeface="Times New Roman" panose="02020603050405020304" pitchFamily="18" charset="0"/>
              </a:rPr>
              <a:t>To me, Jesus sending out his disciples to spread the word and tell others shows that Jesus really cares about us and wants us to be as holy as we possibly can be. </a:t>
            </a:r>
          </a:p>
          <a:p>
            <a:r>
              <a:rPr lang="en-GB" b="0" i="0" dirty="0">
                <a:solidFill>
                  <a:srgbClr val="000000"/>
                </a:solidFill>
                <a:effectLst/>
                <a:latin typeface="Times New Roman" panose="02020603050405020304" pitchFamily="18" charset="0"/>
              </a:rPr>
              <a:t>Todays reading makes us also think about all refugees who have had to leave their homes due to war and unrest. We should also think about those who are seriously ill and those who care for such ill of health people.</a:t>
            </a:r>
            <a:endParaRPr lang="en-GB" dirty="0"/>
          </a:p>
        </p:txBody>
      </p:sp>
      <p:pic>
        <p:nvPicPr>
          <p:cNvPr id="2" name="Picture 1">
            <a:extLst>
              <a:ext uri="{FF2B5EF4-FFF2-40B4-BE49-F238E27FC236}">
                <a16:creationId xmlns:a16="http://schemas.microsoft.com/office/drawing/2014/main" id="{005FB493-9100-416F-8D98-488CBBC73CAB}"/>
              </a:ext>
            </a:extLst>
          </p:cNvPr>
          <p:cNvPicPr>
            <a:picLocks noChangeAspect="1"/>
          </p:cNvPicPr>
          <p:nvPr/>
        </p:nvPicPr>
        <p:blipFill rotWithShape="1">
          <a:blip r:embed="rId2"/>
          <a:srcRect l="6632" t="2696" r="7824" b="52431"/>
          <a:stretch/>
        </p:blipFill>
        <p:spPr>
          <a:xfrm rot="21273756">
            <a:off x="213115" y="1867509"/>
            <a:ext cx="6300551" cy="3077471"/>
          </a:xfrm>
          <a:prstGeom prst="rect">
            <a:avLst/>
          </a:prstGeom>
        </p:spPr>
      </p:pic>
      <p:sp>
        <p:nvSpPr>
          <p:cNvPr id="3" name="TextBox 2">
            <a:extLst>
              <a:ext uri="{FF2B5EF4-FFF2-40B4-BE49-F238E27FC236}">
                <a16:creationId xmlns:a16="http://schemas.microsoft.com/office/drawing/2014/main" id="{F30DFEFF-F5CA-4504-8759-894EB4EE1697}"/>
              </a:ext>
            </a:extLst>
          </p:cNvPr>
          <p:cNvSpPr txBox="1"/>
          <p:nvPr/>
        </p:nvSpPr>
        <p:spPr>
          <a:xfrm>
            <a:off x="51985" y="3945127"/>
            <a:ext cx="6593313" cy="1519341"/>
          </a:xfrm>
          <a:prstGeom prst="rect">
            <a:avLst/>
          </a:prstGeom>
          <a:solidFill>
            <a:schemeClr val="accent6">
              <a:lumMod val="40000"/>
              <a:lumOff val="60000"/>
            </a:schemeClr>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A90CBAE3-8360-4423-A758-22E4914C3128}"/>
              </a:ext>
            </a:extLst>
          </p:cNvPr>
          <p:cNvSpPr txBox="1"/>
          <p:nvPr/>
        </p:nvSpPr>
        <p:spPr>
          <a:xfrm>
            <a:off x="254272" y="5954568"/>
            <a:ext cx="4424219" cy="803564"/>
          </a:xfrm>
          <a:prstGeom prst="rect">
            <a:avLst/>
          </a:prstGeom>
          <a:solidFill>
            <a:schemeClr val="accent6">
              <a:lumMod val="40000"/>
              <a:lumOff val="60000"/>
            </a:schemeClr>
          </a:solidFill>
        </p:spPr>
        <p:txBody>
          <a:bodyPr wrap="square" rtlCol="0">
            <a:spAutoFit/>
          </a:bodyPr>
          <a:lstStyle/>
          <a:p>
            <a:endParaRPr lang="en-GB" dirty="0"/>
          </a:p>
        </p:txBody>
      </p:sp>
      <p:sp>
        <p:nvSpPr>
          <p:cNvPr id="11" name="Rectangle 3">
            <a:extLst>
              <a:ext uri="{FF2B5EF4-FFF2-40B4-BE49-F238E27FC236}">
                <a16:creationId xmlns:a16="http://schemas.microsoft.com/office/drawing/2014/main" id="{60723ACD-443A-4984-81CD-0C6347970E21}"/>
              </a:ext>
            </a:extLst>
          </p:cNvPr>
          <p:cNvSpPr>
            <a:spLocks noChangeArrowheads="1"/>
          </p:cNvSpPr>
          <p:nvPr/>
        </p:nvSpPr>
        <p:spPr bwMode="auto">
          <a:xfrm rot="10800000" flipV="1">
            <a:off x="254272" y="4203587"/>
            <a:ext cx="5390322" cy="2554545"/>
          </a:xfrm>
          <a:prstGeom prst="rect">
            <a:avLst/>
          </a:prstGeom>
          <a:solidFill>
            <a:schemeClr val="accent3">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j-lt"/>
              </a:rPr>
              <a:t>For me Jesus gives his disciples an important job and he needed his best people to do it and follow his instructions. He was putting a very risky task on them, he tells them to leave all possessions behind.  Now in this day and age most people have and rely on phones incase of an emergency and he made the disciples leave without anything only each other.</a:t>
            </a:r>
            <a:endParaRPr kumimoji="0" lang="en-US" altLang="en-US" sz="3200" b="0" i="0" u="none" strike="noStrike" cap="none" normalizeH="0" baseline="0" dirty="0">
              <a:ln>
                <a:noFill/>
              </a:ln>
              <a:solidFill>
                <a:schemeClr val="tx1"/>
              </a:solidFill>
              <a:effectLst/>
              <a:latin typeface="+mj-lt"/>
            </a:endParaRPr>
          </a:p>
        </p:txBody>
      </p:sp>
      <p:sp>
        <p:nvSpPr>
          <p:cNvPr id="13" name="TextBox 12">
            <a:extLst>
              <a:ext uri="{FF2B5EF4-FFF2-40B4-BE49-F238E27FC236}">
                <a16:creationId xmlns:a16="http://schemas.microsoft.com/office/drawing/2014/main" id="{522B431C-678D-4446-B236-6AB00C54A864}"/>
              </a:ext>
            </a:extLst>
          </p:cNvPr>
          <p:cNvSpPr txBox="1"/>
          <p:nvPr/>
        </p:nvSpPr>
        <p:spPr>
          <a:xfrm>
            <a:off x="4716333" y="3663538"/>
            <a:ext cx="2131251" cy="372174"/>
          </a:xfrm>
          <a:prstGeom prst="rect">
            <a:avLst/>
          </a:prstGeom>
          <a:solidFill>
            <a:schemeClr val="accent6">
              <a:lumMod val="40000"/>
              <a:lumOff val="60000"/>
            </a:schemeClr>
          </a:solidFill>
        </p:spPr>
        <p:txBody>
          <a:bodyPr wrap="square" rtlCol="0">
            <a:spAutoFit/>
          </a:bodyPr>
          <a:lstStyle/>
          <a:p>
            <a:endParaRPr lang="en-GB" dirty="0"/>
          </a:p>
        </p:txBody>
      </p:sp>
    </p:spTree>
    <p:extLst>
      <p:ext uri="{BB962C8B-B14F-4D97-AF65-F5344CB8AC3E}">
        <p14:creationId xmlns:p14="http://schemas.microsoft.com/office/powerpoint/2010/main" val="672996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450987" y="875489"/>
            <a:ext cx="8641369" cy="656217"/>
          </a:xfrm>
        </p:spPr>
        <p:txBody>
          <a:bodyPr vert="horz" lIns="91440" tIns="45720" rIns="91440" bIns="45720" rtlCol="0" anchor="ctr">
            <a:noAutofit/>
          </a:bodyPr>
          <a:lstStyle/>
          <a:p>
            <a:pPr algn="r"/>
            <a:r>
              <a:rPr lang="en-US" sz="3600" b="1" spc="-40" dirty="0">
                <a:solidFill>
                  <a:srgbClr val="FFFFFF"/>
                </a:solidFill>
              </a:rPr>
              <a:t>Friday               Let us pray</a:t>
            </a:r>
            <a:endParaRPr lang="en-US" sz="3600" b="1" spc="-40" dirty="0">
              <a:solidFill>
                <a:srgbClr val="FFFFFF"/>
              </a:solidFill>
              <a:ea typeface="Calibri Light"/>
              <a:cs typeface="Calibri Light"/>
            </a:endParaRPr>
          </a:p>
        </p:txBody>
      </p:sp>
      <p:sp>
        <p:nvSpPr>
          <p:cNvPr id="3" name="Content Placeholder 2">
            <a:extLst>
              <a:ext uri="{FF2B5EF4-FFF2-40B4-BE49-F238E27FC236}">
                <a16:creationId xmlns:a16="http://schemas.microsoft.com/office/drawing/2014/main" id="{88993F73-143A-F7A8-83A7-6C3A7FECE1E9}"/>
              </a:ext>
            </a:extLst>
          </p:cNvPr>
          <p:cNvSpPr>
            <a:spLocks noGrp="1"/>
          </p:cNvSpPr>
          <p:nvPr>
            <p:ph idx="1"/>
          </p:nvPr>
        </p:nvSpPr>
        <p:spPr>
          <a:xfrm>
            <a:off x="189769" y="2264113"/>
            <a:ext cx="11490097" cy="4464489"/>
          </a:xfrm>
        </p:spPr>
        <p:txBody>
          <a:bodyPr vert="horz" lIns="91440" tIns="45720" rIns="91440" bIns="45720" rtlCol="0" anchor="t">
            <a:noAutofit/>
          </a:bodyPr>
          <a:lstStyle/>
          <a:p>
            <a:endParaRPr lang="en-GB">
              <a:ea typeface="Calibri"/>
              <a:cs typeface="Calibri"/>
            </a:endParaRPr>
          </a:p>
          <a:p>
            <a:endParaRPr lang="en-GB" dirty="0">
              <a:cs typeface="Calibri"/>
            </a:endParaRPr>
          </a:p>
          <a:p>
            <a:endParaRPr lang="en-GB" dirty="0">
              <a:cs typeface="Calibri"/>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dirty="0"/>
              <a:pPr lvl="0">
                <a:spcAft>
                  <a:spcPts val="600"/>
                </a:spcAft>
              </a:pPr>
              <a:t>21</a:t>
            </a:fld>
            <a:endParaRPr lang="en-US" noProof="0"/>
          </a:p>
        </p:txBody>
      </p:sp>
      <p:sp>
        <p:nvSpPr>
          <p:cNvPr id="2" name="TextBox 1">
            <a:extLst>
              <a:ext uri="{FF2B5EF4-FFF2-40B4-BE49-F238E27FC236}">
                <a16:creationId xmlns:a16="http://schemas.microsoft.com/office/drawing/2014/main" id="{4139C22D-9F65-44BF-9252-52475DBC943E}"/>
              </a:ext>
            </a:extLst>
          </p:cNvPr>
          <p:cNvSpPr txBox="1"/>
          <p:nvPr/>
        </p:nvSpPr>
        <p:spPr>
          <a:xfrm>
            <a:off x="1036948" y="2846895"/>
            <a:ext cx="4153434" cy="2585323"/>
          </a:xfrm>
          <a:prstGeom prst="rect">
            <a:avLst/>
          </a:prstGeom>
          <a:solidFill>
            <a:srgbClr val="FFC000"/>
          </a:solidFill>
        </p:spPr>
        <p:txBody>
          <a:bodyPr wrap="square" rtlCol="0">
            <a:spAutoFit/>
          </a:bodyPr>
          <a:lstStyle/>
          <a:p>
            <a:pPr algn="l"/>
            <a:r>
              <a:rPr lang="en-GB" b="0" i="0" dirty="0">
                <a:solidFill>
                  <a:srgbClr val="000000"/>
                </a:solidFill>
                <a:effectLst/>
                <a:latin typeface="Times New Roman" panose="02020603050405020304" pitchFamily="18" charset="0"/>
              </a:rPr>
              <a:t>Dear Lord,</a:t>
            </a:r>
          </a:p>
          <a:p>
            <a:pPr algn="l"/>
            <a:r>
              <a:rPr lang="en-GB" b="0" i="0" dirty="0">
                <a:solidFill>
                  <a:srgbClr val="000000"/>
                </a:solidFill>
                <a:effectLst/>
                <a:latin typeface="Times New Roman" panose="02020603050405020304" pitchFamily="18" charset="0"/>
              </a:rPr>
              <a:t>Today we pray for those who are ill and those who care,</a:t>
            </a:r>
          </a:p>
          <a:p>
            <a:pPr algn="l"/>
            <a:r>
              <a:rPr lang="en-GB" b="0" i="0" dirty="0">
                <a:solidFill>
                  <a:srgbClr val="000000"/>
                </a:solidFill>
                <a:effectLst/>
                <a:latin typeface="Times New Roman" panose="02020603050405020304" pitchFamily="18" charset="0"/>
              </a:rPr>
              <a:t>We give the families all our support and hope,</a:t>
            </a:r>
          </a:p>
          <a:p>
            <a:pPr algn="l"/>
            <a:r>
              <a:rPr lang="en-GB" b="0" i="0" dirty="0">
                <a:solidFill>
                  <a:srgbClr val="000000"/>
                </a:solidFill>
                <a:effectLst/>
                <a:latin typeface="Times New Roman" panose="02020603050405020304" pitchFamily="18" charset="0"/>
              </a:rPr>
              <a:t>Today we can try and realise the true value of a good healthy life for us</a:t>
            </a:r>
          </a:p>
          <a:p>
            <a:pPr algn="l"/>
            <a:r>
              <a:rPr lang="en-GB" b="0" i="0" dirty="0">
                <a:solidFill>
                  <a:srgbClr val="000000"/>
                </a:solidFill>
                <a:effectLst/>
                <a:latin typeface="Times New Roman" panose="02020603050405020304" pitchFamily="18" charset="0"/>
              </a:rPr>
              <a:t>Amen</a:t>
            </a:r>
          </a:p>
          <a:p>
            <a:endParaRPr lang="en-GB" dirty="0"/>
          </a:p>
        </p:txBody>
      </p:sp>
      <p:sp>
        <p:nvSpPr>
          <p:cNvPr id="6" name="TextBox 5">
            <a:extLst>
              <a:ext uri="{FF2B5EF4-FFF2-40B4-BE49-F238E27FC236}">
                <a16:creationId xmlns:a16="http://schemas.microsoft.com/office/drawing/2014/main" id="{724487CE-0969-4FD8-BFC5-CF9689E51D65}"/>
              </a:ext>
            </a:extLst>
          </p:cNvPr>
          <p:cNvSpPr txBox="1"/>
          <p:nvPr/>
        </p:nvSpPr>
        <p:spPr>
          <a:xfrm>
            <a:off x="6096000" y="1460599"/>
            <a:ext cx="5712644" cy="4524315"/>
          </a:xfrm>
          <a:prstGeom prst="rect">
            <a:avLst/>
          </a:prstGeom>
          <a:solidFill>
            <a:schemeClr val="accent3">
              <a:lumMod val="60000"/>
              <a:lumOff val="40000"/>
            </a:schemeClr>
          </a:solidFill>
        </p:spPr>
        <p:txBody>
          <a:bodyPr wrap="square" rtlCol="0">
            <a:spAutoFit/>
          </a:bodyPr>
          <a:lstStyle/>
          <a:p>
            <a:pPr algn="l"/>
            <a:r>
              <a:rPr lang="en-GB" b="0" dirty="0">
                <a:solidFill>
                  <a:srgbClr val="242424"/>
                </a:solidFill>
                <a:effectLst/>
                <a:latin typeface="+mj-lt"/>
              </a:rPr>
              <a:t>Dear God,</a:t>
            </a:r>
            <a:endParaRPr lang="en-GB" dirty="0">
              <a:solidFill>
                <a:srgbClr val="242424"/>
              </a:solidFill>
              <a:effectLst/>
              <a:latin typeface="+mj-lt"/>
            </a:endParaRPr>
          </a:p>
          <a:p>
            <a:pPr algn="l"/>
            <a:r>
              <a:rPr lang="en-GB" b="0" dirty="0">
                <a:solidFill>
                  <a:srgbClr val="242424"/>
                </a:solidFill>
                <a:effectLst/>
                <a:latin typeface="+mj-lt"/>
              </a:rPr>
              <a:t>Thank you for guiding and protecting us each day. </a:t>
            </a:r>
            <a:br>
              <a:rPr lang="en-GB" b="0" dirty="0">
                <a:solidFill>
                  <a:srgbClr val="242424"/>
                </a:solidFill>
                <a:effectLst/>
                <a:latin typeface="+mj-lt"/>
              </a:rPr>
            </a:br>
            <a:r>
              <a:rPr lang="en-GB" b="0" dirty="0">
                <a:solidFill>
                  <a:srgbClr val="242424"/>
                </a:solidFill>
                <a:effectLst/>
                <a:latin typeface="+mj-lt"/>
              </a:rPr>
              <a:t>We are grateful for your unwavering love and care in our lives. </a:t>
            </a:r>
            <a:br>
              <a:rPr lang="en-GB" b="0" dirty="0">
                <a:solidFill>
                  <a:srgbClr val="242424"/>
                </a:solidFill>
                <a:effectLst/>
                <a:latin typeface="+mj-lt"/>
              </a:rPr>
            </a:br>
            <a:r>
              <a:rPr lang="en-GB" b="0" dirty="0">
                <a:solidFill>
                  <a:srgbClr val="242424"/>
                </a:solidFill>
                <a:effectLst/>
                <a:latin typeface="+mj-lt"/>
              </a:rPr>
              <a:t>We thank you for the blessings of our parents, teachers, and friends, who support us and nurture us in so many ways. We also ask for your healing touch on the refugees and people who are suffering. May they find comfort and strength in your presence. </a:t>
            </a:r>
            <a:br>
              <a:rPr lang="en-GB" b="0" dirty="0">
                <a:solidFill>
                  <a:srgbClr val="242424"/>
                </a:solidFill>
                <a:effectLst/>
                <a:latin typeface="+mj-lt"/>
              </a:rPr>
            </a:br>
            <a:r>
              <a:rPr lang="en-GB" b="0" dirty="0">
                <a:solidFill>
                  <a:srgbClr val="242424"/>
                </a:solidFill>
                <a:effectLst/>
                <a:latin typeface="+mj-lt"/>
              </a:rPr>
              <a:t>We are grateful for people  who selflessly tend to those in need. Bless them with resilience and compassion as they continue to serve others.</a:t>
            </a:r>
            <a:endParaRPr lang="en-GB" dirty="0">
              <a:solidFill>
                <a:srgbClr val="242424"/>
              </a:solidFill>
              <a:effectLst/>
              <a:latin typeface="+mj-lt"/>
            </a:endParaRPr>
          </a:p>
          <a:p>
            <a:pPr algn="l"/>
            <a:r>
              <a:rPr lang="en-GB" b="0" dirty="0">
                <a:solidFill>
                  <a:srgbClr val="242424"/>
                </a:solidFill>
                <a:effectLst/>
                <a:latin typeface="+mj-lt"/>
              </a:rPr>
              <a:t>Help us to be instruments of your peace and love in the world. </a:t>
            </a:r>
          </a:p>
          <a:p>
            <a:pPr algn="l"/>
            <a:r>
              <a:rPr lang="en-GB" b="0" dirty="0">
                <a:solidFill>
                  <a:srgbClr val="242424"/>
                </a:solidFill>
                <a:effectLst/>
                <a:latin typeface="+mj-lt"/>
              </a:rPr>
              <a:t>Amen</a:t>
            </a:r>
            <a:endParaRPr lang="en-GB" dirty="0">
              <a:solidFill>
                <a:srgbClr val="242424"/>
              </a:solidFill>
              <a:effectLst/>
              <a:latin typeface="+mj-lt"/>
            </a:endParaRPr>
          </a:p>
          <a:p>
            <a:endParaRPr lang="en-GB" dirty="0"/>
          </a:p>
        </p:txBody>
      </p:sp>
    </p:spTree>
    <p:extLst>
      <p:ext uri="{BB962C8B-B14F-4D97-AF65-F5344CB8AC3E}">
        <p14:creationId xmlns:p14="http://schemas.microsoft.com/office/powerpoint/2010/main" val="411681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826821" y="335452"/>
            <a:ext cx="10488547" cy="1190912"/>
          </a:xfrm>
        </p:spPr>
        <p:txBody>
          <a:bodyPr vert="horz" lIns="228600" tIns="228600" rIns="228600" bIns="228600" rtlCol="0" anchor="ctr">
            <a:normAutofit fontScale="90000"/>
          </a:bodyPr>
          <a:lstStyle/>
          <a:p>
            <a:r>
              <a:rPr lang="en-US" spc="-150" dirty="0">
                <a:solidFill>
                  <a:schemeClr val="tx2"/>
                </a:solidFill>
              </a:rPr>
              <a:t>Monday</a:t>
            </a:r>
            <a:br>
              <a:rPr lang="en-US" spc="-150" dirty="0">
                <a:solidFill>
                  <a:schemeClr val="tx2"/>
                </a:solidFill>
                <a:ea typeface="Calibri Light"/>
                <a:cs typeface="Calibri Light"/>
              </a:rPr>
            </a:br>
            <a:r>
              <a:rPr lang="en-US" spc="-150" dirty="0">
                <a:solidFill>
                  <a:schemeClr val="tx2"/>
                </a:solidFill>
              </a:rPr>
              <a:t>God's Word</a:t>
            </a:r>
          </a:p>
        </p:txBody>
      </p:sp>
      <p:sp>
        <p:nvSpPr>
          <p:cNvPr id="4" name="Content Placeholder 3">
            <a:extLst>
              <a:ext uri="{FF2B5EF4-FFF2-40B4-BE49-F238E27FC236}">
                <a16:creationId xmlns:a16="http://schemas.microsoft.com/office/drawing/2014/main" id="{F5BE403B-C0F6-EE9C-F6C2-01A94EE51C62}"/>
              </a:ext>
            </a:extLst>
          </p:cNvPr>
          <p:cNvSpPr>
            <a:spLocks noGrp="1"/>
          </p:cNvSpPr>
          <p:nvPr>
            <p:ph idx="1"/>
          </p:nvPr>
        </p:nvSpPr>
        <p:spPr/>
        <p:txBody>
          <a:bodyPr/>
          <a:lstStyle/>
          <a:p>
            <a:r>
              <a:rPr lang="en-GB" dirty="0"/>
              <a:t>These are words from Psalm 46.  People have used this phrase to remind them how to reach God for thousands of years.</a:t>
            </a:r>
          </a:p>
          <a:p>
            <a:endParaRPr lang="en-GB" dirty="0"/>
          </a:p>
          <a:p>
            <a:r>
              <a:rPr lang="en-GB" dirty="0"/>
              <a:t>This morning, take a few moments of silence to say these words to yourself.</a:t>
            </a:r>
          </a:p>
        </p:txBody>
      </p:sp>
      <p:pic>
        <p:nvPicPr>
          <p:cNvPr id="2" name="Picture 2" descr="Be Still and Know That I Am God' &gt; Diocese of Norwich">
            <a:extLst>
              <a:ext uri="{FF2B5EF4-FFF2-40B4-BE49-F238E27FC236}">
                <a16:creationId xmlns:a16="http://schemas.microsoft.com/office/drawing/2014/main" id="{11E82BFF-96F6-4B93-8089-1A859D980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55" y="2283940"/>
            <a:ext cx="451485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451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972122" y="481369"/>
            <a:ext cx="3498979" cy="2456442"/>
          </a:xfrm>
        </p:spPr>
        <p:txBody>
          <a:bodyPr vert="horz" lIns="228600" tIns="228600" rIns="228600" bIns="228600" rtlCol="0" anchor="ctr">
            <a:normAutofit/>
          </a:bodyPr>
          <a:lstStyle/>
          <a:p>
            <a:r>
              <a:rPr lang="en-US" sz="3700" b="0" i="0" kern="1200" cap="none" spc="-150" dirty="0">
                <a:solidFill>
                  <a:srgbClr val="FFFEFF"/>
                </a:solidFill>
                <a:effectLst/>
                <a:latin typeface="+mj-lt"/>
                <a:ea typeface="+mj-ea"/>
                <a:cs typeface="+mj-cs"/>
              </a:rPr>
              <a:t>Monday </a:t>
            </a:r>
            <a:br>
              <a:rPr lang="en-US" sz="3700" b="0" i="0" kern="1200" cap="none" spc="-150" dirty="0">
                <a:solidFill>
                  <a:srgbClr val="FFFEFF"/>
                </a:solidFill>
                <a:effectLst/>
                <a:latin typeface="+mj-lt"/>
                <a:ea typeface="+mj-ea"/>
                <a:cs typeface="+mj-cs"/>
              </a:rPr>
            </a:br>
            <a:r>
              <a:rPr lang="en-US" sz="3700" b="0" i="0" kern="1200" cap="none" spc="-150" dirty="0">
                <a:solidFill>
                  <a:srgbClr val="FFFEFF"/>
                </a:solidFill>
                <a:effectLst/>
                <a:latin typeface="+mj-lt"/>
                <a:ea typeface="+mj-ea"/>
                <a:cs typeface="+mj-cs"/>
              </a:rPr>
              <a:t>To think about</a:t>
            </a:r>
            <a:br>
              <a:rPr lang="en-US" sz="3700" b="0" i="0" kern="1200" cap="none" spc="-150" dirty="0">
                <a:solidFill>
                  <a:srgbClr val="FFFEFF"/>
                </a:solidFill>
                <a:effectLst/>
                <a:latin typeface="+mj-lt"/>
                <a:ea typeface="+mj-ea"/>
                <a:cs typeface="+mj-cs"/>
              </a:rPr>
            </a:br>
            <a:br>
              <a:rPr lang="en-US" sz="3700" b="0" i="0" kern="1200" cap="none" spc="-150" dirty="0">
                <a:solidFill>
                  <a:srgbClr val="FFFEFF"/>
                </a:solidFill>
                <a:effectLst/>
                <a:latin typeface="+mj-lt"/>
                <a:ea typeface="+mj-ea"/>
                <a:cs typeface="+mj-cs"/>
              </a:rPr>
            </a:br>
            <a:endParaRPr lang="en-US" sz="3700" b="0" i="0" kern="1200" cap="none" spc="-150" dirty="0">
              <a:solidFill>
                <a:srgbClr val="FFFEFF"/>
              </a:solidFill>
              <a:effectLst/>
              <a:latin typeface="+mj-lt"/>
              <a:ea typeface="+mj-ea"/>
              <a:cs typeface="+mj-cs"/>
            </a:endParaRPr>
          </a:p>
        </p:txBody>
      </p:sp>
      <p:sp>
        <p:nvSpPr>
          <p:cNvPr id="3" name="Content Placeholder 2">
            <a:extLst>
              <a:ext uri="{FF2B5EF4-FFF2-40B4-BE49-F238E27FC236}">
                <a16:creationId xmlns:a16="http://schemas.microsoft.com/office/drawing/2014/main" id="{1337838F-D56A-4B8E-D831-C5737E7E462D}"/>
              </a:ext>
            </a:extLst>
          </p:cNvPr>
          <p:cNvSpPr>
            <a:spLocks noGrp="1"/>
          </p:cNvSpPr>
          <p:nvPr>
            <p:ph idx="1"/>
          </p:nvPr>
        </p:nvSpPr>
        <p:spPr>
          <a:xfrm>
            <a:off x="6470389" y="2261326"/>
            <a:ext cx="4608774" cy="1985647"/>
          </a:xfrm>
        </p:spPr>
        <p:txBody>
          <a:bodyPr vert="horz" lIns="91440" tIns="45720" rIns="91440" bIns="45720" rtlCol="0" anchor="ctr">
            <a:noAutofit/>
          </a:bodyPr>
          <a:lstStyle/>
          <a:p>
            <a:pPr defTabSz="502920">
              <a:spcBef>
                <a:spcPts val="550"/>
              </a:spcBef>
            </a:pPr>
            <a:endParaRPr lang="en-US" sz="1100" kern="1200">
              <a:solidFill>
                <a:schemeClr val="tx1"/>
              </a:solidFill>
              <a:effectLst/>
              <a:latin typeface="+mn-lt"/>
              <a:ea typeface="+mn-lt"/>
              <a:cs typeface="+mn-lt"/>
            </a:endParaRPr>
          </a:p>
          <a:p>
            <a:pPr defTabSz="502920">
              <a:spcBef>
                <a:spcPts val="550"/>
              </a:spcBef>
            </a:pPr>
            <a:endParaRPr lang="en-US" sz="660" kern="1200">
              <a:solidFill>
                <a:schemeClr val="tx1"/>
              </a:solidFill>
              <a:effectLst/>
              <a:latin typeface="+mn-lt"/>
              <a:ea typeface="+mn-lt"/>
              <a:cs typeface="+mn-lt"/>
            </a:endParaRPr>
          </a:p>
          <a:p>
            <a:endParaRPr lang="en-US" sz="1200" dirty="0">
              <a:ea typeface="+mn-lt"/>
              <a:cs typeface="+mn-lt"/>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9138898" y="4385558"/>
            <a:ext cx="1511856" cy="201231"/>
          </a:xfrm>
        </p:spPr>
        <p:txBody>
          <a:bodyPr vert="horz" lIns="91440" tIns="45720" rIns="91440" bIns="45720" rtlCol="0" anchor="ctr">
            <a:normAutofit/>
          </a:bodyPr>
          <a:lstStyle/>
          <a:p>
            <a:pPr defTabSz="502920">
              <a:spcAft>
                <a:spcPts val="330"/>
              </a:spcAft>
              <a:defRPr/>
            </a:pPr>
            <a:fld id="{244D815C-8BF3-4ECF-A945-A2A7C2983AF9}" type="slidenum">
              <a:rPr lang="en-US" sz="550" kern="1200" dirty="0">
                <a:solidFill>
                  <a:schemeClr val="tx1">
                    <a:lumMod val="75000"/>
                    <a:lumOff val="25000"/>
                  </a:schemeClr>
                </a:solidFill>
                <a:latin typeface="Calibri" panose="020F0502020204030204"/>
                <a:ea typeface="+mn-ea"/>
                <a:cs typeface="+mn-cs"/>
              </a:rPr>
              <a:pPr defTabSz="502920">
                <a:spcAft>
                  <a:spcPts val="330"/>
                </a:spcAft>
                <a:defRPr/>
              </a:pPr>
              <a:t>4</a:t>
            </a:fld>
            <a:endParaRPr lang="en-US">
              <a:solidFill>
                <a:schemeClr val="tx1">
                  <a:lumMod val="75000"/>
                  <a:lumOff val="25000"/>
                </a:schemeClr>
              </a:solidFill>
              <a:latin typeface="Calibri" panose="020F0502020204030204"/>
            </a:endParaRPr>
          </a:p>
        </p:txBody>
      </p:sp>
      <p:sp>
        <p:nvSpPr>
          <p:cNvPr id="6" name="Content Placeholder 3">
            <a:extLst>
              <a:ext uri="{FF2B5EF4-FFF2-40B4-BE49-F238E27FC236}">
                <a16:creationId xmlns:a16="http://schemas.microsoft.com/office/drawing/2014/main" id="{03056680-3DE3-4979-B46A-5B3D440133D9}"/>
              </a:ext>
            </a:extLst>
          </p:cNvPr>
          <p:cNvSpPr txBox="1">
            <a:spLocks/>
          </p:cNvSpPr>
          <p:nvPr/>
        </p:nvSpPr>
        <p:spPr>
          <a:xfrm>
            <a:off x="4039263" y="2488758"/>
            <a:ext cx="7390737" cy="369478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dirty="0"/>
              <a:t>As Christians we do not need to fill our lives with noise, business or many people.  It is good to stop and let the dust of activity settle: to know that I can meet God in the silence. </a:t>
            </a:r>
          </a:p>
          <a:p>
            <a:r>
              <a:rPr lang="en-GB" dirty="0"/>
              <a:t>In the silence of your heart this morning ask yourself:  </a:t>
            </a:r>
          </a:p>
          <a:p>
            <a:pPr marL="285750" indent="-285750">
              <a:buFont typeface="Arial" panose="020B0604020202020204" pitchFamily="34" charset="0"/>
              <a:buChar char="•"/>
            </a:pPr>
            <a:r>
              <a:rPr lang="en-GB" dirty="0"/>
              <a:t>Where will I find stillness today?</a:t>
            </a:r>
          </a:p>
          <a:p>
            <a:pPr marL="285750" indent="-285750">
              <a:buFont typeface="Arial" panose="020B0604020202020204" pitchFamily="34" charset="0"/>
              <a:buChar char="•"/>
            </a:pPr>
            <a:r>
              <a:rPr lang="en-GB" dirty="0"/>
              <a:t>Who are the people in my life who help me to feel calm and settled?</a:t>
            </a:r>
          </a:p>
          <a:p>
            <a:pPr marL="285750" indent="-285750">
              <a:buFont typeface="Arial" panose="020B0604020202020204" pitchFamily="34" charset="0"/>
              <a:buChar char="•"/>
            </a:pPr>
            <a:r>
              <a:rPr lang="en-GB" dirty="0"/>
              <a:t>How can I bring this sense of stillness and calm to others?</a:t>
            </a:r>
          </a:p>
          <a:p>
            <a:pPr marL="285750" indent="-285750">
              <a:buFont typeface="Arial" panose="020B0604020202020204" pitchFamily="34" charset="0"/>
              <a:buChar char="•"/>
            </a:pPr>
            <a:r>
              <a:rPr lang="en-GB" dirty="0"/>
              <a:t>Is there anyone or any situation which I should try to avoid today?</a:t>
            </a:r>
          </a:p>
        </p:txBody>
      </p:sp>
      <p:pic>
        <p:nvPicPr>
          <p:cNvPr id="2" name="Picture 1">
            <a:extLst>
              <a:ext uri="{FF2B5EF4-FFF2-40B4-BE49-F238E27FC236}">
                <a16:creationId xmlns:a16="http://schemas.microsoft.com/office/drawing/2014/main" id="{5D635A14-C6BB-4A80-A5CE-3D24F3F96A8D}"/>
              </a:ext>
            </a:extLst>
          </p:cNvPr>
          <p:cNvPicPr>
            <a:picLocks noChangeAspect="1"/>
          </p:cNvPicPr>
          <p:nvPr/>
        </p:nvPicPr>
        <p:blipFill>
          <a:blip r:embed="rId2"/>
          <a:stretch>
            <a:fillRect/>
          </a:stretch>
        </p:blipFill>
        <p:spPr>
          <a:xfrm>
            <a:off x="129435" y="3710137"/>
            <a:ext cx="3654098" cy="2192459"/>
          </a:xfrm>
          <a:prstGeom prst="rect">
            <a:avLst/>
          </a:prstGeom>
        </p:spPr>
      </p:pic>
    </p:spTree>
    <p:extLst>
      <p:ext uri="{BB962C8B-B14F-4D97-AF65-F5344CB8AC3E}">
        <p14:creationId xmlns:p14="http://schemas.microsoft.com/office/powerpoint/2010/main" val="2344079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42883" y="390010"/>
            <a:ext cx="4123738" cy="1433323"/>
          </a:xfrm>
        </p:spPr>
        <p:txBody>
          <a:bodyPr vert="horz" lIns="228600" tIns="228600" rIns="228600" bIns="228600" rtlCol="0" anchor="ctr">
            <a:normAutofit/>
          </a:bodyPr>
          <a:lstStyle/>
          <a:p>
            <a:pPr algn="l"/>
            <a:r>
              <a:rPr lang="en-US" sz="3200" spc="-150" dirty="0">
                <a:solidFill>
                  <a:schemeClr val="tx2"/>
                </a:solidFill>
              </a:rPr>
              <a:t>Monday         </a:t>
            </a:r>
            <a:br>
              <a:rPr lang="en-US" sz="3200" spc="-150" dirty="0">
                <a:solidFill>
                  <a:schemeClr val="tx2"/>
                </a:solidFill>
              </a:rPr>
            </a:br>
            <a:r>
              <a:rPr lang="en-US" sz="3200" spc="-150" dirty="0">
                <a:solidFill>
                  <a:schemeClr val="tx2"/>
                </a:solidFill>
              </a:rPr>
              <a:t>Let us pray</a:t>
            </a:r>
          </a:p>
        </p:txBody>
      </p:sp>
      <p:sp>
        <p:nvSpPr>
          <p:cNvPr id="4" name="Content Placeholder 3">
            <a:extLst>
              <a:ext uri="{FF2B5EF4-FFF2-40B4-BE49-F238E27FC236}">
                <a16:creationId xmlns:a16="http://schemas.microsoft.com/office/drawing/2014/main" id="{8B671473-0D84-014A-2F95-2C76862DC776}"/>
              </a:ext>
            </a:extLst>
          </p:cNvPr>
          <p:cNvSpPr>
            <a:spLocks noGrp="1"/>
          </p:cNvSpPr>
          <p:nvPr>
            <p:ph idx="1"/>
          </p:nvPr>
        </p:nvSpPr>
        <p:spPr>
          <a:xfrm>
            <a:off x="294199" y="2644496"/>
            <a:ext cx="5227712" cy="3284359"/>
          </a:xfrm>
        </p:spPr>
        <p:txBody>
          <a:bodyPr>
            <a:normAutofit fontScale="92500" lnSpcReduction="10000"/>
          </a:bodyPr>
          <a:lstStyle/>
          <a:p>
            <a:r>
              <a:rPr lang="en-GB" dirty="0"/>
              <a:t>Lord, I offer you this unused day.</a:t>
            </a:r>
          </a:p>
          <a:p>
            <a:r>
              <a:rPr lang="en-GB" dirty="0"/>
              <a:t>I offer you my enthusiasm but also any reluctance I feel for what lies ahead.</a:t>
            </a:r>
          </a:p>
          <a:p>
            <a:r>
              <a:rPr lang="en-GB" dirty="0"/>
              <a:t>Be with me in my fears, to calm my mind.  </a:t>
            </a:r>
            <a:br>
              <a:rPr lang="en-GB" dirty="0"/>
            </a:br>
            <a:r>
              <a:rPr lang="en-GB" dirty="0"/>
              <a:t>Be with me in success and surprises to help me celebrate.</a:t>
            </a:r>
          </a:p>
          <a:p>
            <a:r>
              <a:rPr lang="en-GB" dirty="0"/>
              <a:t>Be with me in the silence, to deepen my faith and love for you today.</a:t>
            </a:r>
          </a:p>
          <a:p>
            <a:r>
              <a:rPr lang="en-GB" dirty="0"/>
              <a:t>Amen</a:t>
            </a:r>
          </a:p>
        </p:txBody>
      </p:sp>
      <p:pic>
        <p:nvPicPr>
          <p:cNvPr id="2" name="Picture 1">
            <a:extLst>
              <a:ext uri="{FF2B5EF4-FFF2-40B4-BE49-F238E27FC236}">
                <a16:creationId xmlns:a16="http://schemas.microsoft.com/office/drawing/2014/main" id="{0B2E63E4-DD1D-42D0-A19F-2A3F1334BC25}"/>
              </a:ext>
            </a:extLst>
          </p:cNvPr>
          <p:cNvPicPr>
            <a:picLocks noChangeAspect="1"/>
          </p:cNvPicPr>
          <p:nvPr/>
        </p:nvPicPr>
        <p:blipFill>
          <a:blip r:embed="rId2"/>
          <a:stretch>
            <a:fillRect/>
          </a:stretch>
        </p:blipFill>
        <p:spPr>
          <a:xfrm>
            <a:off x="6670091" y="2644497"/>
            <a:ext cx="5322927" cy="3284359"/>
          </a:xfrm>
          <a:prstGeom prst="rect">
            <a:avLst/>
          </a:prstGeom>
        </p:spPr>
      </p:pic>
    </p:spTree>
    <p:extLst>
      <p:ext uri="{BB962C8B-B14F-4D97-AF65-F5344CB8AC3E}">
        <p14:creationId xmlns:p14="http://schemas.microsoft.com/office/powerpoint/2010/main" val="4087278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939560" y="837709"/>
            <a:ext cx="4123738" cy="1433323"/>
          </a:xfrm>
        </p:spPr>
        <p:txBody>
          <a:bodyPr vert="horz" lIns="228600" tIns="228600" rIns="228600" bIns="228600" rtlCol="0" anchor="ctr">
            <a:normAutofit/>
          </a:bodyPr>
          <a:lstStyle/>
          <a:p>
            <a:pPr algn="l"/>
            <a:r>
              <a:rPr lang="en-US" sz="3200" spc="-150" dirty="0">
                <a:solidFill>
                  <a:schemeClr val="tx2"/>
                </a:solidFill>
              </a:rPr>
              <a:t>Tuesday Notices</a:t>
            </a: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7293817" y="2338388"/>
            <a:ext cx="4099607" cy="3678237"/>
          </a:xfrm>
        </p:spPr>
        <p:txBody>
          <a:bodyPr vert="horz" lIns="91440" tIns="45720" rIns="91440" bIns="45720" rtlCol="0" anchor="ctr">
            <a:normAutofit/>
          </a:bodyPr>
          <a:lstStyle/>
          <a:p>
            <a:pPr indent="-228600">
              <a:spcBef>
                <a:spcPts val="0"/>
              </a:spcBef>
              <a:buClr>
                <a:srgbClr val="D6A14C"/>
              </a:buClr>
              <a:buFont typeface="Wingdings" panose="05000000000000000000" pitchFamily="2" charset="2"/>
              <a:buChar char="§"/>
            </a:pPr>
            <a:endParaRPr lang="en-US"/>
          </a:p>
          <a:p>
            <a:pPr indent="-228600">
              <a:buClr>
                <a:srgbClr val="D6A14C"/>
              </a:buClr>
              <a:buFont typeface="Wingdings" panose="05000000000000000000" pitchFamily="2" charset="2"/>
              <a:buChar char="§"/>
            </a:pPr>
            <a:endParaRPr lang="en-US"/>
          </a:p>
          <a:p>
            <a:pPr indent="-228600">
              <a:buClr>
                <a:srgbClr val="D6A14C"/>
              </a:buClr>
              <a:buFont typeface="Wingdings" panose="05000000000000000000" pitchFamily="2" charset="2"/>
              <a:buChar char="§"/>
            </a:pPr>
            <a:endParaRPr lang="en-US"/>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6</a:t>
            </a:fld>
            <a:endParaRPr lang="en-US"/>
          </a:p>
        </p:txBody>
      </p:sp>
      <p:pic>
        <p:nvPicPr>
          <p:cNvPr id="4" name="Picture 3" descr="Oyez! North Staffordshire town crier to take part in competition this  weekend - Stoke-on-Trent Live">
            <a:extLst>
              <a:ext uri="{FF2B5EF4-FFF2-40B4-BE49-F238E27FC236}">
                <a16:creationId xmlns:a16="http://schemas.microsoft.com/office/drawing/2014/main" id="{19DC961F-C0CB-49C1-8B77-AFA14ABEDF08}"/>
              </a:ext>
            </a:extLst>
          </p:cNvPr>
          <p:cNvPicPr>
            <a:picLocks noChangeAspect="1"/>
          </p:cNvPicPr>
          <p:nvPr/>
        </p:nvPicPr>
        <p:blipFill>
          <a:blip r:embed="rId2"/>
          <a:stretch>
            <a:fillRect/>
          </a:stretch>
        </p:blipFill>
        <p:spPr>
          <a:xfrm>
            <a:off x="222399" y="2458079"/>
            <a:ext cx="3365200" cy="3336445"/>
          </a:xfrm>
          <a:prstGeom prst="rect">
            <a:avLst/>
          </a:prstGeom>
        </p:spPr>
      </p:pic>
    </p:spTree>
    <p:extLst>
      <p:ext uri="{BB962C8B-B14F-4D97-AF65-F5344CB8AC3E}">
        <p14:creationId xmlns:p14="http://schemas.microsoft.com/office/powerpoint/2010/main" val="629800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18003" y="462479"/>
            <a:ext cx="6451110" cy="1255469"/>
          </a:xfrm>
        </p:spPr>
        <p:txBody>
          <a:bodyPr vert="horz" lIns="91440" tIns="45720" rIns="91440" bIns="45720" rtlCol="0" anchor="ctr">
            <a:normAutofit fontScale="90000"/>
          </a:bodyPr>
          <a:lstStyle/>
          <a:p>
            <a:r>
              <a:rPr lang="en-US" sz="3100" b="1" spc="-60" dirty="0">
                <a:solidFill>
                  <a:srgbClr val="FFFFFF"/>
                </a:solidFill>
              </a:rPr>
              <a:t>Tuesday</a:t>
            </a:r>
            <a:br>
              <a:rPr lang="en-US" sz="3100" spc="-60" dirty="0"/>
            </a:br>
            <a:r>
              <a:rPr lang="en-US" sz="3100" spc="-60" dirty="0">
                <a:solidFill>
                  <a:srgbClr val="FFFFFF"/>
                </a:solidFill>
              </a:rPr>
              <a:t>Black History Month – </a:t>
            </a:r>
            <a:br>
              <a:rPr lang="en-US" sz="3100" spc="-60" dirty="0">
                <a:solidFill>
                  <a:srgbClr val="FFFFFF"/>
                </a:solidFill>
              </a:rPr>
            </a:br>
            <a:r>
              <a:rPr lang="en-US" sz="3100" spc="-60" dirty="0">
                <a:solidFill>
                  <a:srgbClr val="FFFFFF"/>
                </a:solidFill>
              </a:rPr>
              <a:t>Remembering The Uganda Martyrs</a:t>
            </a:r>
            <a:endParaRPr lang="en-US" sz="3100" spc="-60" dirty="0">
              <a:solidFill>
                <a:srgbClr val="FFFFFF"/>
              </a:solidFill>
              <a:ea typeface="Calibri Light"/>
              <a:cs typeface="Calibri Light"/>
            </a:endParaRPr>
          </a:p>
          <a:p>
            <a:br>
              <a:rPr lang="en-US" sz="1400" spc="-60" dirty="0"/>
            </a:br>
            <a:br>
              <a:rPr lang="en-US" sz="1400" spc="-60" dirty="0"/>
            </a:br>
            <a:endParaRPr lang="en-US" sz="1400" spc="-60" dirty="0">
              <a:solidFill>
                <a:srgbClr val="FFFFFF"/>
              </a:solidFill>
            </a:endParaRPr>
          </a:p>
        </p:txBody>
      </p:sp>
      <p:sp>
        <p:nvSpPr>
          <p:cNvPr id="6" name="Content Placeholder 5">
            <a:extLst>
              <a:ext uri="{FF2B5EF4-FFF2-40B4-BE49-F238E27FC236}">
                <a16:creationId xmlns:a16="http://schemas.microsoft.com/office/drawing/2014/main" id="{3769155F-A9FC-6B9D-A9CD-8EF61672C71A}"/>
              </a:ext>
            </a:extLst>
          </p:cNvPr>
          <p:cNvSpPr>
            <a:spLocks noGrp="1"/>
          </p:cNvSpPr>
          <p:nvPr>
            <p:ph idx="1"/>
          </p:nvPr>
        </p:nvSpPr>
        <p:spPr>
          <a:xfrm>
            <a:off x="-2943" y="2007790"/>
            <a:ext cx="7924867" cy="4851489"/>
          </a:xfrm>
          <a:solidFill>
            <a:schemeClr val="accent6">
              <a:lumMod val="20000"/>
              <a:lumOff val="80000"/>
            </a:schemeClr>
          </a:solidFill>
        </p:spPr>
        <p:txBody>
          <a:bodyPr vert="horz" lIns="91440" tIns="45720" rIns="91440" bIns="45720" rtlCol="0" anchor="t">
            <a:noAutofit/>
          </a:bodyPr>
          <a:lstStyle/>
          <a:p>
            <a:r>
              <a:rPr lang="en-GB" sz="2400" dirty="0">
                <a:solidFill>
                  <a:srgbClr val="000000"/>
                </a:solidFill>
                <a:latin typeface="+mj-lt"/>
                <a:ea typeface="+mn-lt"/>
                <a:cs typeface="Times New Roman"/>
              </a:rPr>
              <a:t>On 3 June 1886, thirty-two young men aged between 15 and 25, were burned to death in Uganda for their refusal to renounce Christianity.   King Mwanga was angry that these young men put loyalty to Christ above the traditional loyalty to the king and resolved to wipe out Christianity.</a:t>
            </a:r>
            <a:endParaRPr lang="en-GB" sz="2000" dirty="0">
              <a:solidFill>
                <a:srgbClr val="000000"/>
              </a:solidFill>
              <a:latin typeface="+mj-lt"/>
              <a:cs typeface="Times New Roman"/>
            </a:endParaRPr>
          </a:p>
          <a:p>
            <a:r>
              <a:rPr lang="en-GB" sz="2400" dirty="0">
                <a:solidFill>
                  <a:srgbClr val="000000"/>
                </a:solidFill>
                <a:latin typeface="+mj-lt"/>
                <a:ea typeface="+mn-lt"/>
                <a:cs typeface="Times New Roman"/>
              </a:rPr>
              <a:t>Their  martyrdoms produced a result entirely opposite to Mwanga's intentions. The example of these martyrs, who walked to their deaths singing hymns and praying for their enemies, so inspired many of the bystanders that many more became Christian. </a:t>
            </a:r>
            <a:endParaRPr lang="en-GB" sz="2400" dirty="0">
              <a:solidFill>
                <a:srgbClr val="333333"/>
              </a:solidFill>
              <a:latin typeface="+mj-lt"/>
            </a:endParaRPr>
          </a:p>
          <a:p>
            <a:endParaRPr lang="en-GB" sz="2000" dirty="0">
              <a:solidFill>
                <a:srgbClr val="000000"/>
              </a:solidFill>
              <a:latin typeface="Rockwell"/>
              <a:cs typeface="Times New Roman"/>
            </a:endParaRPr>
          </a:p>
          <a:p>
            <a:endParaRPr lang="en-GB" sz="1300" dirty="0">
              <a:solidFill>
                <a:srgbClr val="333333"/>
              </a:solidFill>
              <a:latin typeface="Rockwell"/>
              <a:cs typeface="Times New Roman"/>
            </a:endParaRPr>
          </a:p>
        </p:txBody>
      </p:sp>
      <p:pic>
        <p:nvPicPr>
          <p:cNvPr id="3" name="Picture 2" descr="A group of people holding a sign&#10;&#10;Description automatically generated">
            <a:extLst>
              <a:ext uri="{FF2B5EF4-FFF2-40B4-BE49-F238E27FC236}">
                <a16:creationId xmlns:a16="http://schemas.microsoft.com/office/drawing/2014/main" id="{23ED8D78-3684-DC4E-90DF-D30BB6CBE8EA}"/>
              </a:ext>
            </a:extLst>
          </p:cNvPr>
          <p:cNvPicPr>
            <a:picLocks noChangeAspect="1"/>
          </p:cNvPicPr>
          <p:nvPr/>
        </p:nvPicPr>
        <p:blipFill rotWithShape="1">
          <a:blip r:embed="rId2"/>
          <a:srcRect t="61" r="190" b="28146"/>
          <a:stretch/>
        </p:blipFill>
        <p:spPr>
          <a:xfrm>
            <a:off x="7921924" y="0"/>
            <a:ext cx="4270076" cy="3902073"/>
          </a:xfrm>
          <a:prstGeom prst="rect">
            <a:avLst/>
          </a:prstGeom>
        </p:spPr>
      </p:pic>
    </p:spTree>
    <p:extLst>
      <p:ext uri="{BB962C8B-B14F-4D97-AF65-F5344CB8AC3E}">
        <p14:creationId xmlns:p14="http://schemas.microsoft.com/office/powerpoint/2010/main" val="2658045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60F8E5-6D34-3713-1C99-51A312DE325B}"/>
              </a:ext>
            </a:extLst>
          </p:cNvPr>
          <p:cNvSpPr>
            <a:spLocks noGrp="1"/>
          </p:cNvSpPr>
          <p:nvPr>
            <p:ph type="title"/>
          </p:nvPr>
        </p:nvSpPr>
        <p:spPr/>
        <p:txBody>
          <a:bodyPr/>
          <a:lstStyle/>
          <a:p>
            <a:r>
              <a:rPr lang="en-GB" dirty="0">
                <a:ea typeface="Calibri Light"/>
                <a:cs typeface="Calibri Light"/>
              </a:rPr>
              <a:t>Tuesday God's Word</a:t>
            </a:r>
            <a:endParaRPr lang="en-GB"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8</a:t>
            </a:fld>
            <a:endParaRPr lang="en-US"/>
          </a:p>
        </p:txBody>
      </p:sp>
      <p:pic>
        <p:nvPicPr>
          <p:cNvPr id="2" name="Picture 1">
            <a:extLst>
              <a:ext uri="{FF2B5EF4-FFF2-40B4-BE49-F238E27FC236}">
                <a16:creationId xmlns:a16="http://schemas.microsoft.com/office/drawing/2014/main" id="{12ABF03F-12F2-4B6E-883B-62D4D02DD728}"/>
              </a:ext>
            </a:extLst>
          </p:cNvPr>
          <p:cNvPicPr>
            <a:picLocks noChangeAspect="1"/>
          </p:cNvPicPr>
          <p:nvPr/>
        </p:nvPicPr>
        <p:blipFill>
          <a:blip r:embed="rId2"/>
          <a:stretch>
            <a:fillRect/>
          </a:stretch>
        </p:blipFill>
        <p:spPr>
          <a:xfrm>
            <a:off x="7124893" y="2300976"/>
            <a:ext cx="4375405" cy="4375405"/>
          </a:xfrm>
          <a:prstGeom prst="rect">
            <a:avLst/>
          </a:prstGeom>
        </p:spPr>
      </p:pic>
      <p:sp>
        <p:nvSpPr>
          <p:cNvPr id="7" name="Content Placeholder 18">
            <a:extLst>
              <a:ext uri="{FF2B5EF4-FFF2-40B4-BE49-F238E27FC236}">
                <a16:creationId xmlns:a16="http://schemas.microsoft.com/office/drawing/2014/main" id="{B5747E74-B02A-4F35-9E7E-33E12E738828}"/>
              </a:ext>
            </a:extLst>
          </p:cNvPr>
          <p:cNvSpPr txBox="1">
            <a:spLocks/>
          </p:cNvSpPr>
          <p:nvPr/>
        </p:nvSpPr>
        <p:spPr>
          <a:xfrm>
            <a:off x="295526" y="2300977"/>
            <a:ext cx="6395258" cy="4375405"/>
          </a:xfrm>
          <a:prstGeom prst="rect">
            <a:avLst/>
          </a:prstGeom>
          <a:solidFill>
            <a:schemeClr val="accent4">
              <a:lumMod val="40000"/>
              <a:lumOff val="60000"/>
            </a:schemeClr>
          </a:solidFill>
        </p:spPr>
        <p:txBody>
          <a:bodyPr vert="horz" lIns="91440" tIns="45720" rIns="91440" bIns="45720" rtlCol="0" anchor="ctr">
            <a:no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indent="-228600">
              <a:lnSpc>
                <a:spcPct val="110000"/>
              </a:lnSpc>
              <a:buClr>
                <a:srgbClr val="EEC37E"/>
              </a:buClr>
              <a:buFont typeface="Wingdings" panose="05000000000000000000" pitchFamily="2" charset="2"/>
              <a:buChar char="§"/>
            </a:pPr>
            <a:r>
              <a:rPr lang="en-US" sz="2000" dirty="0">
                <a:ea typeface="+mn-lt"/>
                <a:cs typeface="+mn-lt"/>
              </a:rPr>
              <a:t>St Paul wrote these words to encourage the first Christians who were facing persecution for their faith</a:t>
            </a:r>
          </a:p>
          <a:p>
            <a:pPr indent="-228600">
              <a:lnSpc>
                <a:spcPct val="110000"/>
              </a:lnSpc>
              <a:buClr>
                <a:srgbClr val="EEC37E"/>
              </a:buClr>
              <a:buFont typeface="Wingdings" panose="05000000000000000000" pitchFamily="2" charset="2"/>
              <a:buChar char="§"/>
            </a:pPr>
            <a:r>
              <a:rPr lang="en-US" sz="2000" dirty="0">
                <a:ea typeface="+mn-lt"/>
                <a:cs typeface="+mn-lt"/>
              </a:rPr>
              <a:t>What do you need courage to face in your life?</a:t>
            </a:r>
          </a:p>
          <a:p>
            <a:pPr indent="-228600">
              <a:lnSpc>
                <a:spcPct val="110000"/>
              </a:lnSpc>
              <a:buClr>
                <a:srgbClr val="EEC37E"/>
              </a:buClr>
              <a:buFont typeface="Wingdings" panose="05000000000000000000" pitchFamily="2" charset="2"/>
              <a:buChar char="§"/>
            </a:pPr>
            <a:r>
              <a:rPr lang="en-US" sz="2000" dirty="0">
                <a:ea typeface="+mn-lt"/>
                <a:cs typeface="+mn-lt"/>
              </a:rPr>
              <a:t>Spend a few moments in prayer asking God for the courage you need.</a:t>
            </a:r>
            <a:endParaRPr lang="en-US" sz="2000" dirty="0"/>
          </a:p>
          <a:p>
            <a:pPr indent="-228600">
              <a:lnSpc>
                <a:spcPct val="110000"/>
              </a:lnSpc>
              <a:buClr>
                <a:srgbClr val="EEC37E"/>
              </a:buClr>
              <a:buFont typeface="Wingdings" panose="05000000000000000000" pitchFamily="2" charset="2"/>
              <a:buChar char="§"/>
            </a:pPr>
            <a:endParaRPr lang="en-US" sz="1700" dirty="0"/>
          </a:p>
        </p:txBody>
      </p:sp>
    </p:spTree>
    <p:extLst>
      <p:ext uri="{BB962C8B-B14F-4D97-AF65-F5344CB8AC3E}">
        <p14:creationId xmlns:p14="http://schemas.microsoft.com/office/powerpoint/2010/main" val="1182816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374975" y="640080"/>
            <a:ext cx="10488547" cy="1190912"/>
          </a:xfrm>
        </p:spPr>
        <p:txBody>
          <a:bodyPr vert="horz" lIns="228600" tIns="228600" rIns="228600" bIns="228600" rtlCol="0" anchor="ctr">
            <a:noAutofit/>
          </a:bodyPr>
          <a:lstStyle/>
          <a:p>
            <a:r>
              <a:rPr lang="en-US" spc="-150" dirty="0">
                <a:solidFill>
                  <a:schemeClr val="tx2"/>
                </a:solidFill>
              </a:rPr>
              <a:t>Tuesday  </a:t>
            </a:r>
            <a:br>
              <a:rPr lang="en-US" spc="-150" dirty="0">
                <a:solidFill>
                  <a:schemeClr val="tx2"/>
                </a:solidFill>
              </a:rPr>
            </a:br>
            <a:r>
              <a:rPr lang="en-US" spc="-150" dirty="0">
                <a:solidFill>
                  <a:schemeClr val="tx2"/>
                </a:solidFill>
              </a:rPr>
              <a:t>Let us pray </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175623" y="2400245"/>
            <a:ext cx="6208657" cy="4375405"/>
          </a:xfrm>
          <a:solidFill>
            <a:schemeClr val="accent4">
              <a:lumMod val="40000"/>
              <a:lumOff val="60000"/>
            </a:schemeClr>
          </a:solidFill>
        </p:spPr>
        <p:txBody>
          <a:bodyPr vert="horz" lIns="91440" tIns="45720" rIns="91440" bIns="45720" rtlCol="0" anchor="ctr">
            <a:noAutofit/>
          </a:bodyPr>
          <a:lstStyle/>
          <a:p>
            <a:pPr>
              <a:lnSpc>
                <a:spcPct val="110000"/>
              </a:lnSpc>
              <a:buClr>
                <a:srgbClr val="EEC37E"/>
              </a:buClr>
            </a:pPr>
            <a:r>
              <a:rPr lang="en-US" sz="2000" dirty="0">
                <a:ea typeface="+mn-lt"/>
                <a:cs typeface="+mn-lt"/>
              </a:rPr>
              <a:t>Holy Martyrs who overcame all difficulties with outstanding courage, obtain for us courage when things are difficult.</a:t>
            </a:r>
            <a:r>
              <a:rPr lang="en-US" sz="2000" dirty="0"/>
              <a:t>  </a:t>
            </a:r>
          </a:p>
          <a:p>
            <a:pPr indent="-228600">
              <a:lnSpc>
                <a:spcPct val="110000"/>
              </a:lnSpc>
              <a:buClr>
                <a:srgbClr val="EEC37E"/>
              </a:buClr>
              <a:buFont typeface="Wingdings" panose="05000000000000000000" pitchFamily="2" charset="2"/>
              <a:buChar char="§"/>
            </a:pPr>
            <a:r>
              <a:rPr lang="en-US" sz="2000" dirty="0"/>
              <a:t>Let us pray for all those today who are suffering for their Christian faith.  We pray especially for Christians living in the middle East.</a:t>
            </a:r>
          </a:p>
          <a:p>
            <a:pPr indent="-228600">
              <a:lnSpc>
                <a:spcPct val="110000"/>
              </a:lnSpc>
              <a:buClr>
                <a:srgbClr val="EEC37E"/>
              </a:buClr>
              <a:buFont typeface="Wingdings" panose="05000000000000000000" pitchFamily="2" charset="2"/>
              <a:buChar char="§"/>
            </a:pPr>
            <a:r>
              <a:rPr lang="en-US" sz="2000" dirty="0"/>
              <a:t>Lord, inspire us to be proud of our Christian Faith.  </a:t>
            </a:r>
          </a:p>
          <a:p>
            <a:pPr indent="-228600">
              <a:lnSpc>
                <a:spcPct val="110000"/>
              </a:lnSpc>
              <a:buClr>
                <a:srgbClr val="EEC37E"/>
              </a:buClr>
              <a:buFont typeface="Wingdings" panose="05000000000000000000" pitchFamily="2" charset="2"/>
              <a:buChar char="§"/>
            </a:pPr>
            <a:r>
              <a:rPr lang="en-US" sz="2000" b="1" dirty="0"/>
              <a:t>Amen</a:t>
            </a:r>
            <a:endParaRPr lang="en-US" sz="2000" dirty="0"/>
          </a:p>
          <a:p>
            <a:pPr indent="-228600">
              <a:lnSpc>
                <a:spcPct val="110000"/>
              </a:lnSpc>
              <a:buClr>
                <a:srgbClr val="EEC37E"/>
              </a:buClr>
              <a:buFont typeface="Wingdings" panose="05000000000000000000" pitchFamily="2" charset="2"/>
              <a:buChar char="§"/>
            </a:pPr>
            <a:endParaRPr lang="en-US" sz="17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9</a:t>
            </a:fld>
            <a:endParaRPr lang="en-US"/>
          </a:p>
        </p:txBody>
      </p:sp>
      <p:pic>
        <p:nvPicPr>
          <p:cNvPr id="2" name="Picture 1">
            <a:extLst>
              <a:ext uri="{FF2B5EF4-FFF2-40B4-BE49-F238E27FC236}">
                <a16:creationId xmlns:a16="http://schemas.microsoft.com/office/drawing/2014/main" id="{39D1A02A-571E-457E-8D51-4F368E7B1FA9}"/>
              </a:ext>
            </a:extLst>
          </p:cNvPr>
          <p:cNvPicPr>
            <a:picLocks noChangeAspect="1"/>
          </p:cNvPicPr>
          <p:nvPr/>
        </p:nvPicPr>
        <p:blipFill>
          <a:blip r:embed="rId2"/>
          <a:stretch>
            <a:fillRect/>
          </a:stretch>
        </p:blipFill>
        <p:spPr>
          <a:xfrm>
            <a:off x="511455" y="0"/>
            <a:ext cx="4061298" cy="6858000"/>
          </a:xfrm>
          <a:prstGeom prst="rect">
            <a:avLst/>
          </a:prstGeom>
        </p:spPr>
      </p:pic>
    </p:spTree>
    <p:extLst>
      <p:ext uri="{BB962C8B-B14F-4D97-AF65-F5344CB8AC3E}">
        <p14:creationId xmlns:p14="http://schemas.microsoft.com/office/powerpoint/2010/main" val="2163408620"/>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A742F3-D2BE-4CC5-9066-2DB838FE2FFD}">
  <ds:schemaRefs>
    <ds:schemaRef ds:uri="http://purl.org/dc/terms/"/>
    <ds:schemaRef ds:uri="http://schemas.openxmlformats.org/package/2006/metadata/core-properties"/>
    <ds:schemaRef ds:uri="http://schemas.microsoft.com/office/2006/documentManagement/types"/>
    <ds:schemaRef ds:uri="http://schemas.microsoft.com/office/2006/metadata/properties"/>
    <ds:schemaRef ds:uri="16c05727-aa75-4e4a-9b5f-8a80a1165891"/>
    <ds:schemaRef ds:uri="http://schemas.microsoft.com/sharepoint/v3"/>
    <ds:schemaRef ds:uri="http://purl.org/dc/elements/1.1/"/>
    <ds:schemaRef ds:uri="http://www.w3.org/XML/1998/namespace"/>
    <ds:schemaRef ds:uri="http://schemas.microsoft.com/office/infopath/2007/PartnerControls"/>
    <ds:schemaRef ds:uri="230e9df3-be65-4c73-a93b-d1236ebd677e"/>
    <ds:schemaRef ds:uri="71af3243-3dd4-4a8d-8c0d-dd76da1f02a5"/>
    <ds:schemaRef ds:uri="http://purl.org/dc/dcmitype/"/>
  </ds:schemaRefs>
</ds:datastoreItem>
</file>

<file path=customXml/itemProps2.xml><?xml version="1.0" encoding="utf-8"?>
<ds:datastoreItem xmlns:ds="http://schemas.openxmlformats.org/officeDocument/2006/customXml" ds:itemID="{AD1F2201-AEB8-4954-A8CB-3AC4242CC73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59152A6-D9F2-46C7-B217-D613495E7AF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1443</TotalTime>
  <Words>1505</Words>
  <Application>Microsoft Office PowerPoint</Application>
  <PresentationFormat>Widescreen</PresentationFormat>
  <Paragraphs>129</Paragraphs>
  <Slides>21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Alegreya</vt:lpstr>
      <vt:lpstr>Arial</vt:lpstr>
      <vt:lpstr>Avenir Next LT Pro</vt:lpstr>
      <vt:lpstr>Calibri</vt:lpstr>
      <vt:lpstr>Calibri Light</vt:lpstr>
      <vt:lpstr>Corbel</vt:lpstr>
      <vt:lpstr>Cormorant</vt:lpstr>
      <vt:lpstr>Rockwell</vt:lpstr>
      <vt:lpstr>system-ui</vt:lpstr>
      <vt:lpstr>Times New Roman</vt:lpstr>
      <vt:lpstr>Wingdings</vt:lpstr>
      <vt:lpstr>Atlas</vt:lpstr>
      <vt:lpstr>Daily Prayers </vt:lpstr>
      <vt:lpstr>Monday Notices</vt:lpstr>
      <vt:lpstr>Monday God's Word</vt:lpstr>
      <vt:lpstr>Monday  To think about  </vt:lpstr>
      <vt:lpstr>Monday          Let us pray</vt:lpstr>
      <vt:lpstr>Tuesday Notices</vt:lpstr>
      <vt:lpstr>Tuesday Black History Month –  Remembering The Uganda Martyrs   </vt:lpstr>
      <vt:lpstr>Tuesday God's Word</vt:lpstr>
      <vt:lpstr>Tuesday   Let us pray </vt:lpstr>
      <vt:lpstr>Wednesday Notices</vt:lpstr>
      <vt:lpstr>Wednesday: To think about         </vt:lpstr>
      <vt:lpstr>Wednesday  God's Word</vt:lpstr>
      <vt:lpstr>Wednesday                Let us pray</vt:lpstr>
      <vt:lpstr>Thursday Notices</vt:lpstr>
      <vt:lpstr>Thursday: Praying with our Patron Saints </vt:lpstr>
      <vt:lpstr>Friday               God's Word</vt:lpstr>
      <vt:lpstr>Thursday               Let us pray</vt:lpstr>
      <vt:lpstr>Friday Notices</vt:lpstr>
      <vt:lpstr>Friday               God's Word</vt:lpstr>
      <vt:lpstr>Friday: Pupils in 8 Hope have written about what today’s reading means to them</vt:lpstr>
      <vt:lpstr>Friday               Let us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Guidi, Clare</dc:creator>
  <cp:lastModifiedBy>Guidi, Clare</cp:lastModifiedBy>
  <cp:revision>2471</cp:revision>
  <dcterms:created xsi:type="dcterms:W3CDTF">2023-09-03T14:57:50Z</dcterms:created>
  <dcterms:modified xsi:type="dcterms:W3CDTF">2024-10-18T06:57:47Z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