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2" r:id="rId4"/>
  </p:sldMasterIdLst>
  <p:notesMasterIdLst>
    <p:notesMasterId r:id="rId28"/>
  </p:notesMasterIdLst>
  <p:handoutMasterIdLst>
    <p:handoutMasterId r:id="rId29"/>
  </p:handoutMasterIdLst>
  <p:sldIdLst>
    <p:sldId id="256" r:id="rId5"/>
    <p:sldId id="297" r:id="rId6"/>
    <p:sldId id="298" r:id="rId7"/>
    <p:sldId id="277" r:id="rId8"/>
    <p:sldId id="267" r:id="rId9"/>
    <p:sldId id="278" r:id="rId10"/>
    <p:sldId id="299" r:id="rId11"/>
    <p:sldId id="280" r:id="rId12"/>
    <p:sldId id="281" r:id="rId13"/>
    <p:sldId id="279" r:id="rId14"/>
    <p:sldId id="300" r:id="rId15"/>
    <p:sldId id="284" r:id="rId16"/>
    <p:sldId id="283" r:id="rId17"/>
    <p:sldId id="282" r:id="rId18"/>
    <p:sldId id="301" r:id="rId19"/>
    <p:sldId id="292" r:id="rId20"/>
    <p:sldId id="293" r:id="rId21"/>
    <p:sldId id="291" r:id="rId22"/>
    <p:sldId id="302" r:id="rId23"/>
    <p:sldId id="356" r:id="rId24"/>
    <p:sldId id="287" r:id="rId25"/>
    <p:sldId id="286"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29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9/20/2024</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767E557C-9E66-43F1-9F87-179A985BA47D}" type="slidenum">
              <a:rPr lang="en-GB" smtClean="0"/>
              <a:t>20</a:t>
            </a:fld>
            <a:endParaRPr lang="en-GB"/>
          </a:p>
        </p:txBody>
      </p:sp>
    </p:spTree>
    <p:extLst>
      <p:ext uri="{BB962C8B-B14F-4D97-AF65-F5344CB8AC3E}">
        <p14:creationId xmlns:p14="http://schemas.microsoft.com/office/powerpoint/2010/main" val="61213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65031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491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054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endParaRPr lang="en-US"/>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endParaRPr lang="en-US"/>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412959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Tree>
    <p:extLst>
      <p:ext uri="{BB962C8B-B14F-4D97-AF65-F5344CB8AC3E}">
        <p14:creationId xmlns:p14="http://schemas.microsoft.com/office/powerpoint/2010/main" val="2777745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24196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5110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7087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39553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96393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366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7797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8586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9/20/2024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0723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9/20/2024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7149868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895874588" TargetMode="Externa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68D8C5A-D6A8-4B82-A915-65B3BE9D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1A4306A5-A549-4C0D-A7D2-34D4D4A99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0" name="Rectangle 39">
            <a:extLst>
              <a:ext uri="{FF2B5EF4-FFF2-40B4-BE49-F238E27FC236}">
                <a16:creationId xmlns:a16="http://schemas.microsoft.com/office/drawing/2014/main" id="{07D2FD6F-2673-45A6-A122-13D3E3D75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33E1637-F394-4B03-AFCB-EEB6754D5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1069848" y="1298448"/>
            <a:ext cx="4705801" cy="3255264"/>
          </a:xfrm>
        </p:spPr>
        <p:txBody>
          <a:bodyPr vert="horz" lIns="91440" tIns="45720" rIns="91440" bIns="45720" rtlCol="0" anchor="b">
            <a:normAutofit/>
          </a:bodyPr>
          <a:lstStyle/>
          <a:p>
            <a:r>
              <a:rPr lang="en-US" sz="5900" b="1" cap="all" spc="-100">
                <a:solidFill>
                  <a:srgbClr val="FFFFFF"/>
                </a:solidFill>
              </a:rPr>
              <a:t>Daily prayer</a:t>
            </a:r>
            <a:br>
              <a:rPr lang="en-US" sz="5900" b="1" cap="all" spc="-100">
                <a:solidFill>
                  <a:srgbClr val="FFFFFF"/>
                </a:solidFill>
              </a:rPr>
            </a:br>
            <a:endParaRPr lang="en-US" sz="5900" b="1" cap="all" spc="-100">
              <a:solidFill>
                <a:srgbClr val="FFFFFF"/>
              </a:solidFill>
            </a:endParaRP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1100015" y="4670246"/>
            <a:ext cx="4675634" cy="914400"/>
          </a:xfrm>
        </p:spPr>
        <p:txBody>
          <a:bodyPr vert="horz" lIns="91440" tIns="45720" rIns="91440" bIns="45720" rtlCol="0" anchor="t">
            <a:normAutofit/>
          </a:bodyPr>
          <a:lstStyle/>
          <a:p>
            <a:r>
              <a:rPr lang="en-US" sz="2200" dirty="0">
                <a:solidFill>
                  <a:srgbClr val="FFFFFF">
                    <a:alpha val="80000"/>
                  </a:srgbClr>
                </a:solidFill>
              </a:rPr>
              <a:t>16-20 September</a:t>
            </a:r>
            <a:r>
              <a:rPr lang="en-US" sz="2200" b="1" dirty="0">
                <a:solidFill>
                  <a:srgbClr val="FFFFFF">
                    <a:alpha val="80000"/>
                  </a:srgbClr>
                </a:solidFill>
              </a:rPr>
              <a:t> 2024</a:t>
            </a:r>
          </a:p>
        </p:txBody>
      </p:sp>
      <p:pic>
        <p:nvPicPr>
          <p:cNvPr id="3" name="Picture 2" descr="A black and white image of a city skyline&#10;&#10;Description automatically generated">
            <a:extLst>
              <a:ext uri="{FF2B5EF4-FFF2-40B4-BE49-F238E27FC236}">
                <a16:creationId xmlns:a16="http://schemas.microsoft.com/office/drawing/2014/main" id="{10204A26-1049-48F3-6AB6-6B7F57C2A7D4}"/>
              </a:ext>
            </a:extLst>
          </p:cNvPr>
          <p:cNvPicPr>
            <a:picLocks noChangeAspect="1"/>
          </p:cNvPicPr>
          <p:nvPr/>
        </p:nvPicPr>
        <p:blipFill rotWithShape="1">
          <a:blip r:embed="rId2"/>
          <a:srcRect l="693" r="7220" b="1"/>
          <a:stretch/>
        </p:blipFill>
        <p:spPr>
          <a:xfrm>
            <a:off x="6586977" y="759599"/>
            <a:ext cx="4908848" cy="5330650"/>
          </a:xfrm>
          <a:prstGeom prst="rect">
            <a:avLst/>
          </a:prstGeom>
        </p:spPr>
      </p:pic>
      <p:sp>
        <p:nvSpPr>
          <p:cNvPr id="44" name="Rectangle 43">
            <a:extLst>
              <a:ext uri="{FF2B5EF4-FFF2-40B4-BE49-F238E27FC236}">
                <a16:creationId xmlns:a16="http://schemas.microsoft.com/office/drawing/2014/main" id="{66BBF280-910D-41A6-AF1D-EF789EC07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207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00"/>
                                        <p:tgtEl>
                                          <p:spTgt spid="8">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0FB4B3A-8256-4E39-8994-77FD8A91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9EBF008B-88F3-472A-BA96-CD0281B6C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89433518-3909-462F-8303-864C2A83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553D3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46757" y="-328276"/>
            <a:ext cx="10979977" cy="1255469"/>
          </a:xfrm>
        </p:spPr>
        <p:txBody>
          <a:bodyPr vert="horz" lIns="91440" tIns="45720" rIns="91440" bIns="45720" rtlCol="0" anchor="ctr">
            <a:normAutofit/>
          </a:bodyPr>
          <a:lstStyle/>
          <a:p>
            <a:r>
              <a:rPr lang="en-US" sz="2800" spc="-60" dirty="0">
                <a:solidFill>
                  <a:srgbClr val="FFFFFF"/>
                </a:solidFill>
              </a:rPr>
              <a:t>Tuesday         Let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289248" y="986395"/>
            <a:ext cx="6451109" cy="4798586"/>
          </a:xfrm>
        </p:spPr>
        <p:txBody>
          <a:bodyPr vert="horz" lIns="91440" tIns="45720" rIns="91440" bIns="45720" rtlCol="0" anchor="t">
            <a:noAutofit/>
          </a:bodyPr>
          <a:lstStyle/>
          <a:p>
            <a:pPr>
              <a:buClr>
                <a:srgbClr val="8B442E"/>
              </a:buClr>
            </a:pPr>
            <a:r>
              <a:rPr lang="en-US" dirty="0">
                <a:solidFill>
                  <a:srgbClr val="FFFFFF"/>
                </a:solidFill>
              </a:rPr>
              <a:t>The prayer of  St Theresa of Avila</a:t>
            </a:r>
          </a:p>
          <a:p>
            <a:pPr>
              <a:buClr>
                <a:srgbClr val="8B442E"/>
              </a:buClr>
            </a:pPr>
            <a:r>
              <a:rPr lang="en-US" dirty="0">
                <a:solidFill>
                  <a:srgbClr val="FFFFFF"/>
                </a:solidFill>
              </a:rPr>
              <a:t>Christ has no body but yours, no hands, no feet on earth but yours.</a:t>
            </a:r>
            <a:br>
              <a:rPr lang="en-US" dirty="0"/>
            </a:br>
            <a:r>
              <a:rPr lang="en-US" dirty="0">
                <a:solidFill>
                  <a:srgbClr val="FFFFFF"/>
                </a:solidFill>
              </a:rPr>
              <a:t>Yours are the eyes with which he looks compassionately on this world.</a:t>
            </a:r>
            <a:br>
              <a:rPr lang="en-US" dirty="0"/>
            </a:br>
            <a:r>
              <a:rPr lang="en-US" dirty="0">
                <a:solidFill>
                  <a:srgbClr val="FFFFFF"/>
                </a:solidFill>
              </a:rPr>
              <a:t>Yours are the feet with which he walks to do good.</a:t>
            </a:r>
            <a:br>
              <a:rPr lang="en-US" dirty="0"/>
            </a:br>
            <a:r>
              <a:rPr lang="en-US" dirty="0">
                <a:solidFill>
                  <a:srgbClr val="FFFFFF"/>
                </a:solidFill>
              </a:rPr>
              <a:t>Yours are the hands, with which he blesses all the world.</a:t>
            </a:r>
            <a:br>
              <a:rPr lang="en-US" dirty="0"/>
            </a:br>
            <a:r>
              <a:rPr lang="en-US" dirty="0">
                <a:solidFill>
                  <a:srgbClr val="FFFFFF"/>
                </a:solidFill>
              </a:rPr>
              <a:t>Yours are the hands.</a:t>
            </a:r>
            <a:br>
              <a:rPr lang="en-US" dirty="0"/>
            </a:br>
            <a:r>
              <a:rPr lang="en-US" dirty="0">
                <a:solidFill>
                  <a:srgbClr val="FFFFFF"/>
                </a:solidFill>
              </a:rPr>
              <a:t>Yours are the feet.</a:t>
            </a:r>
            <a:br>
              <a:rPr lang="en-US" dirty="0"/>
            </a:br>
            <a:r>
              <a:rPr lang="en-US" dirty="0">
                <a:solidFill>
                  <a:srgbClr val="FFFFFF"/>
                </a:solidFill>
              </a:rPr>
              <a:t>Yours are the eyes.</a:t>
            </a:r>
            <a:br>
              <a:rPr lang="en-US" dirty="0"/>
            </a:br>
            <a:r>
              <a:rPr lang="en-US" dirty="0">
                <a:solidFill>
                  <a:srgbClr val="FFFFFF"/>
                </a:solidFill>
              </a:rPr>
              <a:t>You are his body.</a:t>
            </a:r>
            <a:br>
              <a:rPr lang="en-US" dirty="0"/>
            </a:br>
            <a:r>
              <a:rPr lang="en-US" dirty="0">
                <a:solidFill>
                  <a:srgbClr val="FFFFFF"/>
                </a:solidFill>
              </a:rPr>
              <a:t>Christ has no body now but yours, no hands, no feet on earth but yours.</a:t>
            </a:r>
            <a:br>
              <a:rPr lang="en-US" dirty="0"/>
            </a:br>
            <a:r>
              <a:rPr lang="en-US" dirty="0">
                <a:solidFill>
                  <a:srgbClr val="FFFFFF"/>
                </a:solidFill>
              </a:rPr>
              <a:t>Yours are the eyes with which he looks compassionately on this world.</a:t>
            </a:r>
            <a:br>
              <a:rPr lang="en-US" dirty="0"/>
            </a:br>
            <a:r>
              <a:rPr lang="en-US" b="1" dirty="0">
                <a:solidFill>
                  <a:srgbClr val="FFFFFF"/>
                </a:solidFill>
              </a:rPr>
              <a:t>Amen.</a:t>
            </a:r>
            <a:endParaRPr lang="en-US" dirty="0"/>
          </a:p>
          <a:p>
            <a:pPr indent="-182880">
              <a:buClr>
                <a:srgbClr val="8B442E"/>
              </a:buClr>
              <a:buFont typeface="Wingdings 2" pitchFamily="18" charset="2"/>
              <a:buChar char=""/>
            </a:pPr>
            <a:endParaRPr lang="en-US" sz="1600" dirty="0">
              <a:solidFill>
                <a:srgbClr val="FFFFFF"/>
              </a:solidFill>
            </a:endParaRPr>
          </a:p>
          <a:p>
            <a:pPr indent="-182880">
              <a:buClr>
                <a:srgbClr val="8B442E"/>
              </a:buClr>
              <a:buFont typeface="Wingdings 2" pitchFamily="18" charset="2"/>
              <a:buChar char=""/>
            </a:pPr>
            <a:endParaRPr lang="en-US" sz="1600" dirty="0">
              <a:solidFill>
                <a:srgbClr val="FFFFFF"/>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smtClean="0">
                <a:solidFill>
                  <a:srgbClr val="553D36"/>
                </a:solidFill>
              </a:rPr>
              <a:pPr defTabSz="457200">
                <a:spcAft>
                  <a:spcPts val="600"/>
                </a:spcAft>
                <a:defRPr/>
              </a:pPr>
              <a:t>10</a:t>
            </a:fld>
            <a:endParaRPr lang="en-US">
              <a:solidFill>
                <a:srgbClr val="553D36"/>
              </a:solidFill>
            </a:endParaRPr>
          </a:p>
        </p:txBody>
      </p:sp>
      <p:pic>
        <p:nvPicPr>
          <p:cNvPr id="1026" name="Picture 2" descr="Christ has no body but yours | Reflections of God's Love">
            <a:extLst>
              <a:ext uri="{FF2B5EF4-FFF2-40B4-BE49-F238E27FC236}">
                <a16:creationId xmlns:a16="http://schemas.microsoft.com/office/drawing/2014/main" id="{04068223-0EC4-42A8-AB89-9B4537AD0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547" y="2689931"/>
            <a:ext cx="4440686" cy="293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278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Wednesday Notices</a:t>
            </a:r>
            <a:endParaRPr lang="en-US" sz="5400" dirty="0">
              <a:solidFill>
                <a:schemeClr val="tx1"/>
              </a:solidFill>
            </a:endParaRP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11</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E1E7FB49-F5F0-D953-4EC0-FBDFCED9ADAC}"/>
              </a:ext>
            </a:extLst>
          </p:cNvPr>
          <p:cNvSpPr txBox="1"/>
          <p:nvPr/>
        </p:nvSpPr>
        <p:spPr>
          <a:xfrm>
            <a:off x="4896428" y="2164418"/>
            <a:ext cx="665390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a:cs typeface="Calibri"/>
            </a:endParaRPr>
          </a:p>
          <a:p>
            <a:br>
              <a:rPr lang="en-US" dirty="0"/>
            </a:br>
            <a:endParaRPr lang="en-US" dirty="0"/>
          </a:p>
        </p:txBody>
      </p:sp>
      <p:pic>
        <p:nvPicPr>
          <p:cNvPr id="4" name="Picture 3" descr="A white and orange megaphone&#10;&#10;Description automatically generated">
            <a:extLst>
              <a:ext uri="{FF2B5EF4-FFF2-40B4-BE49-F238E27FC236}">
                <a16:creationId xmlns:a16="http://schemas.microsoft.com/office/drawing/2014/main" id="{9143244C-C52E-9155-30CC-5188402C513F}"/>
              </a:ext>
            </a:extLst>
          </p:cNvPr>
          <p:cNvPicPr>
            <a:picLocks noChangeAspect="1"/>
          </p:cNvPicPr>
          <p:nvPr/>
        </p:nvPicPr>
        <p:blipFill>
          <a:blip r:embed="rId2"/>
          <a:stretch>
            <a:fillRect/>
          </a:stretch>
        </p:blipFill>
        <p:spPr>
          <a:xfrm>
            <a:off x="224287" y="2301815"/>
            <a:ext cx="2987615" cy="2987615"/>
          </a:xfrm>
          <a:prstGeom prst="rect">
            <a:avLst/>
          </a:prstGeom>
        </p:spPr>
      </p:pic>
    </p:spTree>
    <p:extLst>
      <p:ext uri="{BB962C8B-B14F-4D97-AF65-F5344CB8AC3E}">
        <p14:creationId xmlns:p14="http://schemas.microsoft.com/office/powerpoint/2010/main" val="629800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0FB4B3A-8256-4E39-8994-77FD8A91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EBF008B-88F3-472A-BA96-CD0281B6C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89433518-3909-462F-8303-864C2A83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5939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89248" y="1123837"/>
            <a:ext cx="6451110" cy="1255469"/>
          </a:xfrm>
        </p:spPr>
        <p:txBody>
          <a:bodyPr vert="horz" lIns="91440" tIns="45720" rIns="91440" bIns="45720" rtlCol="0" anchor="ctr">
            <a:normAutofit fontScale="90000"/>
          </a:bodyPr>
          <a:lstStyle/>
          <a:p>
            <a:r>
              <a:rPr lang="en-US" sz="2700" spc="-60" dirty="0">
                <a:solidFill>
                  <a:srgbClr val="FFFFFF"/>
                </a:solidFill>
              </a:rPr>
              <a:t>Wednesday</a:t>
            </a:r>
            <a:br>
              <a:rPr lang="en-US" sz="2700" spc="-60" dirty="0"/>
            </a:br>
            <a:r>
              <a:rPr lang="en-US" sz="2700" spc="-60" err="1">
                <a:solidFill>
                  <a:srgbClr val="FFFFFF"/>
                </a:solidFill>
              </a:rPr>
              <a:t>Sts</a:t>
            </a:r>
            <a:r>
              <a:rPr lang="en-US" sz="2700" spc="-60" dirty="0">
                <a:solidFill>
                  <a:srgbClr val="FFFFFF"/>
                </a:solidFill>
              </a:rPr>
              <a:t>. Andrew Kim </a:t>
            </a:r>
            <a:r>
              <a:rPr lang="en-US" sz="2700" spc="-60" err="1">
                <a:solidFill>
                  <a:srgbClr val="FFFFFF"/>
                </a:solidFill>
              </a:rPr>
              <a:t>Taegon</a:t>
            </a:r>
            <a:r>
              <a:rPr lang="en-US" sz="2700" spc="-60" dirty="0">
                <a:solidFill>
                  <a:srgbClr val="FFFFFF"/>
                </a:solidFill>
              </a:rPr>
              <a:t>, Paul Chong </a:t>
            </a:r>
            <a:r>
              <a:rPr lang="en-US" sz="2700" spc="-60" err="1">
                <a:solidFill>
                  <a:srgbClr val="FFFFFF"/>
                </a:solidFill>
              </a:rPr>
              <a:t>Hasang</a:t>
            </a:r>
            <a:r>
              <a:rPr lang="en-US" sz="2700" spc="-60" dirty="0">
                <a:solidFill>
                  <a:srgbClr val="FFFFFF"/>
                </a:solidFill>
              </a:rPr>
              <a:t>, and Companions</a:t>
            </a:r>
          </a:p>
          <a:p>
            <a:br>
              <a:rPr lang="en-US" sz="1400" spc="-60" dirty="0"/>
            </a:br>
            <a:br>
              <a:rPr lang="en-US" sz="1400" spc="-60" dirty="0"/>
            </a:br>
            <a:endParaRPr lang="en-US" sz="1400" spc="-60">
              <a:solidFill>
                <a:srgbClr val="FFFFFF"/>
              </a:solidFill>
            </a:endParaRPr>
          </a:p>
        </p:txBody>
      </p:sp>
      <p:sp>
        <p:nvSpPr>
          <p:cNvPr id="4" name="Content Placeholder 3">
            <a:extLst>
              <a:ext uri="{FF2B5EF4-FFF2-40B4-BE49-F238E27FC236}">
                <a16:creationId xmlns:a16="http://schemas.microsoft.com/office/drawing/2014/main" id="{FEF36DAA-3E8A-1968-18D6-26D30A1E8D70}"/>
              </a:ext>
            </a:extLst>
          </p:cNvPr>
          <p:cNvSpPr>
            <a:spLocks noGrp="1"/>
          </p:cNvSpPr>
          <p:nvPr>
            <p:ph idx="1"/>
          </p:nvPr>
        </p:nvSpPr>
        <p:spPr>
          <a:xfrm>
            <a:off x="289248" y="2510395"/>
            <a:ext cx="6451109" cy="3274586"/>
          </a:xfrm>
        </p:spPr>
        <p:txBody>
          <a:bodyPr vert="horz" lIns="91440" tIns="45720" rIns="91440" bIns="45720" rtlCol="0" anchor="t">
            <a:normAutofit fontScale="92500" lnSpcReduction="10000"/>
          </a:bodyPr>
          <a:lstStyle/>
          <a:p>
            <a:pPr>
              <a:buClr>
                <a:srgbClr val="A98956"/>
              </a:buClr>
            </a:pPr>
            <a:r>
              <a:rPr lang="en-US" dirty="0">
                <a:solidFill>
                  <a:srgbClr val="FFFFFF"/>
                </a:solidFill>
              </a:rPr>
              <a:t>Today we remember  one hundred and three members of the early Korean Christian community who were killed for being Christian during the terrible persecutions that occurred in Korea the 19th century.  They were killed because the ruling regime did not allow Christianity.  Among the martyrs were a few bishops and priests, but for the most part lay people, men and women, married and unmarried, children, young people, and the elderly.  All suffered greatly and bravely for their Faith.</a:t>
            </a:r>
          </a:p>
          <a:p>
            <a:pPr>
              <a:buClr>
                <a:srgbClr val="A98956"/>
              </a:buClr>
            </a:pPr>
            <a:endParaRPr lang="en-US" dirty="0">
              <a:solidFill>
                <a:srgbClr val="FFFFFF"/>
              </a:solidFill>
            </a:endParaRPr>
          </a:p>
          <a:p>
            <a:pPr>
              <a:buClr>
                <a:srgbClr val="A98956"/>
              </a:buClr>
            </a:pPr>
            <a:r>
              <a:rPr lang="en-US" dirty="0">
                <a:solidFill>
                  <a:srgbClr val="FFFFFF"/>
                </a:solidFill>
              </a:rPr>
              <a:t>Today in North Korea, people are still persecuted for being Christian, watch this short video to find out more </a:t>
            </a:r>
            <a:r>
              <a:rPr lang="en-US" dirty="0">
                <a:solidFill>
                  <a:srgbClr val="FFFFFF"/>
                </a:solidFill>
                <a:hlinkClick r:id="rId2"/>
              </a:rPr>
              <a:t>https://vimeo.com/895874588</a:t>
            </a:r>
            <a:endParaRPr lang="en-US" dirty="0">
              <a:solidFill>
                <a:srgbClr val="FFFFFF"/>
              </a:solidFill>
            </a:endParaRPr>
          </a:p>
          <a:p>
            <a:pPr>
              <a:buClr>
                <a:srgbClr val="A98956"/>
              </a:buClr>
            </a:pPr>
            <a:endParaRPr lang="en-US" dirty="0"/>
          </a:p>
        </p:txBody>
      </p:sp>
      <p:pic>
        <p:nvPicPr>
          <p:cNvPr id="6" name="Picture 5" descr="A painting of a religious gathering&#10;&#10;Description automatically generated">
            <a:extLst>
              <a:ext uri="{FF2B5EF4-FFF2-40B4-BE49-F238E27FC236}">
                <a16:creationId xmlns:a16="http://schemas.microsoft.com/office/drawing/2014/main" id="{DE484AFD-B4FF-FCD2-A7CF-D46790438663}"/>
              </a:ext>
            </a:extLst>
          </p:cNvPr>
          <p:cNvPicPr>
            <a:picLocks noChangeAspect="1"/>
          </p:cNvPicPr>
          <p:nvPr/>
        </p:nvPicPr>
        <p:blipFill rotWithShape="1">
          <a:blip r:embed="rId3"/>
          <a:srcRect l="23687" r="37154" b="2"/>
          <a:stretch/>
        </p:blipFill>
        <p:spPr>
          <a:xfrm>
            <a:off x="8237112" y="758952"/>
            <a:ext cx="2634087" cy="3336860"/>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a:solidFill>
                  <a:srgbClr val="593946"/>
                </a:solidFill>
              </a:rPr>
              <a:pPr defTabSz="457200">
                <a:spcAft>
                  <a:spcPts val="600"/>
                </a:spcAft>
                <a:defRPr/>
              </a:pPr>
              <a:t>12</a:t>
            </a:fld>
            <a:endParaRPr lang="en-US">
              <a:solidFill>
                <a:srgbClr val="593946"/>
              </a:solidFill>
            </a:endParaRPr>
          </a:p>
        </p:txBody>
      </p:sp>
      <p:pic>
        <p:nvPicPr>
          <p:cNvPr id="2" name="Picture 1">
            <a:extLst>
              <a:ext uri="{FF2B5EF4-FFF2-40B4-BE49-F238E27FC236}">
                <a16:creationId xmlns:a16="http://schemas.microsoft.com/office/drawing/2014/main" id="{C713DE00-4195-4EDF-9C1F-04CADB60C459}"/>
              </a:ext>
            </a:extLst>
          </p:cNvPr>
          <p:cNvPicPr>
            <a:picLocks noChangeAspect="1"/>
          </p:cNvPicPr>
          <p:nvPr/>
        </p:nvPicPr>
        <p:blipFill>
          <a:blip r:embed="rId4"/>
          <a:stretch>
            <a:fillRect/>
          </a:stretch>
        </p:blipFill>
        <p:spPr>
          <a:xfrm>
            <a:off x="7674456" y="4498200"/>
            <a:ext cx="3612380" cy="2022933"/>
          </a:xfrm>
          <a:prstGeom prst="rect">
            <a:avLst/>
          </a:prstGeom>
        </p:spPr>
      </p:pic>
    </p:spTree>
    <p:extLst>
      <p:ext uri="{BB962C8B-B14F-4D97-AF65-F5344CB8AC3E}">
        <p14:creationId xmlns:p14="http://schemas.microsoft.com/office/powerpoint/2010/main" val="2658045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4600" kern="1200" spc="-40">
                <a:solidFill>
                  <a:schemeClr val="tx1"/>
                </a:solidFill>
                <a:latin typeface="+mj-lt"/>
                <a:ea typeface="+mj-ea"/>
                <a:cs typeface="+mj-cs"/>
              </a:rPr>
              <a:t>Wednesday               </a:t>
            </a:r>
            <a:br>
              <a:rPr lang="en-US" sz="4600" kern="1200" spc="-40">
                <a:solidFill>
                  <a:schemeClr val="tx1"/>
                </a:solidFill>
                <a:latin typeface="+mj-lt"/>
                <a:ea typeface="+mj-ea"/>
                <a:cs typeface="+mj-cs"/>
              </a:rPr>
            </a:br>
            <a:r>
              <a:rPr lang="en-US" sz="4600" kern="1200" spc="-40">
                <a:solidFill>
                  <a:schemeClr val="tx1"/>
                </a:solidFill>
                <a:latin typeface="+mj-lt"/>
                <a:ea typeface="+mj-ea"/>
                <a:cs typeface="+mj-cs"/>
              </a:rPr>
              <a:t>God's Word</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365317" y="2377339"/>
            <a:ext cx="5739038" cy="4514071"/>
          </a:xfrm>
        </p:spPr>
        <p:txBody>
          <a:bodyPr vert="horz" lIns="91440" tIns="45720" rIns="91440" bIns="45720" rtlCol="0" anchor="t">
            <a:noAutofit/>
          </a:bodyPr>
          <a:lstStyle/>
          <a:p>
            <a:endParaRPr lang="en-US" sz="2000" b="1" dirty="0">
              <a:cs typeface="Calibri" panose="020F0502020204030204"/>
            </a:endParaRPr>
          </a:p>
          <a:p>
            <a:pPr indent="-228600">
              <a:buFont typeface="Arial" panose="020B0604020202020204" pitchFamily="34" charset="0"/>
              <a:buChar char="•"/>
            </a:pPr>
            <a:endParaRPr lang="en-US" sz="1200"/>
          </a:p>
        </p:txBody>
      </p:sp>
      <p:sp>
        <p:nvSpPr>
          <p:cNvPr id="3" name="TextBox 2">
            <a:extLst>
              <a:ext uri="{FF2B5EF4-FFF2-40B4-BE49-F238E27FC236}">
                <a16:creationId xmlns:a16="http://schemas.microsoft.com/office/drawing/2014/main" id="{36728504-8FF4-40EC-0978-6AF51D18A287}"/>
              </a:ext>
            </a:extLst>
          </p:cNvPr>
          <p:cNvSpPr txBox="1"/>
          <p:nvPr/>
        </p:nvSpPr>
        <p:spPr>
          <a:xfrm>
            <a:off x="3871885" y="2515412"/>
            <a:ext cx="743121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Corbel"/>
              </a:rPr>
              <a:t>Matthew 5:10-12</a:t>
            </a:r>
            <a:endParaRPr lang="en-US" sz="2000">
              <a:latin typeface="Corbel"/>
            </a:endParaRPr>
          </a:p>
          <a:p>
            <a:r>
              <a:rPr lang="en-GB" sz="2000" dirty="0">
                <a:latin typeface="Corbel"/>
              </a:rPr>
              <a:t>Jesus said</a:t>
            </a:r>
          </a:p>
          <a:p>
            <a:r>
              <a:rPr lang="en-GB" sz="2000" dirty="0">
                <a:latin typeface="Corbel"/>
              </a:rPr>
              <a:t>‘Blessed are those who are persecuted for righteousness’ sake, for theirs is the kingdom of heaven.</a:t>
            </a:r>
          </a:p>
          <a:p>
            <a:r>
              <a:rPr lang="en-GB" sz="2000" dirty="0">
                <a:latin typeface="Corbel"/>
              </a:rPr>
              <a:t>‘Blessed are you when people revile you and persecute you and utter all kinds of evil against you falsely on my account. Rejoice and be glad, for your reward is great in heaven, for in the same way they persecuted the prophets who were before you</a:t>
            </a:r>
            <a:r>
              <a:rPr lang="en-GB" sz="1200" dirty="0">
                <a:latin typeface="system-ui"/>
              </a:rPr>
              <a:t>.</a:t>
            </a:r>
          </a:p>
          <a:p>
            <a:pPr>
              <a:lnSpc>
                <a:spcPct val="90000"/>
              </a:lnSpc>
              <a:spcBef>
                <a:spcPts val="1200"/>
              </a:spcBef>
            </a:pPr>
            <a:r>
              <a:rPr lang="en-US" sz="2000" dirty="0">
                <a:latin typeface="Corbel"/>
              </a:rPr>
              <a:t>The word of the Lord</a:t>
            </a:r>
          </a:p>
          <a:p>
            <a:pPr>
              <a:lnSpc>
                <a:spcPct val="90000"/>
              </a:lnSpc>
              <a:spcBef>
                <a:spcPts val="1200"/>
              </a:spcBef>
            </a:pPr>
            <a:r>
              <a:rPr lang="en-US" sz="2000" dirty="0">
                <a:latin typeface="Corbel"/>
              </a:rPr>
              <a:t>We all </a:t>
            </a:r>
            <a:r>
              <a:rPr lang="en-US" sz="2000" err="1">
                <a:latin typeface="Corbel"/>
              </a:rPr>
              <a:t>say:Thanks</a:t>
            </a:r>
            <a:r>
              <a:rPr lang="en-US" sz="2000" dirty="0">
                <a:latin typeface="Corbel"/>
              </a:rPr>
              <a:t> be to God</a:t>
            </a:r>
            <a:endParaRPr lang="en-GB" dirty="0"/>
          </a:p>
          <a:p>
            <a:endParaRPr lang="en-GB" dirty="0"/>
          </a:p>
        </p:txBody>
      </p:sp>
      <p:pic>
        <p:nvPicPr>
          <p:cNvPr id="4" name="Picture 3" descr="An open book on a table&#10;&#10;Description automatically generated">
            <a:extLst>
              <a:ext uri="{FF2B5EF4-FFF2-40B4-BE49-F238E27FC236}">
                <a16:creationId xmlns:a16="http://schemas.microsoft.com/office/drawing/2014/main" id="{22A14AA4-D0F8-823F-76A1-071FBDB5F163}"/>
              </a:ext>
            </a:extLst>
          </p:cNvPr>
          <p:cNvPicPr>
            <a:picLocks noChangeAspect="1"/>
          </p:cNvPicPr>
          <p:nvPr/>
        </p:nvPicPr>
        <p:blipFill>
          <a:blip r:embed="rId2"/>
          <a:stretch>
            <a:fillRect/>
          </a:stretch>
        </p:blipFill>
        <p:spPr>
          <a:xfrm>
            <a:off x="209909" y="2324947"/>
            <a:ext cx="2743200" cy="3070746"/>
          </a:xfrm>
          <a:prstGeom prst="rect">
            <a:avLst/>
          </a:prstGeom>
        </p:spPr>
      </p:pic>
    </p:spTree>
    <p:extLst>
      <p:ext uri="{BB962C8B-B14F-4D97-AF65-F5344CB8AC3E}">
        <p14:creationId xmlns:p14="http://schemas.microsoft.com/office/powerpoint/2010/main" val="3178747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A799688-A65C-4846-822E-8B7A3731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08376FC-75EF-4E04-AAE7-50AC47B40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9B1EA695-E9E0-4AA9-88C1-F2CA375AF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64423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89248" y="1123837"/>
            <a:ext cx="6451110" cy="1255469"/>
          </a:xfrm>
        </p:spPr>
        <p:txBody>
          <a:bodyPr vert="horz" lIns="91440" tIns="45720" rIns="91440" bIns="45720" rtlCol="0" anchor="ctr">
            <a:normAutofit/>
          </a:bodyPr>
          <a:lstStyle/>
          <a:p>
            <a:r>
              <a:rPr lang="en-US" sz="2800" spc="-60">
                <a:solidFill>
                  <a:srgbClr val="FFFFFF"/>
                </a:solidFill>
              </a:rPr>
              <a:t>Wednesday</a:t>
            </a:r>
            <a:br>
              <a:rPr lang="en-US" sz="2800" spc="-60">
                <a:solidFill>
                  <a:srgbClr val="FFFFFF"/>
                </a:solidFill>
              </a:rPr>
            </a:br>
            <a:br>
              <a:rPr lang="en-US" sz="2800" spc="-60">
                <a:solidFill>
                  <a:srgbClr val="FFFFFF"/>
                </a:solidFill>
              </a:rPr>
            </a:br>
            <a:r>
              <a:rPr lang="en-US" sz="2800" spc="-60">
                <a:solidFill>
                  <a:srgbClr val="FFFFFF"/>
                </a:solidFill>
              </a:rPr>
              <a:t>Let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285076" y="2475104"/>
            <a:ext cx="6767410" cy="3519001"/>
          </a:xfrm>
        </p:spPr>
        <p:txBody>
          <a:bodyPr vert="horz" lIns="91440" tIns="45720" rIns="91440" bIns="45720" rtlCol="0" anchor="t">
            <a:noAutofit/>
          </a:bodyPr>
          <a:lstStyle/>
          <a:p>
            <a:pPr indent="-182880">
              <a:buClr>
                <a:srgbClr val="7E4433"/>
              </a:buClr>
              <a:buFont typeface="Wingdings 2" pitchFamily="18" charset="2"/>
              <a:buChar char=""/>
            </a:pPr>
            <a:r>
              <a:rPr lang="en-US" dirty="0">
                <a:solidFill>
                  <a:srgbClr val="FFFFFF"/>
                </a:solidFill>
              </a:rPr>
              <a:t>Father God,</a:t>
            </a:r>
          </a:p>
          <a:p>
            <a:pPr>
              <a:buClr>
                <a:srgbClr val="7E4433"/>
              </a:buClr>
            </a:pPr>
            <a:r>
              <a:rPr lang="en-US" dirty="0">
                <a:solidFill>
                  <a:srgbClr val="FFFFFF"/>
                </a:solidFill>
              </a:rPr>
              <a:t>We thank you for the example of the Korean Martyrs and all who have gone before us in faith.</a:t>
            </a:r>
          </a:p>
          <a:p>
            <a:pPr>
              <a:buClr>
                <a:srgbClr val="7E4433"/>
              </a:buClr>
            </a:pPr>
            <a:r>
              <a:rPr lang="en-US" dirty="0">
                <a:solidFill>
                  <a:srgbClr val="FFFFFF"/>
                </a:solidFill>
              </a:rPr>
              <a:t>Give us the courage to openly live by our Christian faith.  May we not deny our beliefs in fear of being judged by others.</a:t>
            </a:r>
          </a:p>
          <a:p>
            <a:pPr>
              <a:buClr>
                <a:srgbClr val="7E4433"/>
              </a:buClr>
            </a:pPr>
            <a:r>
              <a:rPr lang="en-US" dirty="0">
                <a:solidFill>
                  <a:srgbClr val="FFFFFF"/>
                </a:solidFill>
              </a:rPr>
              <a:t>We pray for Christians who are today persecuted for their faith in Pakistan, Nigeria and Iraq.  Give them the courage they need and grant a spirit of religious tolerance in their communities.</a:t>
            </a:r>
          </a:p>
          <a:p>
            <a:pPr indent="-182880">
              <a:buClr>
                <a:srgbClr val="7E4433"/>
              </a:buClr>
              <a:buFont typeface="Wingdings 2" pitchFamily="18" charset="2"/>
              <a:buChar char=""/>
            </a:pPr>
            <a:r>
              <a:rPr lang="en-US" i="1" dirty="0">
                <a:solidFill>
                  <a:srgbClr val="FFFFFF"/>
                </a:solidFill>
              </a:rPr>
              <a:t>We all respond:</a:t>
            </a:r>
            <a:r>
              <a:rPr lang="en-US" dirty="0">
                <a:solidFill>
                  <a:srgbClr val="FFFFFF"/>
                </a:solidFill>
              </a:rPr>
              <a:t> </a:t>
            </a:r>
            <a:r>
              <a:rPr lang="en-US" b="1" dirty="0">
                <a:solidFill>
                  <a:srgbClr val="FFFFFF"/>
                </a:solidFill>
              </a:rPr>
              <a:t>Amen.</a:t>
            </a:r>
            <a:endParaRPr lang="en-US" dirty="0">
              <a:solidFill>
                <a:srgbClr val="FFFFFF"/>
              </a:solidFill>
            </a:endParaRPr>
          </a:p>
          <a:p>
            <a:pPr indent="-182880">
              <a:buClr>
                <a:srgbClr val="7E4433"/>
              </a:buClr>
              <a:buFont typeface="Wingdings 2" pitchFamily="18" charset="2"/>
              <a:buChar char=""/>
            </a:pPr>
            <a:endParaRPr lang="en-US" sz="1700" dirty="0">
              <a:solidFill>
                <a:srgbClr val="FFFFFF"/>
              </a:solidFill>
            </a:endParaRPr>
          </a:p>
          <a:p>
            <a:pPr indent="-182880">
              <a:buClr>
                <a:srgbClr val="7E4433"/>
              </a:buClr>
              <a:buFont typeface="Wingdings 2" pitchFamily="18" charset="2"/>
              <a:buChar char=""/>
            </a:pPr>
            <a:endParaRPr lang="en-US" sz="1700" dirty="0">
              <a:solidFill>
                <a:srgbClr val="FFFFFF"/>
              </a:solidFill>
            </a:endParaRPr>
          </a:p>
        </p:txBody>
      </p:sp>
      <p:pic>
        <p:nvPicPr>
          <p:cNvPr id="3" name="Picture 2" descr="A gavel on a stand&#10;&#10;Description automatically generated">
            <a:extLst>
              <a:ext uri="{FF2B5EF4-FFF2-40B4-BE49-F238E27FC236}">
                <a16:creationId xmlns:a16="http://schemas.microsoft.com/office/drawing/2014/main" id="{1E971468-E1D1-D8F3-9615-35FD4DAE57F5}"/>
              </a:ext>
            </a:extLst>
          </p:cNvPr>
          <p:cNvPicPr>
            <a:picLocks noChangeAspect="1"/>
          </p:cNvPicPr>
          <p:nvPr/>
        </p:nvPicPr>
        <p:blipFill>
          <a:blip r:embed="rId2"/>
          <a:stretch>
            <a:fillRect/>
          </a:stretch>
        </p:blipFill>
        <p:spPr>
          <a:xfrm>
            <a:off x="7552944" y="1535781"/>
            <a:ext cx="3778286" cy="3778286"/>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a:solidFill>
                  <a:srgbClr val="644238"/>
                </a:solidFill>
              </a:rPr>
              <a:pPr defTabSz="457200">
                <a:spcAft>
                  <a:spcPts val="600"/>
                </a:spcAft>
                <a:defRPr/>
              </a:pPr>
              <a:t>14</a:t>
            </a:fld>
            <a:endParaRPr lang="en-US">
              <a:solidFill>
                <a:srgbClr val="644238"/>
              </a:solidFill>
            </a:endParaRPr>
          </a:p>
        </p:txBody>
      </p:sp>
    </p:spTree>
    <p:extLst>
      <p:ext uri="{BB962C8B-B14F-4D97-AF65-F5344CB8AC3E}">
        <p14:creationId xmlns:p14="http://schemas.microsoft.com/office/powerpoint/2010/main" val="2163408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Thursday Notices</a:t>
            </a:r>
            <a:endParaRPr lang="en-US" sz="5400" dirty="0">
              <a:solidFill>
                <a:schemeClr val="tx1"/>
              </a:solidFill>
            </a:endParaRP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15</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E1E7FB49-F5F0-D953-4EC0-FBDFCED9ADAC}"/>
              </a:ext>
            </a:extLst>
          </p:cNvPr>
          <p:cNvSpPr txBox="1"/>
          <p:nvPr/>
        </p:nvSpPr>
        <p:spPr>
          <a:xfrm>
            <a:off x="4896428" y="2164418"/>
            <a:ext cx="665390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a:cs typeface="Calibri"/>
            </a:endParaRPr>
          </a:p>
          <a:p>
            <a:br>
              <a:rPr lang="en-US" dirty="0"/>
            </a:br>
            <a:endParaRPr lang="en-US" dirty="0"/>
          </a:p>
        </p:txBody>
      </p:sp>
      <p:pic>
        <p:nvPicPr>
          <p:cNvPr id="4" name="Picture 3" descr="A white and orange megaphone&#10;&#10;Description automatically generated">
            <a:extLst>
              <a:ext uri="{FF2B5EF4-FFF2-40B4-BE49-F238E27FC236}">
                <a16:creationId xmlns:a16="http://schemas.microsoft.com/office/drawing/2014/main" id="{7F8E5535-80DA-DCBF-E511-0FAB1AFD2624}"/>
              </a:ext>
            </a:extLst>
          </p:cNvPr>
          <p:cNvPicPr>
            <a:picLocks noChangeAspect="1"/>
          </p:cNvPicPr>
          <p:nvPr/>
        </p:nvPicPr>
        <p:blipFill>
          <a:blip r:embed="rId2"/>
          <a:stretch>
            <a:fillRect/>
          </a:stretch>
        </p:blipFill>
        <p:spPr>
          <a:xfrm>
            <a:off x="224287" y="2301815"/>
            <a:ext cx="2987615" cy="2987615"/>
          </a:xfrm>
          <a:prstGeom prst="rect">
            <a:avLst/>
          </a:prstGeom>
        </p:spPr>
      </p:pic>
    </p:spTree>
    <p:extLst>
      <p:ext uri="{BB962C8B-B14F-4D97-AF65-F5344CB8AC3E}">
        <p14:creationId xmlns:p14="http://schemas.microsoft.com/office/powerpoint/2010/main" val="1894793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93014" y="110146"/>
            <a:ext cx="6894576" cy="1783080"/>
          </a:xfrm>
        </p:spPr>
        <p:txBody>
          <a:bodyPr vert="horz" lIns="91440" tIns="45720" rIns="91440" bIns="45720" rtlCol="0" anchor="b">
            <a:normAutofit/>
          </a:bodyPr>
          <a:lstStyle/>
          <a:p>
            <a:r>
              <a:rPr lang="en-US" sz="5400" b="1" spc="-40" dirty="0">
                <a:solidFill>
                  <a:schemeClr val="tx1"/>
                </a:solidFill>
              </a:rPr>
              <a:t>Thursday   God's Word</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16</a:t>
            </a:fld>
            <a:endParaRPr lang="en-US">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436B76DF-342C-4F7B-99EA-6480566C1041}"/>
              </a:ext>
            </a:extLst>
          </p:cNvPr>
          <p:cNvSpPr txBox="1"/>
          <p:nvPr/>
        </p:nvSpPr>
        <p:spPr>
          <a:xfrm>
            <a:off x="3751054" y="2654426"/>
            <a:ext cx="8191564" cy="4093428"/>
          </a:xfrm>
          <a:prstGeom prst="rect">
            <a:avLst/>
          </a:prstGeom>
          <a:solidFill>
            <a:schemeClr val="accent3">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Corbel"/>
                <a:cs typeface="Times New Roman"/>
              </a:rPr>
              <a:t>A Reading from Matthew's Gospel</a:t>
            </a:r>
          </a:p>
          <a:p>
            <a:pPr algn="just"/>
            <a:r>
              <a:rPr lang="en-US" sz="2000" dirty="0">
                <a:latin typeface="Corbel"/>
                <a:cs typeface="Times New Roman"/>
              </a:rPr>
              <a:t>As Jesus was walking on, he saw a man named Matthew sitting by the customs house, and he said to him, ‘Follow me.’ And he got up and followed him.</a:t>
            </a:r>
          </a:p>
          <a:p>
            <a:pPr algn="just"/>
            <a:r>
              <a:rPr lang="en-US" sz="2000" dirty="0">
                <a:latin typeface="Corbel"/>
                <a:cs typeface="Times New Roman"/>
              </a:rPr>
              <a:t>While he was at dinner in the house it happened that a number of tax collectors and sinners came to sit at the table with Jesus and his disciples. When the Pharisees saw this, they said to his disciples, ‘Why does your master eat with tax collectors and sinners?’ When he heard this he replied, ‘It is not the healthy who need the doctor, but the sick. Go and learn the meaning of the words: What I want is mercy, not sacrifice. And indeed I did not come to call the virtuous, but sinners.’</a:t>
            </a:r>
          </a:p>
          <a:p>
            <a:pPr algn="just"/>
            <a:r>
              <a:rPr lang="en-US" sz="2000" dirty="0">
                <a:latin typeface="Corbel"/>
                <a:cs typeface="Times New Roman"/>
              </a:rPr>
              <a:t>  The word of the Lord</a:t>
            </a:r>
          </a:p>
          <a:p>
            <a:pPr algn="just"/>
            <a:r>
              <a:rPr lang="en-US" sz="2000" b="1" dirty="0">
                <a:latin typeface="Corbel"/>
                <a:cs typeface="Times New Roman"/>
              </a:rPr>
              <a:t>Thanks be to God</a:t>
            </a:r>
          </a:p>
        </p:txBody>
      </p:sp>
      <p:sp>
        <p:nvSpPr>
          <p:cNvPr id="6" name="TextBox 5">
            <a:extLst>
              <a:ext uri="{FF2B5EF4-FFF2-40B4-BE49-F238E27FC236}">
                <a16:creationId xmlns:a16="http://schemas.microsoft.com/office/drawing/2014/main" id="{4BACE722-3F31-4DA5-9045-6C6D113DE602}"/>
              </a:ext>
            </a:extLst>
          </p:cNvPr>
          <p:cNvSpPr txBox="1"/>
          <p:nvPr/>
        </p:nvSpPr>
        <p:spPr>
          <a:xfrm>
            <a:off x="623923" y="2654426"/>
            <a:ext cx="2294768" cy="3139321"/>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GB" b="1" dirty="0"/>
              <a:t>To think about</a:t>
            </a:r>
          </a:p>
          <a:p>
            <a:pPr marL="285750" indent="-285750">
              <a:buFont typeface="Arial" panose="020B0604020202020204" pitchFamily="34" charset="0"/>
              <a:buChar char="•"/>
            </a:pPr>
            <a:r>
              <a:rPr lang="en-GB" dirty="0"/>
              <a:t>Why does Jesus choose to socialise with the kind of people that others think are bad or unsuitable?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Who would Jesus eat with today?</a:t>
            </a:r>
          </a:p>
          <a:p>
            <a:endParaRPr lang="en-GB" dirty="0"/>
          </a:p>
        </p:txBody>
      </p:sp>
      <p:pic>
        <p:nvPicPr>
          <p:cNvPr id="2" name="Picture 1">
            <a:extLst>
              <a:ext uri="{FF2B5EF4-FFF2-40B4-BE49-F238E27FC236}">
                <a16:creationId xmlns:a16="http://schemas.microsoft.com/office/drawing/2014/main" id="{0FE0CD1E-E011-4CC1-AEBE-87F0B1CFA081}"/>
              </a:ext>
            </a:extLst>
          </p:cNvPr>
          <p:cNvPicPr>
            <a:picLocks noChangeAspect="1"/>
          </p:cNvPicPr>
          <p:nvPr/>
        </p:nvPicPr>
        <p:blipFill>
          <a:blip r:embed="rId2"/>
          <a:stretch>
            <a:fillRect/>
          </a:stretch>
        </p:blipFill>
        <p:spPr>
          <a:xfrm>
            <a:off x="8119953" y="0"/>
            <a:ext cx="3451321" cy="2588491"/>
          </a:xfrm>
          <a:prstGeom prst="rect">
            <a:avLst/>
          </a:prstGeom>
        </p:spPr>
      </p:pic>
    </p:spTree>
    <p:extLst>
      <p:ext uri="{BB962C8B-B14F-4D97-AF65-F5344CB8AC3E}">
        <p14:creationId xmlns:p14="http://schemas.microsoft.com/office/powerpoint/2010/main" val="1575612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590621"/>
            <a:ext cx="11047013" cy="1434415"/>
          </a:xfrm>
        </p:spPr>
        <p:txBody>
          <a:bodyPr vert="horz" lIns="91440" tIns="45720" rIns="91440" bIns="45720" rtlCol="0" anchor="b">
            <a:normAutofit/>
          </a:bodyPr>
          <a:lstStyle/>
          <a:p>
            <a:r>
              <a:rPr lang="en-US" sz="4600" b="1" spc="-40" dirty="0">
                <a:solidFill>
                  <a:schemeClr val="tx1"/>
                </a:solidFill>
              </a:rPr>
              <a:t>Thursday            </a:t>
            </a:r>
            <a:br>
              <a:rPr lang="en-US" sz="4600" b="1" spc="-40" dirty="0"/>
            </a:br>
            <a:endParaRPr lang="en-US" sz="4600" b="1" spc="-40" dirty="0">
              <a:solidFill>
                <a:schemeClr val="tx1"/>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17</a:t>
            </a:fld>
            <a:endParaRPr lang="en-US">
              <a:solidFill>
                <a:prstClr val="black">
                  <a:tint val="75000"/>
                </a:prstClr>
              </a:solidFill>
              <a:latin typeface="Calibri" panose="020F0502020204030204"/>
            </a:endParaRPr>
          </a:p>
        </p:txBody>
      </p:sp>
      <p:pic>
        <p:nvPicPr>
          <p:cNvPr id="2" name="Picture 1">
            <a:extLst>
              <a:ext uri="{FF2B5EF4-FFF2-40B4-BE49-F238E27FC236}">
                <a16:creationId xmlns:a16="http://schemas.microsoft.com/office/drawing/2014/main" id="{C71DBA72-BEBB-482D-B1E4-7F34582D2457}"/>
              </a:ext>
            </a:extLst>
          </p:cNvPr>
          <p:cNvPicPr>
            <a:picLocks noChangeAspect="1"/>
          </p:cNvPicPr>
          <p:nvPr/>
        </p:nvPicPr>
        <p:blipFill>
          <a:blip r:embed="rId2"/>
          <a:stretch>
            <a:fillRect/>
          </a:stretch>
        </p:blipFill>
        <p:spPr>
          <a:xfrm>
            <a:off x="-4638866" y="2281473"/>
            <a:ext cx="8124764" cy="4576527"/>
          </a:xfrm>
          <a:prstGeom prst="rect">
            <a:avLst/>
          </a:prstGeom>
        </p:spPr>
      </p:pic>
      <p:sp>
        <p:nvSpPr>
          <p:cNvPr id="6" name="Content Placeholder 5">
            <a:extLst>
              <a:ext uri="{FF2B5EF4-FFF2-40B4-BE49-F238E27FC236}">
                <a16:creationId xmlns:a16="http://schemas.microsoft.com/office/drawing/2014/main" id="{BF2646C8-B8A1-43AD-A023-72B3FF812EFE}"/>
              </a:ext>
            </a:extLst>
          </p:cNvPr>
          <p:cNvSpPr>
            <a:spLocks noGrp="1"/>
          </p:cNvSpPr>
          <p:nvPr>
            <p:ph idx="1"/>
          </p:nvPr>
        </p:nvSpPr>
        <p:spPr>
          <a:xfrm>
            <a:off x="4575549" y="1385740"/>
            <a:ext cx="6406678" cy="4724934"/>
          </a:xfrm>
          <a:solidFill>
            <a:schemeClr val="accent3">
              <a:lumMod val="40000"/>
              <a:lumOff val="60000"/>
            </a:schemeClr>
          </a:solidFill>
        </p:spPr>
        <p:txBody>
          <a:bodyPr>
            <a:normAutofit fontScale="85000" lnSpcReduction="20000"/>
          </a:bodyPr>
          <a:lstStyle/>
          <a:p>
            <a:pPr>
              <a:lnSpc>
                <a:spcPct val="110000"/>
              </a:lnSpc>
            </a:pPr>
            <a:endParaRPr lang="en-GB" sz="2400" dirty="0"/>
          </a:p>
          <a:p>
            <a:pPr>
              <a:lnSpc>
                <a:spcPct val="110000"/>
              </a:lnSpc>
            </a:pPr>
            <a:r>
              <a:rPr lang="en-GB" sz="2400" dirty="0"/>
              <a:t>Saturday is the feast day of the apostle Matthew. </a:t>
            </a:r>
            <a:br>
              <a:rPr lang="en-GB" sz="2400" dirty="0"/>
            </a:br>
            <a:r>
              <a:rPr lang="en-GB" sz="2400" dirty="0"/>
              <a:t>In the Gospel story we have just heard, Jesus and Matthew did not plan to meet.  They just came across each other.  But in that chance meeting Matthew’s life was completely changed.</a:t>
            </a:r>
          </a:p>
          <a:p>
            <a:pPr>
              <a:lnSpc>
                <a:spcPct val="110000"/>
              </a:lnSpc>
            </a:pPr>
            <a:endParaRPr lang="en-GB" sz="2400" dirty="0"/>
          </a:p>
          <a:p>
            <a:pPr>
              <a:lnSpc>
                <a:spcPct val="110000"/>
              </a:lnSpc>
            </a:pPr>
            <a:r>
              <a:rPr lang="en-GB" sz="2400" dirty="0"/>
              <a:t>God often comes to us in the chance encounters of a day: in the people we accidentally meet, in those we pass or who we come across. The story also reminds us that God often works through those people </a:t>
            </a:r>
            <a:r>
              <a:rPr lang="en-GB" sz="2400"/>
              <a:t>we write </a:t>
            </a:r>
            <a:r>
              <a:rPr lang="en-GB" sz="2400" dirty="0"/>
              <a:t>off as unsuitable.</a:t>
            </a:r>
          </a:p>
          <a:p>
            <a:pPr>
              <a:lnSpc>
                <a:spcPct val="110000"/>
              </a:lnSpc>
            </a:pPr>
            <a:endParaRPr lang="en-GB" sz="2400" dirty="0"/>
          </a:p>
          <a:p>
            <a:pPr>
              <a:lnSpc>
                <a:spcPct val="110000"/>
              </a:lnSpc>
            </a:pPr>
            <a:r>
              <a:rPr lang="en-GB" sz="2400" dirty="0"/>
              <a:t>Let us pray that we might recognise God’s presence in the people and situations we come across today.</a:t>
            </a:r>
          </a:p>
          <a:p>
            <a:endParaRPr lang="en-GB" dirty="0"/>
          </a:p>
        </p:txBody>
      </p:sp>
    </p:spTree>
    <p:extLst>
      <p:ext uri="{BB962C8B-B14F-4D97-AF65-F5344CB8AC3E}">
        <p14:creationId xmlns:p14="http://schemas.microsoft.com/office/powerpoint/2010/main" val="3372782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270395" y="-402765"/>
            <a:ext cx="10013124" cy="1956841"/>
          </a:xfrm>
        </p:spPr>
        <p:txBody>
          <a:bodyPr vert="horz" lIns="91440" tIns="45720" rIns="91440" bIns="45720" rtlCol="0" anchor="b">
            <a:normAutofit/>
          </a:bodyPr>
          <a:lstStyle/>
          <a:p>
            <a:r>
              <a:rPr lang="en-US" sz="3800" b="1" spc="-40" dirty="0">
                <a:solidFill>
                  <a:schemeClr val="tx1"/>
                </a:solidFill>
              </a:rPr>
              <a:t>Thursday               Let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759319" y="2650958"/>
            <a:ext cx="5778475" cy="3320668"/>
          </a:xfrm>
          <a:solidFill>
            <a:schemeClr val="accent3">
              <a:lumMod val="40000"/>
              <a:lumOff val="60000"/>
            </a:schemeClr>
          </a:solidFill>
        </p:spPr>
        <p:txBody>
          <a:bodyPr vert="horz" lIns="91440" tIns="45720" rIns="91440" bIns="45720" rtlCol="0" anchor="t">
            <a:normAutofit/>
          </a:bodyPr>
          <a:lstStyle/>
          <a:p>
            <a:r>
              <a:rPr lang="en-US" sz="2200" b="1" dirty="0">
                <a:cs typeface="Calibri" panose="020F0502020204030204"/>
              </a:rPr>
              <a:t>Lord, I offer you this day and invite you to share it with me.  Touch my day with your hand.  Guide all my actions, my thoughts and feelings.  </a:t>
            </a:r>
          </a:p>
          <a:p>
            <a:r>
              <a:rPr lang="en-US" sz="2200" b="1" dirty="0">
                <a:cs typeface="Calibri" panose="020F0502020204030204"/>
              </a:rPr>
              <a:t>May I </a:t>
            </a:r>
            <a:r>
              <a:rPr lang="en-US" sz="2200" b="1" dirty="0" err="1">
                <a:cs typeface="Calibri" panose="020F0502020204030204"/>
              </a:rPr>
              <a:t>recognise</a:t>
            </a:r>
            <a:r>
              <a:rPr lang="en-US" sz="2200" b="1" dirty="0">
                <a:cs typeface="Calibri" panose="020F0502020204030204"/>
              </a:rPr>
              <a:t> you in those I meet today.</a:t>
            </a:r>
          </a:p>
          <a:p>
            <a:r>
              <a:rPr lang="en-US" sz="2200" b="1" dirty="0">
                <a:cs typeface="Calibri" panose="020F0502020204030204"/>
              </a:rPr>
              <a:t>Give me the courage to respond when you invite me into action.</a:t>
            </a:r>
          </a:p>
          <a:p>
            <a:r>
              <a:rPr lang="en-US" sz="2200" b="1" dirty="0">
                <a:cs typeface="Calibri" panose="020F0502020204030204"/>
              </a:rPr>
              <a:t>Amen</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244D815C-8BF3-4ECF-A945-A2A7C2983AF9}" type="slidenum">
              <a:rPr lang="en-US">
                <a:solidFill>
                  <a:srgbClr val="FFFFFF"/>
                </a:solidFill>
                <a:latin typeface="Calibri" panose="020F0502020204030204"/>
              </a:rPr>
              <a:pPr>
                <a:spcAft>
                  <a:spcPts val="600"/>
                </a:spcAft>
                <a:defRPr/>
              </a:pPr>
              <a:t>18</a:t>
            </a:fld>
            <a:endParaRPr lang="en-US">
              <a:solidFill>
                <a:srgbClr val="FFFFFF"/>
              </a:solidFill>
              <a:latin typeface="Calibri" panose="020F0502020204030204"/>
            </a:endParaRPr>
          </a:p>
        </p:txBody>
      </p:sp>
      <p:pic>
        <p:nvPicPr>
          <p:cNvPr id="3" name="Picture 2">
            <a:extLst>
              <a:ext uri="{FF2B5EF4-FFF2-40B4-BE49-F238E27FC236}">
                <a16:creationId xmlns:a16="http://schemas.microsoft.com/office/drawing/2014/main" id="{398DDD06-7259-4FF0-86B0-8CDDB19B7D62}"/>
              </a:ext>
            </a:extLst>
          </p:cNvPr>
          <p:cNvPicPr>
            <a:picLocks noChangeAspect="1"/>
          </p:cNvPicPr>
          <p:nvPr/>
        </p:nvPicPr>
        <p:blipFill>
          <a:blip r:embed="rId2"/>
          <a:stretch>
            <a:fillRect/>
          </a:stretch>
        </p:blipFill>
        <p:spPr>
          <a:xfrm>
            <a:off x="0" y="2011975"/>
            <a:ext cx="3430114" cy="4851647"/>
          </a:xfrm>
          <a:prstGeom prst="rect">
            <a:avLst/>
          </a:prstGeom>
        </p:spPr>
      </p:pic>
    </p:spTree>
    <p:extLst>
      <p:ext uri="{BB962C8B-B14F-4D97-AF65-F5344CB8AC3E}">
        <p14:creationId xmlns:p14="http://schemas.microsoft.com/office/powerpoint/2010/main" val="3334178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Friday Notices</a:t>
            </a:r>
            <a:endParaRPr lang="en-US" sz="5400" dirty="0">
              <a:solidFill>
                <a:schemeClr val="tx1"/>
              </a:solidFill>
            </a:endParaRP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3708971" y="2465798"/>
            <a:ext cx="7910536" cy="3720318"/>
          </a:xfrm>
        </p:spPr>
        <p:txBody>
          <a:bodyPr vert="horz" lIns="91440" tIns="45720" rIns="91440" bIns="45720" rtlCol="0" anchor="t">
            <a:normAutofit/>
          </a:bodyPr>
          <a:lstStyle/>
          <a:p>
            <a:pPr algn="ctr"/>
            <a:r>
              <a:rPr lang="en-GB" sz="3200" b="1" dirty="0"/>
              <a:t>Y8</a:t>
            </a:r>
            <a:r>
              <a:rPr lang="en-GB" sz="3200" dirty="0"/>
              <a:t> – Science </a:t>
            </a:r>
            <a:r>
              <a:rPr lang="en-GB" sz="3200" b="1" dirty="0"/>
              <a:t>STEM club </a:t>
            </a:r>
            <a:r>
              <a:rPr lang="en-GB" sz="3200" dirty="0"/>
              <a:t>in M001 @ 15:15 (Term theme: Witchcraft and Wizardry)</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19</a:t>
            </a:fld>
            <a:endParaRPr lang="en-US">
              <a:solidFill>
                <a:prstClr val="black">
                  <a:tint val="75000"/>
                </a:prstClr>
              </a:solidFill>
              <a:latin typeface="Calibri" panose="020F0502020204030204"/>
            </a:endParaRPr>
          </a:p>
        </p:txBody>
      </p:sp>
      <p:pic>
        <p:nvPicPr>
          <p:cNvPr id="4" name="Picture 3" descr="A white and orange megaphone&#10;&#10;Description automatically generated">
            <a:extLst>
              <a:ext uri="{FF2B5EF4-FFF2-40B4-BE49-F238E27FC236}">
                <a16:creationId xmlns:a16="http://schemas.microsoft.com/office/drawing/2014/main" id="{1507F31F-9EF8-6631-7921-8EE207592CE5}"/>
              </a:ext>
            </a:extLst>
          </p:cNvPr>
          <p:cNvPicPr>
            <a:picLocks noChangeAspect="1"/>
          </p:cNvPicPr>
          <p:nvPr/>
        </p:nvPicPr>
        <p:blipFill>
          <a:blip r:embed="rId2"/>
          <a:stretch>
            <a:fillRect/>
          </a:stretch>
        </p:blipFill>
        <p:spPr>
          <a:xfrm>
            <a:off x="224287" y="2301815"/>
            <a:ext cx="2987615" cy="2987615"/>
          </a:xfrm>
          <a:prstGeom prst="rect">
            <a:avLst/>
          </a:prstGeom>
        </p:spPr>
      </p:pic>
      <p:sp>
        <p:nvSpPr>
          <p:cNvPr id="6" name="TextBox 5">
            <a:extLst>
              <a:ext uri="{FF2B5EF4-FFF2-40B4-BE49-F238E27FC236}">
                <a16:creationId xmlns:a16="http://schemas.microsoft.com/office/drawing/2014/main" id="{83A8F995-237A-4AFB-8003-7CD897D80440}"/>
              </a:ext>
            </a:extLst>
          </p:cNvPr>
          <p:cNvSpPr txBox="1"/>
          <p:nvPr/>
        </p:nvSpPr>
        <p:spPr>
          <a:xfrm>
            <a:off x="4062065" y="3521909"/>
            <a:ext cx="7438635" cy="3139321"/>
          </a:xfrm>
          <a:prstGeom prst="rect">
            <a:avLst/>
          </a:prstGeom>
          <a:solidFill>
            <a:schemeClr val="accent3">
              <a:lumMod val="40000"/>
              <a:lumOff val="60000"/>
            </a:schemeClr>
          </a:solidFill>
          <a:ln w="38100">
            <a:solidFill>
              <a:schemeClr val="accent2">
                <a:lumMod val="75000"/>
              </a:schemeClr>
            </a:solidFill>
          </a:ln>
        </p:spPr>
        <p:txBody>
          <a:bodyPr wrap="square" rtlCol="0">
            <a:spAutoFit/>
          </a:bodyPr>
          <a:lstStyle/>
          <a:p>
            <a:r>
              <a:rPr lang="en-GB" sz="1800" u="sng" dirty="0">
                <a:latin typeface="Calibri" panose="020F0502020204030204" pitchFamily="34" charset="0"/>
                <a:cs typeface="Calibri" panose="020F0502020204030204" pitchFamily="34" charset="0"/>
              </a:rPr>
              <a:t>Next Monday </a:t>
            </a:r>
          </a:p>
          <a:p>
            <a:pPr marL="342900" indent="-342900">
              <a:buFont typeface="Arial" panose="020B0604020202020204" pitchFamily="34" charset="0"/>
              <a:buChar char="•"/>
            </a:pPr>
            <a:r>
              <a:rPr lang="en-GB" sz="1800" dirty="0">
                <a:latin typeface="Calibri" panose="020F0502020204030204" pitchFamily="34" charset="0"/>
                <a:cs typeface="Calibri" panose="020F0502020204030204" pitchFamily="34" charset="0"/>
              </a:rPr>
              <a:t>8.15am </a:t>
            </a:r>
            <a:r>
              <a:rPr lang="en-GB" sz="1800" b="1" dirty="0">
                <a:latin typeface="Calibri" panose="020F0502020204030204" pitchFamily="34" charset="0"/>
                <a:cs typeface="Calibri" panose="020F0502020204030204" pitchFamily="34" charset="0"/>
              </a:rPr>
              <a:t>Mass in the chapel </a:t>
            </a:r>
            <a:r>
              <a:rPr lang="en-GB" sz="1800" dirty="0">
                <a:latin typeface="Calibri" panose="020F0502020204030204" pitchFamily="34" charset="0"/>
                <a:cs typeface="Calibri" panose="020F0502020204030204" pitchFamily="34" charset="0"/>
              </a:rPr>
              <a:t>– all welcome </a:t>
            </a: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(years 7-11 enter school via the front door)</a:t>
            </a:r>
          </a:p>
          <a:p>
            <a:pPr marL="342900" indent="-34290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1800" b="1" dirty="0">
                <a:latin typeface="Calibri" panose="020F0502020204030204" pitchFamily="34" charset="0"/>
                <a:cs typeface="Calibri" panose="020F0502020204030204" pitchFamily="34" charset="0"/>
              </a:rPr>
              <a:t>Faith in Action club </a:t>
            </a:r>
            <a:r>
              <a:rPr lang="en-GB" sz="1800" dirty="0">
                <a:latin typeface="Calibri" panose="020F0502020204030204" pitchFamily="34" charset="0"/>
                <a:cs typeface="Calibri" panose="020F0502020204030204" pitchFamily="34" charset="0"/>
              </a:rPr>
              <a:t>for year 8 – F104</a:t>
            </a:r>
          </a:p>
          <a:p>
            <a:pPr marL="342900" indent="-34290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Sacrament of Reconciliation (Confession) with Fr </a:t>
            </a:r>
            <a:r>
              <a:rPr lang="en-GB" sz="1800" b="1" i="0" u="none" strike="noStrike" dirty="0" err="1">
                <a:solidFill>
                  <a:srgbClr val="000000"/>
                </a:solidFill>
                <a:effectLst/>
                <a:latin typeface="Calibri" panose="020F0502020204030204" pitchFamily="34" charset="0"/>
              </a:rPr>
              <a:t>Taras</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Available at breaktime in the chaplaincy on Monday, </a:t>
            </a:r>
            <a:br>
              <a:rPr lang="en-GB" sz="1800" b="0" i="0" u="none" strike="noStrike"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drop in anytime 10.40-11.20  </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dirty="0">
                <a:solidFill>
                  <a:srgbClr val="000000"/>
                </a:solidFill>
                <a:effectLst/>
                <a:latin typeface="Calibri" panose="020F0502020204030204" pitchFamily="34" charset="0"/>
              </a:rPr>
              <a:t>​</a:t>
            </a:r>
            <a:r>
              <a:rPr lang="en-GB" sz="1800" b="0" i="1" u="none" strike="noStrike" dirty="0">
                <a:solidFill>
                  <a:srgbClr val="000000"/>
                </a:solidFill>
                <a:effectLst/>
                <a:latin typeface="Calibri" panose="020F0502020204030204" pitchFamily="34" charset="0"/>
              </a:rPr>
              <a:t>You just spend a few minutes telling God the things you are sorry for and then Fr </a:t>
            </a:r>
            <a:r>
              <a:rPr lang="en-GB" sz="1800" b="0" i="1" u="none" strike="noStrike" dirty="0" err="1">
                <a:solidFill>
                  <a:srgbClr val="000000"/>
                </a:solidFill>
                <a:effectLst/>
                <a:latin typeface="Calibri" panose="020F0502020204030204" pitchFamily="34" charset="0"/>
              </a:rPr>
              <a:t>Taras</a:t>
            </a:r>
            <a:r>
              <a:rPr lang="en-GB" sz="1800" b="0" i="1" u="none" strike="noStrike" dirty="0">
                <a:solidFill>
                  <a:srgbClr val="000000"/>
                </a:solidFill>
                <a:effectLst/>
                <a:latin typeface="Calibri" panose="020F0502020204030204" pitchFamily="34" charset="0"/>
              </a:rPr>
              <a:t> gives you God's forgiveness</a:t>
            </a:r>
            <a:r>
              <a:rPr lang="en-GB" sz="1800" b="0" i="0" dirty="0">
                <a:solidFill>
                  <a:srgbClr val="000000"/>
                </a:solidFill>
                <a:effectLst/>
                <a:latin typeface="Calibri" panose="020F0502020204030204" pitchFamily="34" charset="0"/>
              </a:rPr>
              <a:t>​</a:t>
            </a:r>
            <a:endParaRPr lang="en-GB" dirty="0"/>
          </a:p>
        </p:txBody>
      </p:sp>
    </p:spTree>
    <p:extLst>
      <p:ext uri="{BB962C8B-B14F-4D97-AF65-F5344CB8AC3E}">
        <p14:creationId xmlns:p14="http://schemas.microsoft.com/office/powerpoint/2010/main" val="1728473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ack and white image of a city skyline&#10;&#10;Description automatically generated">
            <a:extLst>
              <a:ext uri="{FF2B5EF4-FFF2-40B4-BE49-F238E27FC236}">
                <a16:creationId xmlns:a16="http://schemas.microsoft.com/office/drawing/2014/main" id="{1257E715-17BD-CDC4-E742-B25D9D297D17}"/>
              </a:ext>
            </a:extLst>
          </p:cNvPr>
          <p:cNvPicPr>
            <a:picLocks noChangeAspect="1"/>
          </p:cNvPicPr>
          <p:nvPr/>
        </p:nvPicPr>
        <p:blipFill>
          <a:blip r:embed="rId2"/>
          <a:stretch>
            <a:fillRect/>
          </a:stretch>
        </p:blipFill>
        <p:spPr>
          <a:xfrm>
            <a:off x="3615457" y="2875023"/>
            <a:ext cx="4659161" cy="4659161"/>
          </a:xfrm>
          <a:prstGeom prst="rect">
            <a:avLst/>
          </a:prstGeom>
        </p:spPr>
      </p:pic>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p:txBody>
          <a:bodyPr/>
          <a:lstStyle/>
          <a:p>
            <a:pPr lvl="0"/>
            <a:fld id="{06B786C7-B8F9-4072-AAAA-17258464D730}" type="slidenum">
              <a:rPr lang="en-US" noProof="0" smtClean="0"/>
              <a:pPr lvl="0"/>
              <a:t>2</a:t>
            </a:fld>
            <a:endParaRPr lang="en-US" noProof="0"/>
          </a:p>
        </p:txBody>
      </p:sp>
      <p:sp>
        <p:nvSpPr>
          <p:cNvPr id="19" name="Rectangle: Rounded Corners 18">
            <a:hlinkClick r:id="rId3" action="ppaction://hlinksldjump"/>
            <a:extLst>
              <a:ext uri="{FF2B5EF4-FFF2-40B4-BE49-F238E27FC236}">
                <a16:creationId xmlns:a16="http://schemas.microsoft.com/office/drawing/2014/main" id="{5FD6DF12-E58B-CDB0-C60D-97F54778BAE3}"/>
              </a:ext>
            </a:extLst>
          </p:cNvPr>
          <p:cNvSpPr/>
          <p:nvPr/>
        </p:nvSpPr>
        <p:spPr>
          <a:xfrm>
            <a:off x="805977" y="1522615"/>
            <a:ext cx="2242867" cy="1696528"/>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b="1" dirty="0"/>
              <a:t>Monday</a:t>
            </a:r>
          </a:p>
        </p:txBody>
      </p:sp>
      <p:sp>
        <p:nvSpPr>
          <p:cNvPr id="20" name="Rectangle: Rounded Corners 19">
            <a:hlinkClick r:id="rId4" action="ppaction://hlinksldjump"/>
            <a:extLst>
              <a:ext uri="{FF2B5EF4-FFF2-40B4-BE49-F238E27FC236}">
                <a16:creationId xmlns:a16="http://schemas.microsoft.com/office/drawing/2014/main" id="{54EA963E-B17C-AFE7-C3F3-9CD8B54147A4}"/>
              </a:ext>
            </a:extLst>
          </p:cNvPr>
          <p:cNvSpPr/>
          <p:nvPr/>
        </p:nvSpPr>
        <p:spPr>
          <a:xfrm>
            <a:off x="4947702" y="1522615"/>
            <a:ext cx="2242867" cy="1696528"/>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sz="3200" b="1"/>
              <a:t>Tuesday</a:t>
            </a:r>
          </a:p>
        </p:txBody>
      </p:sp>
      <p:sp>
        <p:nvSpPr>
          <p:cNvPr id="21" name="Rectangle: Rounded Corners 20">
            <a:hlinkClick r:id="rId5" action="ppaction://hlinksldjump"/>
            <a:extLst>
              <a:ext uri="{FF2B5EF4-FFF2-40B4-BE49-F238E27FC236}">
                <a16:creationId xmlns:a16="http://schemas.microsoft.com/office/drawing/2014/main" id="{F7CA71A8-8B0A-5F11-D0B5-A3930352F963}"/>
              </a:ext>
            </a:extLst>
          </p:cNvPr>
          <p:cNvSpPr/>
          <p:nvPr/>
        </p:nvSpPr>
        <p:spPr>
          <a:xfrm>
            <a:off x="8695793" y="1522615"/>
            <a:ext cx="2242867" cy="1696528"/>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sz="2400" b="1"/>
              <a:t>Wednesday</a:t>
            </a:r>
          </a:p>
        </p:txBody>
      </p:sp>
      <p:sp>
        <p:nvSpPr>
          <p:cNvPr id="23" name="Rectangle: Rounded Corners 22">
            <a:hlinkClick r:id="rId6" action="ppaction://hlinksldjump"/>
            <a:extLst>
              <a:ext uri="{FF2B5EF4-FFF2-40B4-BE49-F238E27FC236}">
                <a16:creationId xmlns:a16="http://schemas.microsoft.com/office/drawing/2014/main" id="{926FB1DD-2A3A-E038-9DB1-85F0A3032CE7}"/>
              </a:ext>
            </a:extLst>
          </p:cNvPr>
          <p:cNvSpPr/>
          <p:nvPr/>
        </p:nvSpPr>
        <p:spPr>
          <a:xfrm>
            <a:off x="805978" y="4134758"/>
            <a:ext cx="2242867" cy="1696528"/>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sz="3200" b="1" dirty="0"/>
              <a:t>Thursday</a:t>
            </a:r>
          </a:p>
        </p:txBody>
      </p:sp>
      <p:sp>
        <p:nvSpPr>
          <p:cNvPr id="24" name="Rectangle: Rounded Corners 23">
            <a:extLst>
              <a:ext uri="{FF2B5EF4-FFF2-40B4-BE49-F238E27FC236}">
                <a16:creationId xmlns:a16="http://schemas.microsoft.com/office/drawing/2014/main" id="{7C81186B-D890-AE35-A215-BCF2FB3D7705}"/>
              </a:ext>
            </a:extLst>
          </p:cNvPr>
          <p:cNvSpPr/>
          <p:nvPr/>
        </p:nvSpPr>
        <p:spPr>
          <a:xfrm>
            <a:off x="8598504" y="4264154"/>
            <a:ext cx="2242867" cy="1696528"/>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sz="3200" b="1" dirty="0"/>
              <a:t>Friday</a:t>
            </a:r>
          </a:p>
        </p:txBody>
      </p:sp>
    </p:spTree>
    <p:extLst>
      <p:ext uri="{BB962C8B-B14F-4D97-AF65-F5344CB8AC3E}">
        <p14:creationId xmlns:p14="http://schemas.microsoft.com/office/powerpoint/2010/main" val="2130738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85371-1E0C-498C-B0A0-48A12372F442}"/>
              </a:ext>
            </a:extLst>
          </p:cNvPr>
          <p:cNvPicPr>
            <a:picLocks noChangeAspect="1"/>
          </p:cNvPicPr>
          <p:nvPr/>
        </p:nvPicPr>
        <p:blipFill>
          <a:blip r:embed="rId3"/>
          <a:stretch>
            <a:fillRect/>
          </a:stretch>
        </p:blipFill>
        <p:spPr>
          <a:xfrm>
            <a:off x="1530772" y="-21091"/>
            <a:ext cx="9137228" cy="1860605"/>
          </a:xfrm>
          <a:prstGeom prst="rect">
            <a:avLst/>
          </a:prstGeom>
        </p:spPr>
      </p:pic>
      <p:sp>
        <p:nvSpPr>
          <p:cNvPr id="3" name="Rectangle 2">
            <a:extLst>
              <a:ext uri="{FF2B5EF4-FFF2-40B4-BE49-F238E27FC236}">
                <a16:creationId xmlns:a16="http://schemas.microsoft.com/office/drawing/2014/main" id="{D1CDBFA8-6B33-4863-B330-9CC9066E689B}"/>
              </a:ext>
            </a:extLst>
          </p:cNvPr>
          <p:cNvSpPr/>
          <p:nvPr/>
        </p:nvSpPr>
        <p:spPr>
          <a:xfrm>
            <a:off x="7036989" y="1285516"/>
            <a:ext cx="2935097" cy="1107996"/>
          </a:xfrm>
          <a:prstGeom prst="rect">
            <a:avLst/>
          </a:prstGeom>
          <a:noFill/>
        </p:spPr>
        <p:txBody>
          <a:bodyPr wrap="square" lIns="91440" tIns="45720" rIns="91440" bIns="45720">
            <a:spAutoFit/>
          </a:bodyPr>
          <a:lstStyle/>
          <a:p>
            <a:pPr algn="r"/>
            <a:r>
              <a:rPr lang="en-GB" sz="6600" b="1" dirty="0">
                <a:ln w="13462">
                  <a:solidFill>
                    <a:schemeClr val="bg1"/>
                  </a:solidFill>
                  <a:prstDash val="solid"/>
                </a:ln>
                <a:solidFill>
                  <a:srgbClr val="C00000"/>
                </a:solidFill>
                <a:effectLst>
                  <a:outerShdw dist="38100" dir="2700000" algn="bl" rotWithShape="0">
                    <a:schemeClr val="accent5"/>
                  </a:outerShdw>
                </a:effectLst>
                <a:latin typeface="Bodoni MT Black" panose="02070A03080606020203" pitchFamily="18" charset="0"/>
              </a:rPr>
              <a:t>CLUB</a:t>
            </a:r>
          </a:p>
        </p:txBody>
      </p:sp>
      <p:pic>
        <p:nvPicPr>
          <p:cNvPr id="5" name="Picture 4">
            <a:extLst>
              <a:ext uri="{FF2B5EF4-FFF2-40B4-BE49-F238E27FC236}">
                <a16:creationId xmlns:a16="http://schemas.microsoft.com/office/drawing/2014/main" id="{579935AD-6ED8-46AD-9C64-7E56E7EBD927}"/>
              </a:ext>
            </a:extLst>
          </p:cNvPr>
          <p:cNvPicPr>
            <a:picLocks noChangeAspect="1"/>
          </p:cNvPicPr>
          <p:nvPr/>
        </p:nvPicPr>
        <p:blipFill>
          <a:blip r:embed="rId4"/>
          <a:stretch>
            <a:fillRect/>
          </a:stretch>
        </p:blipFill>
        <p:spPr>
          <a:xfrm>
            <a:off x="1" y="1839514"/>
            <a:ext cx="4314268" cy="325727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a:extLst>
              <a:ext uri="{FF2B5EF4-FFF2-40B4-BE49-F238E27FC236}">
                <a16:creationId xmlns:a16="http://schemas.microsoft.com/office/drawing/2014/main" id="{235D5092-E96A-4FF5-9F03-E5FD89B0018A}"/>
              </a:ext>
            </a:extLst>
          </p:cNvPr>
          <p:cNvPicPr>
            <a:picLocks noChangeAspect="1"/>
          </p:cNvPicPr>
          <p:nvPr/>
        </p:nvPicPr>
        <p:blipFill>
          <a:blip r:embed="rId5"/>
          <a:stretch>
            <a:fillRect/>
          </a:stretch>
        </p:blipFill>
        <p:spPr>
          <a:xfrm>
            <a:off x="1861153" y="3700119"/>
            <a:ext cx="4057517" cy="30431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Content Placeholder 16">
            <a:extLst>
              <a:ext uri="{FF2B5EF4-FFF2-40B4-BE49-F238E27FC236}">
                <a16:creationId xmlns:a16="http://schemas.microsoft.com/office/drawing/2014/main" id="{55671150-CD21-410B-8179-30678092D085}"/>
              </a:ext>
            </a:extLst>
          </p:cNvPr>
          <p:cNvSpPr txBox="1">
            <a:spLocks/>
          </p:cNvSpPr>
          <p:nvPr/>
        </p:nvSpPr>
        <p:spPr>
          <a:xfrm>
            <a:off x="5918670" y="2297927"/>
            <a:ext cx="5928773" cy="3969770"/>
          </a:xfrm>
          <a:prstGeom prst="rect">
            <a:avLst/>
          </a:prstGeom>
        </p:spPr>
        <p:style>
          <a:lnRef idx="2">
            <a:schemeClr val="accent1"/>
          </a:lnRef>
          <a:fillRef idx="1">
            <a:schemeClr val="lt1"/>
          </a:fillRef>
          <a:effectRef idx="0">
            <a:schemeClr val="accent1"/>
          </a:effectRef>
          <a:fontRef idx="minor">
            <a:schemeClr val="dk1"/>
          </a:fontRef>
        </p:style>
        <p:txBody>
          <a:bodyPr rtlCol="0">
            <a:normAutofit fontScale="70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buNone/>
            </a:pPr>
            <a:r>
              <a:rPr lang="en-GB" sz="3200" dirty="0"/>
              <a:t>STARTS TONIGHT </a:t>
            </a:r>
          </a:p>
          <a:p>
            <a:pPr marL="285750" indent="-285750">
              <a:lnSpc>
                <a:spcPct val="100000"/>
              </a:lnSpc>
              <a:buFontTx/>
              <a:buChar char="-"/>
            </a:pPr>
            <a:r>
              <a:rPr lang="en-GB" sz="3200" dirty="0"/>
              <a:t>LEARN </a:t>
            </a:r>
            <a:r>
              <a:rPr lang="en-GB" sz="2800" dirty="0"/>
              <a:t>to play TABLETOP STRATEGY GAMES like</a:t>
            </a:r>
          </a:p>
          <a:p>
            <a:pPr marL="486918" lvl="1" indent="-285750">
              <a:lnSpc>
                <a:spcPct val="100000"/>
              </a:lnSpc>
              <a:buFontTx/>
              <a:buChar char="-"/>
            </a:pPr>
            <a:r>
              <a:rPr lang="en-GB" sz="2800" b="1" dirty="0">
                <a:solidFill>
                  <a:srgbClr val="FF0000"/>
                </a:solidFill>
                <a:effectLst>
                  <a:outerShdw blurRad="38100" dist="38100" dir="2700000" algn="tl">
                    <a:srgbClr val="000000">
                      <a:alpha val="43137"/>
                    </a:srgbClr>
                  </a:outerShdw>
                </a:effectLst>
              </a:rPr>
              <a:t>WARHAMMER</a:t>
            </a:r>
          </a:p>
          <a:p>
            <a:pPr marL="486918" lvl="1" indent="-285750">
              <a:lnSpc>
                <a:spcPct val="100000"/>
              </a:lnSpc>
              <a:buFontTx/>
              <a:buChar char="-"/>
            </a:pPr>
            <a:r>
              <a:rPr lang="en-GB" sz="2800" b="1" dirty="0">
                <a:solidFill>
                  <a:srgbClr val="FF0000"/>
                </a:solidFill>
                <a:effectLst>
                  <a:outerShdw blurRad="38100" dist="38100" dir="2700000" algn="tl">
                    <a:srgbClr val="000000">
                      <a:alpha val="43137"/>
                    </a:srgbClr>
                  </a:outerShdw>
                </a:effectLst>
              </a:rPr>
              <a:t>WARHAMMER 40K</a:t>
            </a:r>
          </a:p>
          <a:p>
            <a:pPr marL="285750" indent="-285750">
              <a:lnSpc>
                <a:spcPct val="100000"/>
              </a:lnSpc>
              <a:buFontTx/>
              <a:buChar char="-"/>
            </a:pPr>
            <a:r>
              <a:rPr lang="en-GB" sz="2800" dirty="0"/>
              <a:t>LEARN to assemble and paint FIGURES</a:t>
            </a:r>
          </a:p>
          <a:p>
            <a:pPr marL="285750" indent="-285750">
              <a:lnSpc>
                <a:spcPct val="100000"/>
              </a:lnSpc>
              <a:buFontTx/>
              <a:buChar char="-"/>
            </a:pPr>
            <a:r>
              <a:rPr lang="en-GB"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F104 </a:t>
            </a:r>
          </a:p>
          <a:p>
            <a:pPr marL="285750" indent="-285750">
              <a:lnSpc>
                <a:spcPct val="100000"/>
              </a:lnSpc>
              <a:buFontTx/>
              <a:buChar char="-"/>
            </a:pPr>
            <a:r>
              <a:rPr lang="en-GB"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3.10-4.10pm</a:t>
            </a:r>
          </a:p>
          <a:p>
            <a:pPr marL="486918" lvl="1" indent="-285750">
              <a:lnSpc>
                <a:spcPct val="100000"/>
              </a:lnSpc>
              <a:buFontTx/>
              <a:buChar char="-"/>
            </a:pPr>
            <a:r>
              <a:rPr lang="en-GB" sz="39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Fridays </a:t>
            </a:r>
          </a:p>
          <a:p>
            <a:pPr marL="738378" lvl="3" indent="-285750">
              <a:lnSpc>
                <a:spcPct val="100000"/>
              </a:lnSpc>
              <a:buFontTx/>
              <a:buChar char="-"/>
            </a:pPr>
            <a:r>
              <a:rPr lang="en-GB" sz="39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 week only)</a:t>
            </a:r>
          </a:p>
          <a:p>
            <a:endParaRPr lang="en-GB" dirty="0"/>
          </a:p>
        </p:txBody>
      </p:sp>
      <p:pic>
        <p:nvPicPr>
          <p:cNvPr id="7" name="Picture 6">
            <a:extLst>
              <a:ext uri="{FF2B5EF4-FFF2-40B4-BE49-F238E27FC236}">
                <a16:creationId xmlns:a16="http://schemas.microsoft.com/office/drawing/2014/main" id="{CA4C912E-F724-414F-BCB5-B5B359D5E304}"/>
              </a:ext>
            </a:extLst>
          </p:cNvPr>
          <p:cNvPicPr>
            <a:picLocks noChangeAspect="1"/>
          </p:cNvPicPr>
          <p:nvPr/>
        </p:nvPicPr>
        <p:blipFill>
          <a:blip r:embed="rId6"/>
          <a:stretch>
            <a:fillRect/>
          </a:stretch>
        </p:blipFill>
        <p:spPr>
          <a:xfrm>
            <a:off x="9041381" y="4116649"/>
            <a:ext cx="2388828" cy="23888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451096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6779" y="733605"/>
            <a:ext cx="10712377" cy="872100"/>
          </a:xfrm>
        </p:spPr>
        <p:txBody>
          <a:bodyPr vert="horz" lIns="91440" tIns="45720" rIns="91440" bIns="45720" rtlCol="0" anchor="ctr">
            <a:normAutofit fontScale="90000"/>
          </a:bodyPr>
          <a:lstStyle/>
          <a:p>
            <a:r>
              <a:rPr lang="en-US" sz="2800" b="1" spc="-40" dirty="0">
                <a:solidFill>
                  <a:srgbClr val="FFFFFF"/>
                </a:solidFill>
              </a:rPr>
              <a:t>Friday               to think about	</a:t>
            </a:r>
            <a:br>
              <a:rPr lang="en-US" sz="2800" b="1" spc="-40" dirty="0">
                <a:solidFill>
                  <a:srgbClr val="FFFFFF"/>
                </a:solidFill>
              </a:rPr>
            </a:br>
            <a:r>
              <a:rPr lang="en-US" sz="2800" b="1" spc="-40" dirty="0">
                <a:solidFill>
                  <a:srgbClr val="FFFFFF"/>
                </a:solidFill>
              </a:rPr>
              <a:t> </a:t>
            </a:r>
            <a:r>
              <a:rPr lang="en-US" sz="4800" b="1" spc="-40" dirty="0">
                <a:solidFill>
                  <a:srgbClr val="FFFFFF"/>
                </a:solidFill>
                <a:effectLst>
                  <a:outerShdw blurRad="38100" dist="38100" dir="2700000" algn="tl">
                    <a:srgbClr val="000000">
                      <a:alpha val="43137"/>
                    </a:srgbClr>
                  </a:outerShdw>
                </a:effectLst>
              </a:rPr>
              <a:t>INJUSTICE</a:t>
            </a:r>
            <a:r>
              <a:rPr lang="en-US" sz="2800" b="1" spc="-40" dirty="0">
                <a:solidFill>
                  <a:srgbClr val="FFFFFF"/>
                </a:solidFill>
              </a:rPr>
              <a:t>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dirty="0">
                <a:solidFill>
                  <a:srgbClr val="FFFFFF"/>
                </a:solidFill>
              </a:rPr>
              <a:pPr lvl="0">
                <a:spcAft>
                  <a:spcPts val="600"/>
                </a:spcAft>
              </a:pPr>
              <a:t>21</a:t>
            </a:fld>
            <a:endParaRPr lang="en-US" noProof="0">
              <a:solidFill>
                <a:srgbClr val="FFFFFF"/>
              </a:solidFill>
            </a:endParaRPr>
          </a:p>
        </p:txBody>
      </p:sp>
      <p:sp>
        <p:nvSpPr>
          <p:cNvPr id="4" name="TextBox 3">
            <a:extLst>
              <a:ext uri="{FF2B5EF4-FFF2-40B4-BE49-F238E27FC236}">
                <a16:creationId xmlns:a16="http://schemas.microsoft.com/office/drawing/2014/main" id="{50B7B2BF-7F87-4AAD-8A54-F481B6648049}"/>
              </a:ext>
            </a:extLst>
          </p:cNvPr>
          <p:cNvSpPr txBox="1"/>
          <p:nvPr/>
        </p:nvSpPr>
        <p:spPr>
          <a:xfrm>
            <a:off x="125311" y="3914513"/>
            <a:ext cx="6891929" cy="954107"/>
          </a:xfrm>
          <a:prstGeom prst="rect">
            <a:avLst/>
          </a:prstGeom>
          <a:noFill/>
        </p:spPr>
        <p:txBody>
          <a:bodyPr wrap="square" lIns="91440" tIns="45720" rIns="91440" bIns="45720" rtlCol="0" anchor="t">
            <a:spAutoFit/>
          </a:bodyPr>
          <a:lstStyle/>
          <a:p>
            <a:endParaRPr lang="en-GB" sz="2000" dirty="0"/>
          </a:p>
          <a:p>
            <a:endParaRPr lang="en-GB" dirty="0"/>
          </a:p>
          <a:p>
            <a:r>
              <a:rPr lang="en-GB" dirty="0"/>
              <a:t> </a:t>
            </a:r>
          </a:p>
        </p:txBody>
      </p:sp>
      <p:sp>
        <p:nvSpPr>
          <p:cNvPr id="2" name="TextBox 1">
            <a:extLst>
              <a:ext uri="{FF2B5EF4-FFF2-40B4-BE49-F238E27FC236}">
                <a16:creationId xmlns:a16="http://schemas.microsoft.com/office/drawing/2014/main" id="{94DF28EC-4ED1-487D-A82A-D074C6EA178D}"/>
              </a:ext>
            </a:extLst>
          </p:cNvPr>
          <p:cNvSpPr txBox="1"/>
          <p:nvPr/>
        </p:nvSpPr>
        <p:spPr>
          <a:xfrm>
            <a:off x="5791183" y="3886700"/>
            <a:ext cx="5890277" cy="2308324"/>
          </a:xfrm>
          <a:prstGeom prst="rect">
            <a:avLst/>
          </a:prstGeom>
          <a:solidFill>
            <a:schemeClr val="accent4">
              <a:lumMod val="20000"/>
              <a:lumOff val="80000"/>
            </a:schemeClr>
          </a:solidFill>
        </p:spPr>
        <p:txBody>
          <a:bodyPr wrap="square" rtlCol="0">
            <a:spAutoFit/>
          </a:bodyPr>
          <a:lstStyle/>
          <a:p>
            <a:r>
              <a:rPr lang="en-GB" dirty="0">
                <a:solidFill>
                  <a:srgbClr val="242424"/>
                </a:solidFill>
                <a:latin typeface="Segoe UI" panose="020B0502040204020203" pitchFamily="34" charset="0"/>
              </a:rPr>
              <a:t>D</a:t>
            </a:r>
            <a:r>
              <a:rPr lang="en-GB" b="0" i="0" dirty="0">
                <a:solidFill>
                  <a:srgbClr val="242424"/>
                </a:solidFill>
                <a:effectLst/>
                <a:latin typeface="Segoe UI" panose="020B0502040204020203" pitchFamily="34" charset="0"/>
              </a:rPr>
              <a:t>ear brothers and sisters, </a:t>
            </a:r>
            <a:br>
              <a:rPr lang="en-GB" b="0" i="0" dirty="0">
                <a:solidFill>
                  <a:srgbClr val="242424"/>
                </a:solidFill>
                <a:effectLst/>
                <a:latin typeface="Segoe UI" panose="020B0502040204020203" pitchFamily="34" charset="0"/>
              </a:rPr>
            </a:br>
            <a:r>
              <a:rPr lang="en-GB" b="0" i="0" dirty="0">
                <a:solidFill>
                  <a:srgbClr val="242424"/>
                </a:solidFill>
                <a:effectLst/>
                <a:latin typeface="Segoe UI" panose="020B0502040204020203" pitchFamily="34" charset="0"/>
              </a:rPr>
              <a:t>today we turn our hearts and minds to a grave injustice happening in the shadows of our world—an injustice that strikes at the most innocent among us: the children of the Congo. These children, too young to bear such burdens, are being forced into the depths of the earth to mine coltan, a precious mineral that powers the devices we use every day.</a:t>
            </a:r>
            <a:endParaRPr lang="en-GB" dirty="0"/>
          </a:p>
        </p:txBody>
      </p:sp>
      <p:sp>
        <p:nvSpPr>
          <p:cNvPr id="3" name="TextBox 2">
            <a:extLst>
              <a:ext uri="{FF2B5EF4-FFF2-40B4-BE49-F238E27FC236}">
                <a16:creationId xmlns:a16="http://schemas.microsoft.com/office/drawing/2014/main" id="{85ADBBA6-7B2A-4AD5-8F40-7AB09D786472}"/>
              </a:ext>
            </a:extLst>
          </p:cNvPr>
          <p:cNvSpPr txBox="1"/>
          <p:nvPr/>
        </p:nvSpPr>
        <p:spPr>
          <a:xfrm>
            <a:off x="496779" y="2215819"/>
            <a:ext cx="5091160" cy="3970318"/>
          </a:xfrm>
          <a:prstGeom prst="rect">
            <a:avLst/>
          </a:prstGeom>
          <a:solidFill>
            <a:schemeClr val="accent4">
              <a:lumMod val="20000"/>
              <a:lumOff val="80000"/>
            </a:schemeClr>
          </a:solidFill>
        </p:spPr>
        <p:txBody>
          <a:bodyPr wrap="square" rtlCol="0">
            <a:spAutoFit/>
          </a:bodyPr>
          <a:lstStyle/>
          <a:p>
            <a:pPr algn="l"/>
            <a:r>
              <a:rPr lang="en-GB" sz="1800" b="0" i="1" dirty="0">
                <a:solidFill>
                  <a:srgbClr val="000000"/>
                </a:solidFill>
                <a:effectLst>
                  <a:outerShdw blurRad="38100" dist="38100" dir="2700000" algn="tl">
                    <a:srgbClr val="000000">
                      <a:alpha val="43137"/>
                    </a:srgbClr>
                  </a:outerShdw>
                </a:effectLst>
                <a:latin typeface="Aptos"/>
              </a:rPr>
              <a:t>Todays prayer was written by pupils in 8 Domingo</a:t>
            </a:r>
          </a:p>
          <a:p>
            <a:pPr algn="l"/>
            <a:endParaRPr lang="en-GB" sz="1800" b="0" i="0" dirty="0">
              <a:solidFill>
                <a:srgbClr val="000000"/>
              </a:solidFill>
              <a:effectLst/>
              <a:latin typeface="Aptos"/>
            </a:endParaRPr>
          </a:p>
          <a:p>
            <a:pPr algn="l"/>
            <a:r>
              <a:rPr lang="en-GB" sz="1800" b="0" i="0" dirty="0">
                <a:solidFill>
                  <a:srgbClr val="000000"/>
                </a:solidFill>
                <a:effectLst/>
                <a:latin typeface="Aptos"/>
              </a:rPr>
              <a:t>Some of us feel really angry that football clubs like Man City have not obeyed the rules and used more money than they should to give them an advantage.  This is unfair.</a:t>
            </a:r>
          </a:p>
          <a:p>
            <a:pPr algn="l"/>
            <a:r>
              <a:rPr lang="en-GB" sz="1800" b="0" i="0" dirty="0">
                <a:solidFill>
                  <a:srgbClr val="000000"/>
                </a:solidFill>
                <a:effectLst/>
                <a:latin typeface="Aptos"/>
              </a:rPr>
              <a:t>There are many other unfair situations in the world which we should also be angry about for example:</a:t>
            </a:r>
          </a:p>
          <a:p>
            <a:pPr algn="l">
              <a:buFont typeface="Arial" panose="020B0604020202020204" pitchFamily="34" charset="0"/>
              <a:buChar char="•"/>
            </a:pPr>
            <a:r>
              <a:rPr lang="en-GB" sz="1800" b="0" i="0" dirty="0">
                <a:solidFill>
                  <a:srgbClr val="000000"/>
                </a:solidFill>
                <a:effectLst/>
                <a:latin typeface="Aptos"/>
              </a:rPr>
              <a:t>Countries where girls can't go to school</a:t>
            </a:r>
          </a:p>
          <a:p>
            <a:pPr algn="l">
              <a:buFont typeface="Arial" panose="020B0604020202020204" pitchFamily="34" charset="0"/>
              <a:buChar char="•"/>
            </a:pPr>
            <a:r>
              <a:rPr lang="en-GB" sz="1800" b="0" i="0" dirty="0">
                <a:solidFill>
                  <a:srgbClr val="000000"/>
                </a:solidFill>
                <a:effectLst/>
                <a:latin typeface="Aptos"/>
              </a:rPr>
              <a:t>People who have to migrate because of war and then get treated badly in the country they go to</a:t>
            </a:r>
          </a:p>
          <a:p>
            <a:pPr algn="l">
              <a:buFont typeface="Arial" panose="020B0604020202020204" pitchFamily="34" charset="0"/>
              <a:buChar char="•"/>
            </a:pPr>
            <a:r>
              <a:rPr lang="en-GB" sz="1800" b="0" i="0" dirty="0">
                <a:solidFill>
                  <a:srgbClr val="000000"/>
                </a:solidFill>
                <a:effectLst/>
                <a:latin typeface="Aptos"/>
              </a:rPr>
              <a:t>the kids in the Congo who are forced to mine Coltan</a:t>
            </a:r>
          </a:p>
          <a:p>
            <a:endParaRPr lang="en-GB" dirty="0"/>
          </a:p>
        </p:txBody>
      </p:sp>
      <p:pic>
        <p:nvPicPr>
          <p:cNvPr id="6" name="Picture 5">
            <a:extLst>
              <a:ext uri="{FF2B5EF4-FFF2-40B4-BE49-F238E27FC236}">
                <a16:creationId xmlns:a16="http://schemas.microsoft.com/office/drawing/2014/main" id="{C3E41982-30E3-41F1-95D6-BCF876450D3F}"/>
              </a:ext>
            </a:extLst>
          </p:cNvPr>
          <p:cNvPicPr>
            <a:picLocks noChangeAspect="1"/>
          </p:cNvPicPr>
          <p:nvPr/>
        </p:nvPicPr>
        <p:blipFill>
          <a:blip r:embed="rId2"/>
          <a:stretch>
            <a:fillRect/>
          </a:stretch>
        </p:blipFill>
        <p:spPr>
          <a:xfrm>
            <a:off x="6518798" y="430940"/>
            <a:ext cx="4690358" cy="3165992"/>
          </a:xfrm>
          <a:prstGeom prst="rect">
            <a:avLst/>
          </a:prstGeom>
        </p:spPr>
      </p:pic>
    </p:spTree>
    <p:extLst>
      <p:ext uri="{BB962C8B-B14F-4D97-AF65-F5344CB8AC3E}">
        <p14:creationId xmlns:p14="http://schemas.microsoft.com/office/powerpoint/2010/main" val="2536504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7700" y="-770687"/>
            <a:ext cx="5677796" cy="1818678"/>
          </a:xfrm>
        </p:spPr>
        <p:txBody>
          <a:bodyPr vert="horz" lIns="91440" tIns="45720" rIns="91440" bIns="45720" rtlCol="0" anchor="b">
            <a:normAutofit/>
          </a:bodyPr>
          <a:lstStyle/>
          <a:p>
            <a:r>
              <a:rPr lang="en-US" sz="3200" spc="-40">
                <a:solidFill>
                  <a:schemeClr val="accent1"/>
                </a:solidFill>
              </a:rPr>
              <a:t>Friday              </a:t>
            </a:r>
            <a:br>
              <a:rPr lang="en-US" sz="3200" spc="-40"/>
            </a:br>
            <a:r>
              <a:rPr lang="en-US" sz="3200" spc="-40">
                <a:solidFill>
                  <a:schemeClr val="accent1"/>
                </a:solidFill>
              </a:rPr>
              <a:t>God's Word</a:t>
            </a:r>
          </a:p>
        </p:txBody>
      </p:sp>
      <p:sp>
        <p:nvSpPr>
          <p:cNvPr id="7" name="Content Placeholder 6">
            <a:extLst>
              <a:ext uri="{FF2B5EF4-FFF2-40B4-BE49-F238E27FC236}">
                <a16:creationId xmlns:a16="http://schemas.microsoft.com/office/drawing/2014/main" id="{1A2BDCB5-E498-8670-8588-F1321C4DE5C9}"/>
              </a:ext>
            </a:extLst>
          </p:cNvPr>
          <p:cNvSpPr>
            <a:spLocks noGrp="1"/>
          </p:cNvSpPr>
          <p:nvPr>
            <p:ph idx="1"/>
          </p:nvPr>
        </p:nvSpPr>
        <p:spPr>
          <a:xfrm>
            <a:off x="5815523" y="244764"/>
            <a:ext cx="6181405" cy="6613236"/>
          </a:xfrm>
          <a:solidFill>
            <a:schemeClr val="accent4">
              <a:lumMod val="20000"/>
              <a:lumOff val="80000"/>
            </a:schemeClr>
          </a:solidFill>
        </p:spPr>
        <p:txBody>
          <a:bodyPr>
            <a:normAutofit fontScale="55000" lnSpcReduction="20000"/>
          </a:bodyPr>
          <a:lstStyle/>
          <a:p>
            <a:pPr algn="l"/>
            <a:r>
              <a:rPr lang="en-GB" sz="3600" b="0" i="0" dirty="0">
                <a:solidFill>
                  <a:srgbClr val="000000"/>
                </a:solidFill>
                <a:effectLst/>
              </a:rPr>
              <a:t>Luke 16</a:t>
            </a:r>
          </a:p>
          <a:p>
            <a:pPr algn="l"/>
            <a:r>
              <a:rPr lang="en-GB" sz="3600" b="0" i="0" dirty="0">
                <a:solidFill>
                  <a:srgbClr val="000000"/>
                </a:solidFill>
                <a:effectLst/>
              </a:rPr>
              <a:t>The parable of Laza</a:t>
            </a:r>
            <a:r>
              <a:rPr lang="en-GB" sz="3600" dirty="0">
                <a:solidFill>
                  <a:srgbClr val="000000"/>
                </a:solidFill>
              </a:rPr>
              <a:t>rus and the Rich man</a:t>
            </a:r>
            <a:endParaRPr lang="en-GB" sz="3600" b="0" i="0" dirty="0">
              <a:solidFill>
                <a:srgbClr val="000000"/>
              </a:solidFill>
              <a:effectLst/>
            </a:endParaRPr>
          </a:p>
          <a:p>
            <a:pPr algn="l"/>
            <a:r>
              <a:rPr lang="en-GB" sz="3600" b="0" i="0" dirty="0">
                <a:solidFill>
                  <a:srgbClr val="000000"/>
                </a:solidFill>
                <a:effectLst/>
              </a:rPr>
              <a:t>Jesus told this story,</a:t>
            </a:r>
          </a:p>
          <a:p>
            <a:pPr algn="l"/>
            <a:r>
              <a:rPr lang="en-GB" sz="3600" b="0" i="0" dirty="0">
                <a:solidFill>
                  <a:srgbClr val="000000"/>
                </a:solidFill>
                <a:effectLst/>
              </a:rPr>
              <a:t>“There was a rich man who was dressed in purple and fine linen and lived in luxury every day. At his gate was laid a beggar named Lazarus, covered with sores and longing to eat what fell from the rich man’s table. Even the dogs came and licked his sores.</a:t>
            </a:r>
          </a:p>
          <a:p>
            <a:pPr algn="l"/>
            <a:r>
              <a:rPr lang="en-GB" sz="3600" b="0" i="0" dirty="0">
                <a:solidFill>
                  <a:srgbClr val="000000"/>
                </a:solidFill>
                <a:effectLst/>
              </a:rPr>
              <a:t>“The time came when the beggar died and the angels carried him to Abraham’s side. The rich man also died and was buried. In Hades, where he was in torment, he looked up and saw Abraham far away, with Lazarus by his side. So he called to him, ‘Father Abraham, have pity on me and send Lazarus to dip the tip of his finger in water and cool my tongue, because I am in agony in this fire.’</a:t>
            </a:r>
          </a:p>
          <a:p>
            <a:pPr algn="l"/>
            <a:r>
              <a:rPr lang="en-GB" sz="3600" b="0" i="0" dirty="0">
                <a:solidFill>
                  <a:srgbClr val="000000"/>
                </a:solidFill>
                <a:effectLst/>
              </a:rPr>
              <a:t>“But Abraham replied, ‘Son, remember that in your lifetime you received your good things, while Lazarus received bad things, but now he is comforted here and you are in agony. And besides all this, between us and you a great chasm has been set in place, so that those who want to go from here to you cannot, nor can anyone cross over from there to us.’</a:t>
            </a:r>
          </a:p>
          <a:p>
            <a:r>
              <a:rPr lang="en-US" sz="3600" dirty="0"/>
              <a:t>The word of the Lord</a:t>
            </a:r>
            <a:br>
              <a:rPr lang="en-US" sz="3600" dirty="0"/>
            </a:br>
            <a:r>
              <a:rPr lang="en-US" sz="3600" i="1" dirty="0"/>
              <a:t>We all respond:</a:t>
            </a:r>
            <a:r>
              <a:rPr lang="en-US" sz="3600" dirty="0"/>
              <a:t> </a:t>
            </a:r>
            <a:r>
              <a:rPr lang="en-US" sz="3600" b="1" dirty="0"/>
              <a:t>Thanks be to God</a:t>
            </a:r>
            <a:endParaRPr lang="en-GB"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22</a:t>
            </a:fld>
            <a:endParaRPr lang="en-US" noProof="0">
              <a:solidFill>
                <a:srgbClr val="FFFFFF"/>
              </a:solidFill>
            </a:endParaRPr>
          </a:p>
        </p:txBody>
      </p:sp>
      <p:sp>
        <p:nvSpPr>
          <p:cNvPr id="3" name="Title 17">
            <a:extLst>
              <a:ext uri="{FF2B5EF4-FFF2-40B4-BE49-F238E27FC236}">
                <a16:creationId xmlns:a16="http://schemas.microsoft.com/office/drawing/2014/main" id="{B5A01919-0660-164E-60B9-E3CF1D1796C8}"/>
              </a:ext>
            </a:extLst>
          </p:cNvPr>
          <p:cNvSpPr txBox="1">
            <a:spLocks/>
          </p:cNvSpPr>
          <p:nvPr/>
        </p:nvSpPr>
        <p:spPr>
          <a:xfrm>
            <a:off x="-1636883" y="391774"/>
            <a:ext cx="6614162" cy="656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 baseline="0">
                <a:solidFill>
                  <a:schemeClr val="bg1"/>
                </a:solidFill>
                <a:latin typeface="+mj-lt"/>
                <a:ea typeface="+mj-ea"/>
                <a:cs typeface="+mj-cs"/>
              </a:defRPr>
            </a:lvl1pPr>
          </a:lstStyle>
          <a:p>
            <a:pPr algn="r"/>
            <a:r>
              <a:rPr lang="en-US" sz="2800" b="1" spc="-40" dirty="0">
                <a:solidFill>
                  <a:srgbClr val="FFFFFF"/>
                </a:solidFill>
              </a:rPr>
              <a:t>Friday             God's Word</a:t>
            </a:r>
          </a:p>
        </p:txBody>
      </p:sp>
      <p:pic>
        <p:nvPicPr>
          <p:cNvPr id="2" name="Picture 1">
            <a:extLst>
              <a:ext uri="{FF2B5EF4-FFF2-40B4-BE49-F238E27FC236}">
                <a16:creationId xmlns:a16="http://schemas.microsoft.com/office/drawing/2014/main" id="{7725F3A4-E610-4620-9E14-FFECAD9899AD}"/>
              </a:ext>
            </a:extLst>
          </p:cNvPr>
          <p:cNvPicPr>
            <a:picLocks noChangeAspect="1"/>
          </p:cNvPicPr>
          <p:nvPr/>
        </p:nvPicPr>
        <p:blipFill>
          <a:blip r:embed="rId2"/>
          <a:stretch>
            <a:fillRect/>
          </a:stretch>
        </p:blipFill>
        <p:spPr>
          <a:xfrm>
            <a:off x="850361" y="1163060"/>
            <a:ext cx="4762500" cy="2486025"/>
          </a:xfrm>
          <a:prstGeom prst="rect">
            <a:avLst/>
          </a:prstGeom>
        </p:spPr>
      </p:pic>
      <p:sp>
        <p:nvSpPr>
          <p:cNvPr id="4" name="TextBox 3">
            <a:extLst>
              <a:ext uri="{FF2B5EF4-FFF2-40B4-BE49-F238E27FC236}">
                <a16:creationId xmlns:a16="http://schemas.microsoft.com/office/drawing/2014/main" id="{F64C8A1B-0796-4155-9F95-BCFAF6AEDD93}"/>
              </a:ext>
            </a:extLst>
          </p:cNvPr>
          <p:cNvSpPr txBox="1"/>
          <p:nvPr/>
        </p:nvSpPr>
        <p:spPr>
          <a:xfrm>
            <a:off x="331394" y="3953589"/>
            <a:ext cx="5417789" cy="2585323"/>
          </a:xfrm>
          <a:prstGeom prst="rect">
            <a:avLst/>
          </a:prstGeom>
          <a:solidFill>
            <a:srgbClr val="92D050"/>
          </a:solidFill>
        </p:spPr>
        <p:txBody>
          <a:bodyPr wrap="square" rtlCol="0">
            <a:spAutoFit/>
          </a:bodyPr>
          <a:lstStyle/>
          <a:p>
            <a:r>
              <a:rPr lang="en-GB" b="1" dirty="0">
                <a:effectLst>
                  <a:outerShdw blurRad="38100" dist="38100" dir="2700000" algn="tl">
                    <a:srgbClr val="000000">
                      <a:alpha val="43137"/>
                    </a:srgbClr>
                  </a:outerShdw>
                </a:effectLst>
              </a:rPr>
              <a:t>To think about</a:t>
            </a:r>
          </a:p>
          <a:p>
            <a:r>
              <a:rPr lang="en-GB" dirty="0"/>
              <a:t>What how does God treat those who act without justice and compassion?</a:t>
            </a:r>
          </a:p>
          <a:p>
            <a:endParaRPr lang="en-GB" dirty="0"/>
          </a:p>
          <a:p>
            <a:r>
              <a:rPr lang="en-GB" dirty="0"/>
              <a:t>Which character are you more like, Lazarus or the rich man?</a:t>
            </a:r>
          </a:p>
          <a:p>
            <a:endParaRPr lang="en-GB" dirty="0"/>
          </a:p>
          <a:p>
            <a:r>
              <a:rPr lang="en-GB" dirty="0"/>
              <a:t>How can you make a difference to the lives of those children who are forced to mine coltan?</a:t>
            </a:r>
          </a:p>
        </p:txBody>
      </p:sp>
    </p:spTree>
    <p:extLst>
      <p:ext uri="{BB962C8B-B14F-4D97-AF65-F5344CB8AC3E}">
        <p14:creationId xmlns:p14="http://schemas.microsoft.com/office/powerpoint/2010/main" val="1952177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926098" y="402251"/>
            <a:ext cx="6614162" cy="656217"/>
          </a:xfrm>
        </p:spPr>
        <p:txBody>
          <a:bodyPr vert="horz" lIns="91440" tIns="45720" rIns="91440" bIns="45720" rtlCol="0" anchor="ctr">
            <a:noAutofit/>
          </a:bodyPr>
          <a:lstStyle/>
          <a:p>
            <a:pPr algn="r"/>
            <a:r>
              <a:rPr lang="en-US" sz="2800" b="1" spc="-40" dirty="0">
                <a:solidFill>
                  <a:srgbClr val="FFFFFF"/>
                </a:solidFill>
              </a:rPr>
              <a:t>Friday               Let us pray</a:t>
            </a:r>
          </a:p>
        </p:txBody>
      </p:sp>
      <p:sp>
        <p:nvSpPr>
          <p:cNvPr id="3" name="Content Placeholder 2">
            <a:extLst>
              <a:ext uri="{FF2B5EF4-FFF2-40B4-BE49-F238E27FC236}">
                <a16:creationId xmlns:a16="http://schemas.microsoft.com/office/drawing/2014/main" id="{88993F73-143A-F7A8-83A7-6C3A7FECE1E9}"/>
              </a:ext>
            </a:extLst>
          </p:cNvPr>
          <p:cNvSpPr>
            <a:spLocks noGrp="1"/>
          </p:cNvSpPr>
          <p:nvPr>
            <p:ph idx="1"/>
          </p:nvPr>
        </p:nvSpPr>
        <p:spPr>
          <a:xfrm>
            <a:off x="5251849" y="490358"/>
            <a:ext cx="6429611" cy="6231117"/>
          </a:xfrm>
          <a:solidFill>
            <a:schemeClr val="accent4">
              <a:lumMod val="20000"/>
              <a:lumOff val="80000"/>
            </a:schemeClr>
          </a:solidFill>
        </p:spPr>
        <p:txBody>
          <a:bodyPr>
            <a:normAutofit/>
          </a:bodyPr>
          <a:lstStyle/>
          <a:p>
            <a:pPr algn="l"/>
            <a:r>
              <a:rPr lang="en-GB" b="0" i="0" dirty="0">
                <a:solidFill>
                  <a:srgbClr val="000000"/>
                </a:solidFill>
                <a:effectLst/>
                <a:latin typeface="+mj-lt"/>
              </a:rPr>
              <a:t>Loving God,</a:t>
            </a:r>
          </a:p>
          <a:p>
            <a:pPr algn="l"/>
            <a:r>
              <a:rPr lang="en-GB" b="0" i="0" dirty="0">
                <a:solidFill>
                  <a:srgbClr val="000000"/>
                </a:solidFill>
                <a:effectLst/>
                <a:latin typeface="+mj-lt"/>
              </a:rPr>
              <a:t>We come before you, humbly acknowledging the inequality that exists in our world. Forgive us for the times when we have turned a blind eye to the suffering of others, or when our own actions have deepened the divide.</a:t>
            </a:r>
          </a:p>
          <a:p>
            <a:pPr algn="l"/>
            <a:r>
              <a:rPr lang="en-GB" b="0" i="0" dirty="0">
                <a:solidFill>
                  <a:srgbClr val="000000"/>
                </a:solidFill>
                <a:effectLst/>
                <a:latin typeface="+mj-lt"/>
              </a:rPr>
              <a:t>We thank you for the blessings we enjoy, but we also ask for the strength to use them right. </a:t>
            </a:r>
            <a:br>
              <a:rPr lang="en-GB" b="0" i="0" dirty="0">
                <a:solidFill>
                  <a:srgbClr val="000000"/>
                </a:solidFill>
                <a:effectLst/>
                <a:latin typeface="+mj-lt"/>
              </a:rPr>
            </a:br>
            <a:r>
              <a:rPr lang="en-GB" b="0" i="0" dirty="0">
                <a:solidFill>
                  <a:srgbClr val="000000"/>
                </a:solidFill>
                <a:effectLst/>
                <a:latin typeface="+mj-lt"/>
              </a:rPr>
              <a:t>Open our hearts to the voices of the marginalized and the forgotten, and empower us to stand up for them. </a:t>
            </a:r>
            <a:br>
              <a:rPr lang="en-GB" b="0" i="0" dirty="0">
                <a:solidFill>
                  <a:srgbClr val="000000"/>
                </a:solidFill>
                <a:effectLst/>
                <a:latin typeface="+mj-lt"/>
              </a:rPr>
            </a:br>
            <a:r>
              <a:rPr lang="en-GB" b="0" i="0" dirty="0">
                <a:solidFill>
                  <a:srgbClr val="000000"/>
                </a:solidFill>
                <a:effectLst/>
                <a:latin typeface="+mj-lt"/>
              </a:rPr>
              <a:t>Give us the wisdom to question the systems of oppression and the courage to act in ways that will uplift and restore fairness. </a:t>
            </a:r>
            <a:br>
              <a:rPr lang="en-GB" b="0" i="0" dirty="0">
                <a:solidFill>
                  <a:srgbClr val="000000"/>
                </a:solidFill>
                <a:effectLst/>
                <a:latin typeface="+mj-lt"/>
              </a:rPr>
            </a:br>
            <a:r>
              <a:rPr lang="en-GB" b="0" i="0" dirty="0">
                <a:solidFill>
                  <a:srgbClr val="000000"/>
                </a:solidFill>
                <a:effectLst/>
                <a:latin typeface="+mj-lt"/>
              </a:rPr>
              <a:t>Help us become your hands in creating a world where all are equally valued and no one is left behind.</a:t>
            </a:r>
          </a:p>
          <a:p>
            <a:pPr algn="l"/>
            <a:r>
              <a:rPr lang="en-GB" b="0" i="0" dirty="0">
                <a:solidFill>
                  <a:srgbClr val="000000"/>
                </a:solidFill>
                <a:effectLst/>
                <a:latin typeface="+mj-lt"/>
              </a:rPr>
              <a:t>In Your grace, we find unity; in your mercy, a better world, one of justice.</a:t>
            </a:r>
          </a:p>
          <a:p>
            <a:pPr algn="l"/>
            <a:r>
              <a:rPr lang="en-GB" b="0" i="0" dirty="0">
                <a:solidFill>
                  <a:srgbClr val="000000"/>
                </a:solidFill>
                <a:effectLst/>
                <a:latin typeface="+mj-lt"/>
              </a:rPr>
              <a:t>Amen</a:t>
            </a:r>
          </a:p>
          <a:p>
            <a:r>
              <a:rPr lang="en-GB" b="1" dirty="0"/>
              <a:t>	</a:t>
            </a:r>
            <a:endParaRPr lang="en-GB"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vert="horz" lIns="91440" tIns="45720" rIns="91440" bIns="45720" rtlCol="0" anchor="ctr">
            <a:normAutofit/>
          </a:bodyPr>
          <a:lstStyle/>
          <a:p>
            <a:pPr lvl="0">
              <a:spcAft>
                <a:spcPts val="600"/>
              </a:spcAft>
            </a:pPr>
            <a:fld id="{244D815C-8BF3-4ECF-A945-A2A7C2983AF9}" type="slidenum">
              <a:rPr lang="en-US" noProof="0" dirty="0"/>
              <a:pPr lvl="0">
                <a:spcAft>
                  <a:spcPts val="600"/>
                </a:spcAft>
              </a:pPr>
              <a:t>23</a:t>
            </a:fld>
            <a:endParaRPr lang="en-US" noProof="0"/>
          </a:p>
        </p:txBody>
      </p:sp>
      <p:pic>
        <p:nvPicPr>
          <p:cNvPr id="4" name="Picture 3">
            <a:extLst>
              <a:ext uri="{FF2B5EF4-FFF2-40B4-BE49-F238E27FC236}">
                <a16:creationId xmlns:a16="http://schemas.microsoft.com/office/drawing/2014/main" id="{FFC2C15B-4704-4D15-BAA0-B164CF5FA3EC}"/>
              </a:ext>
            </a:extLst>
          </p:cNvPr>
          <p:cNvPicPr>
            <a:picLocks noChangeAspect="1"/>
          </p:cNvPicPr>
          <p:nvPr/>
        </p:nvPicPr>
        <p:blipFill>
          <a:blip r:embed="rId2"/>
          <a:stretch>
            <a:fillRect/>
          </a:stretch>
        </p:blipFill>
        <p:spPr>
          <a:xfrm>
            <a:off x="2263610" y="4997450"/>
            <a:ext cx="2819400" cy="1724025"/>
          </a:xfrm>
          <a:prstGeom prst="rect">
            <a:avLst/>
          </a:prstGeom>
        </p:spPr>
      </p:pic>
      <p:pic>
        <p:nvPicPr>
          <p:cNvPr id="6" name="Picture 5">
            <a:extLst>
              <a:ext uri="{FF2B5EF4-FFF2-40B4-BE49-F238E27FC236}">
                <a16:creationId xmlns:a16="http://schemas.microsoft.com/office/drawing/2014/main" id="{25279CC1-E75D-471A-951D-CBC5085302CE}"/>
              </a:ext>
            </a:extLst>
          </p:cNvPr>
          <p:cNvPicPr>
            <a:picLocks noChangeAspect="1"/>
          </p:cNvPicPr>
          <p:nvPr/>
        </p:nvPicPr>
        <p:blipFill>
          <a:blip r:embed="rId3"/>
          <a:stretch>
            <a:fillRect/>
          </a:stretch>
        </p:blipFill>
        <p:spPr>
          <a:xfrm>
            <a:off x="43142" y="1625600"/>
            <a:ext cx="3810000" cy="3371850"/>
          </a:xfrm>
          <a:prstGeom prst="rect">
            <a:avLst/>
          </a:prstGeom>
        </p:spPr>
      </p:pic>
    </p:spTree>
    <p:extLst>
      <p:ext uri="{BB962C8B-B14F-4D97-AF65-F5344CB8AC3E}">
        <p14:creationId xmlns:p14="http://schemas.microsoft.com/office/powerpoint/2010/main" val="2030410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Monday Notices</a:t>
            </a:r>
            <a:endParaRPr lang="en-US" sz="5400" dirty="0">
              <a:solidFill>
                <a:schemeClr val="tx1"/>
              </a:solidFill>
            </a:endParaRP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905955" y="2071316"/>
            <a:ext cx="6713552" cy="4114800"/>
          </a:xfrm>
        </p:spPr>
        <p:txBody>
          <a:bodyPr vert="horz" lIns="91440" tIns="45720" rIns="91440" bIns="45720" rtlCol="0" anchor="t">
            <a:normAutofit/>
          </a:bodyPr>
          <a:lstStyle/>
          <a:p>
            <a:pPr indent="-228600">
              <a:spcBef>
                <a:spcPts val="0"/>
              </a:spcBef>
              <a:buFont typeface="Arial" panose="020B0604020202020204" pitchFamily="34" charset="0"/>
              <a:buChar char="•"/>
            </a:pPr>
            <a:endParaRPr lang="en-US" sz="2200"/>
          </a:p>
          <a:p>
            <a:pPr indent="-228600">
              <a:buFont typeface="Arial" panose="020B0604020202020204" pitchFamily="34" charset="0"/>
              <a:buChar char="•"/>
            </a:pPr>
            <a:endParaRPr lang="en-US" sz="2200"/>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3</a:t>
            </a:fld>
            <a:endParaRPr lang="en-US">
              <a:solidFill>
                <a:prstClr val="black">
                  <a:tint val="75000"/>
                </a:prstClr>
              </a:solidFill>
              <a:latin typeface="Calibri" panose="020F0502020204030204"/>
            </a:endParaRPr>
          </a:p>
        </p:txBody>
      </p:sp>
      <p:pic>
        <p:nvPicPr>
          <p:cNvPr id="3" name="Picture 2" descr="A white and orange megaphone&#10;&#10;Description automatically generated">
            <a:extLst>
              <a:ext uri="{FF2B5EF4-FFF2-40B4-BE49-F238E27FC236}">
                <a16:creationId xmlns:a16="http://schemas.microsoft.com/office/drawing/2014/main" id="{F1A64EDE-0681-60DB-C82B-ACDF8599CA9B}"/>
              </a:ext>
            </a:extLst>
          </p:cNvPr>
          <p:cNvPicPr>
            <a:picLocks noChangeAspect="1"/>
          </p:cNvPicPr>
          <p:nvPr/>
        </p:nvPicPr>
        <p:blipFill>
          <a:blip r:embed="rId2"/>
          <a:stretch>
            <a:fillRect/>
          </a:stretch>
        </p:blipFill>
        <p:spPr>
          <a:xfrm>
            <a:off x="224287" y="2301815"/>
            <a:ext cx="2987615" cy="2987615"/>
          </a:xfrm>
          <a:prstGeom prst="rect">
            <a:avLst/>
          </a:prstGeom>
        </p:spPr>
      </p:pic>
      <p:sp>
        <p:nvSpPr>
          <p:cNvPr id="7" name="TextBox 6">
            <a:extLst>
              <a:ext uri="{FF2B5EF4-FFF2-40B4-BE49-F238E27FC236}">
                <a16:creationId xmlns:a16="http://schemas.microsoft.com/office/drawing/2014/main" id="{8525E0B8-A04F-4EAE-B137-8EC60B955BD0}"/>
              </a:ext>
            </a:extLst>
          </p:cNvPr>
          <p:cNvSpPr txBox="1"/>
          <p:nvPr/>
        </p:nvSpPr>
        <p:spPr>
          <a:xfrm>
            <a:off x="5433666" y="2484961"/>
            <a:ext cx="5920134" cy="3139321"/>
          </a:xfrm>
          <a:prstGeom prst="rect">
            <a:avLst/>
          </a:prstGeom>
          <a:solidFill>
            <a:schemeClr val="accent3">
              <a:lumMod val="40000"/>
              <a:lumOff val="60000"/>
            </a:schemeClr>
          </a:solidFill>
          <a:ln w="38100">
            <a:solidFill>
              <a:schemeClr val="accent2">
                <a:lumMod val="75000"/>
              </a:schemeClr>
            </a:solidFill>
          </a:ln>
        </p:spPr>
        <p:txBody>
          <a:bodyPr wrap="square" rtlCol="0">
            <a:spAutoFit/>
          </a:bodyPr>
          <a:lstStyle/>
          <a:p>
            <a:r>
              <a:rPr lang="en-GB" sz="1800" u="sng" dirty="0">
                <a:latin typeface="Calibri" panose="020F0502020204030204" pitchFamily="34" charset="0"/>
                <a:cs typeface="Calibri" panose="020F0502020204030204" pitchFamily="34" charset="0"/>
              </a:rPr>
              <a:t>Today</a:t>
            </a:r>
          </a:p>
          <a:p>
            <a:pPr marL="342900" indent="-34290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1800" dirty="0">
                <a:latin typeface="Calibri" panose="020F0502020204030204" pitchFamily="34" charset="0"/>
                <a:cs typeface="Calibri" panose="020F0502020204030204" pitchFamily="34" charset="0"/>
              </a:rPr>
              <a:t>Period 1 year 9 </a:t>
            </a:r>
            <a:r>
              <a:rPr lang="en-GB" sz="1800" b="1" dirty="0">
                <a:latin typeface="Calibri" panose="020F0502020204030204" pitchFamily="34" charset="0"/>
                <a:cs typeface="Calibri" panose="020F0502020204030204" pitchFamily="34" charset="0"/>
              </a:rPr>
              <a:t>Mass in the hall</a:t>
            </a:r>
          </a:p>
          <a:p>
            <a:pPr marL="342900" indent="-342900">
              <a:buFont typeface="Arial" panose="020B0604020202020204" pitchFamily="34" charset="0"/>
              <a:buChar char="•"/>
            </a:pPr>
            <a:endParaRPr lang="en-GB" sz="18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1800" b="1" dirty="0">
                <a:latin typeface="Calibri" panose="020F0502020204030204" pitchFamily="34" charset="0"/>
                <a:cs typeface="Calibri" panose="020F0502020204030204" pitchFamily="34" charset="0"/>
              </a:rPr>
              <a:t>Faith in Action club </a:t>
            </a:r>
            <a:r>
              <a:rPr lang="en-GB" sz="1800" dirty="0">
                <a:latin typeface="Calibri" panose="020F0502020204030204" pitchFamily="34" charset="0"/>
                <a:cs typeface="Calibri" panose="020F0502020204030204" pitchFamily="34" charset="0"/>
              </a:rPr>
              <a:t>starts for year 8 – F104</a:t>
            </a:r>
          </a:p>
          <a:p>
            <a:pPr marL="342900" indent="-342900">
              <a:buFont typeface="Arial" panose="020B0604020202020204" pitchFamily="34" charset="0"/>
              <a:buChar char="•"/>
            </a:pPr>
            <a:endParaRPr lang="en-GB"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Sacrament of Reconciliation (Confession) with Fr </a:t>
            </a:r>
            <a:r>
              <a:rPr lang="en-GB" sz="1800" b="1" i="0" u="none" strike="noStrike" dirty="0" err="1">
                <a:solidFill>
                  <a:srgbClr val="000000"/>
                </a:solidFill>
                <a:effectLst/>
                <a:latin typeface="Calibri" panose="020F0502020204030204" pitchFamily="34" charset="0"/>
              </a:rPr>
              <a:t>Taras</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Available at breaktime in the chaplaincy on Monday, </a:t>
            </a:r>
            <a:br>
              <a:rPr lang="en-GB" sz="1800" b="0" i="0" u="none" strike="noStrike"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drop in anytime 10.40-11.20  </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dirty="0">
                <a:solidFill>
                  <a:srgbClr val="000000"/>
                </a:solidFill>
                <a:effectLst/>
                <a:latin typeface="Calibri" panose="020F0502020204030204" pitchFamily="34" charset="0"/>
              </a:rPr>
              <a:t>​</a:t>
            </a:r>
            <a:r>
              <a:rPr lang="en-GB" sz="1800" b="0" i="1" u="none" strike="noStrike" dirty="0">
                <a:solidFill>
                  <a:srgbClr val="000000"/>
                </a:solidFill>
                <a:effectLst/>
                <a:latin typeface="Calibri" panose="020F0502020204030204" pitchFamily="34" charset="0"/>
              </a:rPr>
              <a:t>You just spend a few minutes telling God the things you are sorry for and then Fr </a:t>
            </a:r>
            <a:r>
              <a:rPr lang="en-GB" sz="1800" b="0" i="1" u="none" strike="noStrike" dirty="0" err="1">
                <a:solidFill>
                  <a:srgbClr val="000000"/>
                </a:solidFill>
                <a:effectLst/>
                <a:latin typeface="Calibri" panose="020F0502020204030204" pitchFamily="34" charset="0"/>
              </a:rPr>
              <a:t>Taras</a:t>
            </a:r>
            <a:r>
              <a:rPr lang="en-GB" sz="1800" b="0" i="1" u="none" strike="noStrike" dirty="0">
                <a:solidFill>
                  <a:srgbClr val="000000"/>
                </a:solidFill>
                <a:effectLst/>
                <a:latin typeface="Calibri" panose="020F0502020204030204" pitchFamily="34" charset="0"/>
              </a:rPr>
              <a:t> gives you God's forgiveness</a:t>
            </a:r>
            <a:r>
              <a:rPr lang="en-GB" sz="1800" b="0" i="0" dirty="0">
                <a:solidFill>
                  <a:srgbClr val="000000"/>
                </a:solidFill>
                <a:effectLst/>
                <a:latin typeface="Calibri" panose="020F0502020204030204" pitchFamily="34" charset="0"/>
              </a:rPr>
              <a:t>​</a:t>
            </a:r>
            <a:endParaRPr lang="en-GB" dirty="0"/>
          </a:p>
        </p:txBody>
      </p:sp>
    </p:spTree>
    <p:extLst>
      <p:ext uri="{BB962C8B-B14F-4D97-AF65-F5344CB8AC3E}">
        <p14:creationId xmlns:p14="http://schemas.microsoft.com/office/powerpoint/2010/main" val="326691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3000" spc="-40" dirty="0">
                <a:solidFill>
                  <a:schemeClr val="tx1"/>
                </a:solidFill>
              </a:rPr>
              <a:t>Monday</a:t>
            </a:r>
            <a:br>
              <a:rPr lang="en-US" sz="3000" spc="-40" dirty="0"/>
            </a:br>
            <a:br>
              <a:rPr lang="en-US" sz="3000" spc="-40" dirty="0"/>
            </a:br>
            <a:r>
              <a:rPr lang="en-US" sz="3000" spc="-40" dirty="0">
                <a:solidFill>
                  <a:schemeClr val="tx1"/>
                </a:solidFill>
              </a:rPr>
              <a:t>Praying for the week ahead</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smtClean="0">
                <a:solidFill>
                  <a:prstClr val="black">
                    <a:tint val="75000"/>
                  </a:prstClr>
                </a:solidFill>
                <a:latin typeface="Calibri" panose="020F0502020204030204"/>
              </a:rPr>
              <a:pPr>
                <a:spcAft>
                  <a:spcPts val="600"/>
                </a:spcAft>
                <a:defRPr/>
              </a:pPr>
              <a:t>4</a:t>
            </a:fld>
            <a:endParaRPr lang="en-US">
              <a:solidFill>
                <a:prstClr val="black">
                  <a:tint val="75000"/>
                </a:prstClr>
              </a:solidFill>
              <a:latin typeface="Calibri" panose="020F0502020204030204"/>
            </a:endParaRPr>
          </a:p>
        </p:txBody>
      </p:sp>
      <p:sp>
        <p:nvSpPr>
          <p:cNvPr id="4" name="TextBox 3">
            <a:extLst>
              <a:ext uri="{FF2B5EF4-FFF2-40B4-BE49-F238E27FC236}">
                <a16:creationId xmlns:a16="http://schemas.microsoft.com/office/drawing/2014/main" id="{D7CAEDAC-FE51-8B23-7824-4BE336E0663D}"/>
              </a:ext>
            </a:extLst>
          </p:cNvPr>
          <p:cNvSpPr txBox="1"/>
          <p:nvPr/>
        </p:nvSpPr>
        <p:spPr>
          <a:xfrm>
            <a:off x="3713422" y="2619803"/>
            <a:ext cx="7968180" cy="3970318"/>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alibri"/>
                <a:cs typeface="Arial"/>
              </a:rPr>
              <a:t>Think about the week ahead; </a:t>
            </a:r>
            <a:endParaRPr lang="en-US" sz="2400" dirty="0">
              <a:latin typeface="Calibri"/>
              <a:cs typeface="Arial"/>
            </a:endParaRPr>
          </a:p>
          <a:p>
            <a:r>
              <a:rPr lang="en-GB" sz="2400" dirty="0">
                <a:latin typeface="Calibri"/>
                <a:cs typeface="Arial"/>
              </a:rPr>
              <a:t>What are you looking forward to?</a:t>
            </a:r>
            <a:endParaRPr lang="en-US" sz="2400" dirty="0">
              <a:latin typeface="Calibri"/>
              <a:cs typeface="Arial"/>
            </a:endParaRPr>
          </a:p>
          <a:p>
            <a:r>
              <a:rPr lang="en-GB" sz="2400" dirty="0">
                <a:latin typeface="Calibri"/>
                <a:cs typeface="Arial"/>
              </a:rPr>
              <a:t>Is there anything which you are dreading or worried about? </a:t>
            </a:r>
            <a:endParaRPr lang="en-US" sz="2400" dirty="0">
              <a:latin typeface="Calibri"/>
              <a:cs typeface="Calibri"/>
            </a:endParaRPr>
          </a:p>
          <a:p>
            <a:r>
              <a:rPr lang="en-US" sz="2400" dirty="0">
                <a:latin typeface="Calibri"/>
                <a:cs typeface="Calibri"/>
              </a:rPr>
              <a:t>Is there someone you know who needs your prayers this week?</a:t>
            </a:r>
            <a:endParaRPr lang="en-GB" sz="2400" dirty="0">
              <a:latin typeface="Calibri"/>
              <a:cs typeface="Arial"/>
            </a:endParaRPr>
          </a:p>
          <a:p>
            <a:endParaRPr lang="en-GB" sz="2400" dirty="0">
              <a:latin typeface="Calibri"/>
              <a:cs typeface="Arial"/>
            </a:endParaRPr>
          </a:p>
          <a:p>
            <a:r>
              <a:rPr lang="en-GB" sz="2400" dirty="0">
                <a:latin typeface="Calibri"/>
                <a:cs typeface="Calibri"/>
              </a:rPr>
              <a:t>Let's begin the week together in prayer, offering everything which will happen to God and asking for his guidance.</a:t>
            </a:r>
          </a:p>
          <a:p>
            <a:endParaRPr lang="en-GB" sz="2400" dirty="0">
              <a:latin typeface="Calibri"/>
              <a:cs typeface="Arial"/>
            </a:endParaRPr>
          </a:p>
          <a:p>
            <a:endParaRPr lang="en-GB" i="1" dirty="0">
              <a:latin typeface="Arial"/>
              <a:cs typeface="Arial"/>
            </a:endParaRPr>
          </a:p>
          <a:p>
            <a:pPr algn="l"/>
            <a:endParaRPr lang="en-GB" dirty="0"/>
          </a:p>
        </p:txBody>
      </p:sp>
      <p:pic>
        <p:nvPicPr>
          <p:cNvPr id="7" name="Picture 6" descr="A black and yellow text&#10;&#10;Description automatically generated">
            <a:extLst>
              <a:ext uri="{FF2B5EF4-FFF2-40B4-BE49-F238E27FC236}">
                <a16:creationId xmlns:a16="http://schemas.microsoft.com/office/drawing/2014/main" id="{21E31DBB-A7D4-D901-F10C-422F542894B2}"/>
              </a:ext>
            </a:extLst>
          </p:cNvPr>
          <p:cNvPicPr>
            <a:picLocks noChangeAspect="1"/>
          </p:cNvPicPr>
          <p:nvPr/>
        </p:nvPicPr>
        <p:blipFill>
          <a:blip r:embed="rId2"/>
          <a:stretch>
            <a:fillRect/>
          </a:stretch>
        </p:blipFill>
        <p:spPr>
          <a:xfrm>
            <a:off x="425570" y="2618117"/>
            <a:ext cx="2743200" cy="2743200"/>
          </a:xfrm>
          <a:prstGeom prst="rect">
            <a:avLst/>
          </a:prstGeom>
        </p:spPr>
      </p:pic>
    </p:spTree>
    <p:extLst>
      <p:ext uri="{BB962C8B-B14F-4D97-AF65-F5344CB8AC3E}">
        <p14:creationId xmlns:p14="http://schemas.microsoft.com/office/powerpoint/2010/main" val="238074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4476561" cy="1434415"/>
          </a:xfrm>
        </p:spPr>
        <p:txBody>
          <a:bodyPr vert="horz" lIns="91440" tIns="45720" rIns="91440" bIns="45720" rtlCol="0" anchor="b">
            <a:normAutofit fontScale="90000"/>
          </a:bodyPr>
          <a:lstStyle/>
          <a:p>
            <a:r>
              <a:rPr lang="en-US" sz="5400" spc="-40">
                <a:solidFill>
                  <a:schemeClr val="tx1"/>
                </a:solidFill>
              </a:rPr>
              <a:t>Monday                  God's Word</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086446" y="2595418"/>
            <a:ext cx="6720099" cy="4022018"/>
          </a:xfrm>
          <a:solidFill>
            <a:schemeClr val="accent2">
              <a:lumMod val="20000"/>
              <a:lumOff val="80000"/>
            </a:schemeClr>
          </a:solidFill>
        </p:spPr>
        <p:txBody>
          <a:bodyPr vert="horz" lIns="91440" tIns="45720" rIns="91440" bIns="45720" rtlCol="0" anchor="t">
            <a:noAutofit/>
          </a:bodyPr>
          <a:lstStyle/>
          <a:p>
            <a:r>
              <a:rPr lang="en-US" b="1" dirty="0">
                <a:solidFill>
                  <a:srgbClr val="000000"/>
                </a:solidFill>
                <a:latin typeface="Corbel"/>
                <a:cs typeface="Calibri"/>
              </a:rPr>
              <a:t>Psalm 90,  A Prayer of Moses</a:t>
            </a:r>
            <a:endParaRPr lang="en-US" dirty="0">
              <a:latin typeface="Corbel"/>
              <a:cs typeface="Calibri"/>
            </a:endParaRPr>
          </a:p>
          <a:p>
            <a:r>
              <a:rPr lang="en-US" dirty="0">
                <a:solidFill>
                  <a:srgbClr val="000000"/>
                </a:solidFill>
                <a:latin typeface="Corbel"/>
                <a:cs typeface="Calibri"/>
              </a:rPr>
              <a:t>Lord, you have been our dwelling-place in all generations.</a:t>
            </a:r>
            <a:br>
              <a:rPr lang="en-US" dirty="0">
                <a:latin typeface="Corbel"/>
                <a:cs typeface="Calibri"/>
              </a:rPr>
            </a:br>
            <a:r>
              <a:rPr lang="en-US" dirty="0">
                <a:solidFill>
                  <a:srgbClr val="000000"/>
                </a:solidFill>
                <a:latin typeface="Corbel"/>
                <a:cs typeface="Calibri"/>
              </a:rPr>
              <a:t>Before the mountains were brought forth,</a:t>
            </a:r>
            <a:br>
              <a:rPr lang="en-US" dirty="0">
                <a:latin typeface="Corbel"/>
                <a:cs typeface="Calibri"/>
              </a:rPr>
            </a:br>
            <a:r>
              <a:rPr lang="en-US" dirty="0">
                <a:solidFill>
                  <a:srgbClr val="000000"/>
                </a:solidFill>
                <a:latin typeface="Corbel"/>
                <a:cs typeface="Calibri"/>
              </a:rPr>
              <a:t>    or ever you had formed the earth and the world,</a:t>
            </a:r>
            <a:br>
              <a:rPr lang="en-US" dirty="0">
                <a:latin typeface="Corbel"/>
                <a:cs typeface="Calibri"/>
              </a:rPr>
            </a:br>
            <a:r>
              <a:rPr lang="en-US" dirty="0">
                <a:solidFill>
                  <a:srgbClr val="000000"/>
                </a:solidFill>
                <a:latin typeface="Corbel"/>
                <a:cs typeface="Calibri"/>
              </a:rPr>
              <a:t>    from everlasting to everlasting you are God.</a:t>
            </a:r>
            <a:endParaRPr lang="en-US" dirty="0">
              <a:latin typeface="Corbel"/>
              <a:cs typeface="Calibri"/>
            </a:endParaRPr>
          </a:p>
          <a:p>
            <a:r>
              <a:rPr lang="en-US" dirty="0">
                <a:solidFill>
                  <a:srgbClr val="000000"/>
                </a:solidFill>
                <a:latin typeface="Corbel"/>
                <a:cs typeface="Calibri"/>
              </a:rPr>
              <a:t>Satisfy us in the morning with your steadfast love,</a:t>
            </a:r>
            <a:br>
              <a:rPr lang="en-US" dirty="0">
                <a:latin typeface="Corbel"/>
                <a:cs typeface="Calibri"/>
              </a:rPr>
            </a:br>
            <a:r>
              <a:rPr lang="en-US" dirty="0">
                <a:solidFill>
                  <a:srgbClr val="000000"/>
                </a:solidFill>
                <a:latin typeface="Corbel"/>
                <a:cs typeface="Calibri"/>
              </a:rPr>
              <a:t>    so that we may rejoice and be glad all our days.</a:t>
            </a:r>
            <a:br>
              <a:rPr lang="en-US" dirty="0">
                <a:latin typeface="Corbel"/>
                <a:cs typeface="Calibri"/>
              </a:rPr>
            </a:br>
            <a:r>
              <a:rPr lang="en-US" dirty="0">
                <a:solidFill>
                  <a:srgbClr val="000000"/>
                </a:solidFill>
                <a:latin typeface="Corbel"/>
                <a:cs typeface="Calibri"/>
              </a:rPr>
              <a:t>Let your work be manifest to your servants,</a:t>
            </a:r>
            <a:br>
              <a:rPr lang="en-US" dirty="0">
                <a:latin typeface="Corbel"/>
                <a:cs typeface="Calibri"/>
              </a:rPr>
            </a:br>
            <a:r>
              <a:rPr lang="en-US" dirty="0">
                <a:solidFill>
                  <a:srgbClr val="000000"/>
                </a:solidFill>
                <a:latin typeface="Corbel"/>
                <a:cs typeface="Calibri"/>
              </a:rPr>
              <a:t>    and your glorious power to their children.</a:t>
            </a:r>
            <a:br>
              <a:rPr lang="en-US" dirty="0">
                <a:latin typeface="Corbel"/>
                <a:cs typeface="Calibri"/>
              </a:rPr>
            </a:br>
            <a:r>
              <a:rPr lang="en-US" dirty="0">
                <a:solidFill>
                  <a:srgbClr val="000000"/>
                </a:solidFill>
                <a:latin typeface="Corbel"/>
                <a:cs typeface="Calibri"/>
              </a:rPr>
              <a:t>Let the </a:t>
            </a:r>
            <a:r>
              <a:rPr lang="en-US" dirty="0" err="1">
                <a:solidFill>
                  <a:srgbClr val="000000"/>
                </a:solidFill>
                <a:latin typeface="Corbel"/>
                <a:cs typeface="Calibri"/>
              </a:rPr>
              <a:t>favour</a:t>
            </a:r>
            <a:r>
              <a:rPr lang="en-US" dirty="0">
                <a:solidFill>
                  <a:srgbClr val="000000"/>
                </a:solidFill>
                <a:latin typeface="Corbel"/>
                <a:cs typeface="Calibri"/>
              </a:rPr>
              <a:t> of the Lord our God be upon us,</a:t>
            </a:r>
            <a:br>
              <a:rPr lang="en-US" dirty="0">
                <a:latin typeface="Corbel"/>
                <a:cs typeface="Calibri"/>
              </a:rPr>
            </a:br>
            <a:r>
              <a:rPr lang="en-US" dirty="0">
                <a:solidFill>
                  <a:srgbClr val="000000"/>
                </a:solidFill>
                <a:latin typeface="Corbel"/>
                <a:cs typeface="Calibri"/>
              </a:rPr>
              <a:t>    and prosper for us the work of our hands</a:t>
            </a:r>
            <a:endParaRPr lang="en-US" dirty="0">
              <a:latin typeface="Corbel"/>
              <a:cs typeface="Calibri"/>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5</a:t>
            </a:fld>
            <a:endParaRPr lang="en-US">
              <a:solidFill>
                <a:prstClr val="black">
                  <a:tint val="75000"/>
                </a:prstClr>
              </a:solidFill>
              <a:latin typeface="Calibri" panose="020F0502020204030204"/>
            </a:endParaRPr>
          </a:p>
        </p:txBody>
      </p:sp>
      <p:pic>
        <p:nvPicPr>
          <p:cNvPr id="4" name="Picture Placeholder 3" descr="A painting of a person with a scarf on his head&#10;&#10;Description automatically generated">
            <a:extLst>
              <a:ext uri="{FF2B5EF4-FFF2-40B4-BE49-F238E27FC236}">
                <a16:creationId xmlns:a16="http://schemas.microsoft.com/office/drawing/2014/main" id="{B89F9449-C69C-8087-7B1D-8BDF73EF206A}"/>
              </a:ext>
            </a:extLst>
          </p:cNvPr>
          <p:cNvPicPr>
            <a:picLocks noGrp="1" noChangeAspect="1"/>
          </p:cNvPicPr>
          <p:nvPr>
            <p:ph type="pic" sz="quarter" idx="13"/>
          </p:nvPr>
        </p:nvPicPr>
        <p:blipFill>
          <a:blip r:embed="rId2"/>
          <a:srcRect t="16466" b="16466"/>
          <a:stretch/>
        </p:blipFill>
        <p:spPr>
          <a:xfrm>
            <a:off x="403069" y="1926566"/>
            <a:ext cx="3398520" cy="4572000"/>
          </a:xfrm>
        </p:spPr>
      </p:pic>
    </p:spTree>
    <p:extLst>
      <p:ext uri="{BB962C8B-B14F-4D97-AF65-F5344CB8AC3E}">
        <p14:creationId xmlns:p14="http://schemas.microsoft.com/office/powerpoint/2010/main" val="1074753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A799688-A65C-4846-822E-8B7A3731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A08376FC-75EF-4E04-AAE7-50AC47B40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0FD3A18F-3514-4129-95E2-B646925B9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5608255" cy="5336401"/>
          </a:xfrm>
          <a:prstGeom prst="rect">
            <a:avLst/>
          </a:prstGeom>
          <a:solidFill>
            <a:srgbClr val="A1776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89248" y="-227634"/>
            <a:ext cx="10678019" cy="1255469"/>
          </a:xfrm>
        </p:spPr>
        <p:txBody>
          <a:bodyPr vert="horz" lIns="91440" tIns="45720" rIns="91440" bIns="45720" rtlCol="0" anchor="ctr">
            <a:normAutofit/>
          </a:bodyPr>
          <a:lstStyle/>
          <a:p>
            <a:r>
              <a:rPr lang="en-US" sz="2800" spc="-60">
                <a:solidFill>
                  <a:srgbClr val="FFFFFF"/>
                </a:solidFill>
              </a:rPr>
              <a:t>Monday Let</a:t>
            </a:r>
            <a:r>
              <a:rPr lang="en-US" sz="2800" spc="-60" dirty="0">
                <a:solidFill>
                  <a:srgbClr val="FFFFFF"/>
                </a:solidFill>
              </a:rPr>
              <a: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289250" y="972018"/>
            <a:ext cx="5234096" cy="4812963"/>
          </a:xfrm>
        </p:spPr>
        <p:txBody>
          <a:bodyPr vert="horz" lIns="91440" tIns="45720" rIns="91440" bIns="45720" rtlCol="0" anchor="t">
            <a:noAutofit/>
          </a:bodyPr>
          <a:lstStyle/>
          <a:p>
            <a:pPr>
              <a:spcBef>
                <a:spcPts val="0"/>
              </a:spcBef>
              <a:buClr>
                <a:srgbClr val="FFC48D"/>
              </a:buClr>
            </a:pPr>
            <a:r>
              <a:rPr lang="en-US" dirty="0">
                <a:solidFill>
                  <a:srgbClr val="FFFFFF"/>
                </a:solidFill>
              </a:rPr>
              <a:t>Father God,</a:t>
            </a:r>
          </a:p>
          <a:p>
            <a:pPr>
              <a:spcBef>
                <a:spcPts val="0"/>
              </a:spcBef>
              <a:buClr>
                <a:srgbClr val="FFC48D"/>
              </a:buClr>
            </a:pPr>
            <a:r>
              <a:rPr lang="en-US" dirty="0">
                <a:solidFill>
                  <a:srgbClr val="FFFFFF"/>
                </a:solidFill>
              </a:rPr>
              <a:t>You give us the gift of life to be celebrated, shared and enjoyed. </a:t>
            </a:r>
            <a:br>
              <a:rPr lang="en-US" dirty="0"/>
            </a:br>
            <a:r>
              <a:rPr lang="en-US" dirty="0">
                <a:solidFill>
                  <a:srgbClr val="FFFFFF"/>
                </a:solidFill>
              </a:rPr>
              <a:t>Thank you for the gift of this new week.</a:t>
            </a:r>
          </a:p>
          <a:p>
            <a:pPr>
              <a:spcBef>
                <a:spcPts val="0"/>
              </a:spcBef>
              <a:buClr>
                <a:srgbClr val="FFC48D"/>
              </a:buClr>
            </a:pPr>
            <a:r>
              <a:rPr lang="en-US" dirty="0">
                <a:solidFill>
                  <a:srgbClr val="FFFFFF"/>
                </a:solidFill>
              </a:rPr>
              <a:t>Let us remember your presence us in all that is good this week.</a:t>
            </a:r>
          </a:p>
          <a:p>
            <a:pPr>
              <a:spcBef>
                <a:spcPts val="0"/>
              </a:spcBef>
              <a:buClr>
                <a:srgbClr val="FFC48D"/>
              </a:buClr>
            </a:pPr>
            <a:r>
              <a:rPr lang="en-US" dirty="0">
                <a:solidFill>
                  <a:srgbClr val="FFFFFF"/>
                </a:solidFill>
              </a:rPr>
              <a:t>May we enable those around us to be fully alive.</a:t>
            </a:r>
          </a:p>
          <a:p>
            <a:pPr>
              <a:buClr>
                <a:srgbClr val="FFC48D"/>
              </a:buClr>
            </a:pPr>
            <a:endParaRPr lang="en-US" dirty="0">
              <a:solidFill>
                <a:srgbClr val="FFFFFF"/>
              </a:solidFill>
            </a:endParaRPr>
          </a:p>
          <a:p>
            <a:pPr>
              <a:buClr>
                <a:srgbClr val="FFC48D"/>
              </a:buClr>
            </a:pPr>
            <a:r>
              <a:rPr lang="en-US" dirty="0">
                <a:solidFill>
                  <a:srgbClr val="FFFFFF"/>
                </a:solidFill>
              </a:rPr>
              <a:t>Lord, in the week that lies ahead</a:t>
            </a:r>
          </a:p>
          <a:p>
            <a:pPr>
              <a:spcBef>
                <a:spcPts val="0"/>
              </a:spcBef>
              <a:buClr>
                <a:srgbClr val="FFC48D"/>
              </a:buClr>
            </a:pPr>
            <a:r>
              <a:rPr lang="en-US" dirty="0">
                <a:solidFill>
                  <a:srgbClr val="FFFFFF"/>
                </a:solidFill>
              </a:rPr>
              <a:t>there will be times when we will be challenged.</a:t>
            </a:r>
          </a:p>
          <a:p>
            <a:pPr>
              <a:spcBef>
                <a:spcPts val="0"/>
              </a:spcBef>
              <a:buClr>
                <a:srgbClr val="FFC48D"/>
              </a:buClr>
            </a:pPr>
            <a:r>
              <a:rPr lang="en-US" dirty="0">
                <a:solidFill>
                  <a:srgbClr val="FFFFFF"/>
                </a:solidFill>
              </a:rPr>
              <a:t>Be with us at those times,</a:t>
            </a:r>
          </a:p>
          <a:p>
            <a:pPr>
              <a:spcBef>
                <a:spcPts val="0"/>
              </a:spcBef>
              <a:buClr>
                <a:srgbClr val="FFC48D"/>
              </a:buClr>
            </a:pPr>
            <a:r>
              <a:rPr lang="en-US" dirty="0">
                <a:solidFill>
                  <a:srgbClr val="FFFFFF"/>
                </a:solidFill>
              </a:rPr>
              <a:t>Keep us calm and controlled.</a:t>
            </a:r>
          </a:p>
          <a:p>
            <a:pPr>
              <a:spcBef>
                <a:spcPts val="0"/>
              </a:spcBef>
              <a:buClr>
                <a:srgbClr val="FFC48D"/>
              </a:buClr>
            </a:pPr>
            <a:r>
              <a:rPr lang="en-US" dirty="0">
                <a:solidFill>
                  <a:srgbClr val="FFFFFF"/>
                </a:solidFill>
              </a:rPr>
              <a:t>And help us learn the hard lessons</a:t>
            </a:r>
          </a:p>
          <a:p>
            <a:pPr>
              <a:spcBef>
                <a:spcPts val="0"/>
              </a:spcBef>
              <a:buClr>
                <a:srgbClr val="FFC48D"/>
              </a:buClr>
            </a:pPr>
            <a:r>
              <a:rPr lang="en-US" dirty="0">
                <a:solidFill>
                  <a:srgbClr val="FFFFFF"/>
                </a:solidFill>
              </a:rPr>
              <a:t>As well as the easy ones.</a:t>
            </a:r>
          </a:p>
          <a:p>
            <a:pPr>
              <a:spcBef>
                <a:spcPts val="0"/>
              </a:spcBef>
              <a:buClr>
                <a:srgbClr val="FFC48D"/>
              </a:buClr>
            </a:pPr>
            <a:r>
              <a:rPr lang="en-US" dirty="0">
                <a:solidFill>
                  <a:srgbClr val="FFFFFF"/>
                </a:solidFill>
              </a:rPr>
              <a:t>We all respond: </a:t>
            </a:r>
            <a:r>
              <a:rPr lang="en-US" b="1" dirty="0">
                <a:solidFill>
                  <a:srgbClr val="FFFFFF"/>
                </a:solidFill>
              </a:rPr>
              <a:t>Amen.</a:t>
            </a:r>
          </a:p>
        </p:txBody>
      </p:sp>
      <p:pic>
        <p:nvPicPr>
          <p:cNvPr id="3" name="Picture 2" descr="A pencil on a notebook&#10;&#10;Description automatically generated">
            <a:extLst>
              <a:ext uri="{FF2B5EF4-FFF2-40B4-BE49-F238E27FC236}">
                <a16:creationId xmlns:a16="http://schemas.microsoft.com/office/drawing/2014/main" id="{91DE4029-D074-A63A-7851-F885DFBD11E3}"/>
              </a:ext>
            </a:extLst>
          </p:cNvPr>
          <p:cNvPicPr>
            <a:picLocks noChangeAspect="1"/>
          </p:cNvPicPr>
          <p:nvPr/>
        </p:nvPicPr>
        <p:blipFill rotWithShape="1">
          <a:blip r:embed="rId2"/>
          <a:srcRect l="10471" r="524" b="6716"/>
          <a:stretch/>
        </p:blipFill>
        <p:spPr>
          <a:xfrm>
            <a:off x="6092890" y="1488112"/>
            <a:ext cx="5238340" cy="3873624"/>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smtClean="0">
                <a:solidFill>
                  <a:srgbClr val="A1776A"/>
                </a:solidFill>
              </a:rPr>
              <a:pPr defTabSz="457200">
                <a:spcAft>
                  <a:spcPts val="600"/>
                </a:spcAft>
                <a:defRPr/>
              </a:pPr>
              <a:t>6</a:t>
            </a:fld>
            <a:endParaRPr lang="en-US">
              <a:solidFill>
                <a:srgbClr val="A1776A"/>
              </a:solidFill>
            </a:endParaRPr>
          </a:p>
        </p:txBody>
      </p:sp>
    </p:spTree>
    <p:extLst>
      <p:ext uri="{BB962C8B-B14F-4D97-AF65-F5344CB8AC3E}">
        <p14:creationId xmlns:p14="http://schemas.microsoft.com/office/powerpoint/2010/main" val="865893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spc="-40" dirty="0">
                <a:solidFill>
                  <a:schemeClr val="tx1"/>
                </a:solidFill>
              </a:rPr>
              <a:t>Tuesday Notices</a:t>
            </a:r>
            <a:endParaRPr lang="en-US" sz="5400" dirty="0">
              <a:solidFill>
                <a:schemeClr val="tx1"/>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44D815C-8BF3-4ECF-A945-A2A7C2983AF9}" type="slidenum">
              <a:rPr lang="en-US">
                <a:solidFill>
                  <a:prstClr val="black">
                    <a:tint val="75000"/>
                  </a:prstClr>
                </a:solidFill>
                <a:latin typeface="Calibri" panose="020F0502020204030204"/>
              </a:rPr>
              <a:pPr>
                <a:spcAft>
                  <a:spcPts val="600"/>
                </a:spcAft>
                <a:defRPr/>
              </a:pPr>
              <a:t>7</a:t>
            </a:fld>
            <a:endParaRPr lang="en-US">
              <a:solidFill>
                <a:prstClr val="black">
                  <a:tint val="75000"/>
                </a:prstClr>
              </a:solidFill>
              <a:latin typeface="Calibri" panose="020F0502020204030204"/>
            </a:endParaRPr>
          </a:p>
        </p:txBody>
      </p:sp>
      <p:pic>
        <p:nvPicPr>
          <p:cNvPr id="4" name="Picture 3" descr="A white and orange megaphone&#10;&#10;Description automatically generated">
            <a:extLst>
              <a:ext uri="{FF2B5EF4-FFF2-40B4-BE49-F238E27FC236}">
                <a16:creationId xmlns:a16="http://schemas.microsoft.com/office/drawing/2014/main" id="{DCDDC46E-128D-7631-F67B-CA6FBC725D0B}"/>
              </a:ext>
            </a:extLst>
          </p:cNvPr>
          <p:cNvPicPr>
            <a:picLocks noChangeAspect="1"/>
          </p:cNvPicPr>
          <p:nvPr/>
        </p:nvPicPr>
        <p:blipFill>
          <a:blip r:embed="rId2"/>
          <a:stretch>
            <a:fillRect/>
          </a:stretch>
        </p:blipFill>
        <p:spPr>
          <a:xfrm>
            <a:off x="224287" y="2301815"/>
            <a:ext cx="2987615" cy="2987615"/>
          </a:xfrm>
          <a:prstGeom prst="rect">
            <a:avLst/>
          </a:prstGeom>
        </p:spPr>
      </p:pic>
    </p:spTree>
    <p:extLst>
      <p:ext uri="{BB962C8B-B14F-4D97-AF65-F5344CB8AC3E}">
        <p14:creationId xmlns:p14="http://schemas.microsoft.com/office/powerpoint/2010/main" val="1521494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FB4B3A-8256-4E39-8994-77FD8A91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9EBF008B-88F3-472A-BA96-CD0281B6C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89433518-3909-462F-8303-864C2A83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553D3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88607" y="-227635"/>
            <a:ext cx="9484732" cy="1255469"/>
          </a:xfrm>
        </p:spPr>
        <p:txBody>
          <a:bodyPr vert="horz" lIns="91440" tIns="45720" rIns="91440" bIns="45720" rtlCol="0" anchor="ctr">
            <a:normAutofit/>
          </a:bodyPr>
          <a:lstStyle/>
          <a:p>
            <a:r>
              <a:rPr lang="en-US" spc="-60" dirty="0">
                <a:solidFill>
                  <a:srgbClr val="FFFFFF"/>
                </a:solidFill>
              </a:rPr>
              <a:t>Tuesday                 God's Word</a:t>
            </a:r>
          </a:p>
        </p:txBody>
      </p:sp>
      <p:graphicFrame>
        <p:nvGraphicFramePr>
          <p:cNvPr id="2" name="Content Placeholder 1">
            <a:extLst>
              <a:ext uri="{FF2B5EF4-FFF2-40B4-BE49-F238E27FC236}">
                <a16:creationId xmlns:a16="http://schemas.microsoft.com/office/drawing/2014/main" id="{75E60D77-B04D-4B6E-B0E7-8DD3AF8DE71A}"/>
              </a:ext>
            </a:extLst>
          </p:cNvPr>
          <p:cNvGraphicFramePr>
            <a:graphicFrameLocks noGrp="1"/>
          </p:cNvGraphicFramePr>
          <p:nvPr>
            <p:ph idx="1"/>
            <p:extLst>
              <p:ext uri="{D42A27DB-BD31-4B8C-83A1-F6EECF244321}">
                <p14:modId xmlns:p14="http://schemas.microsoft.com/office/powerpoint/2010/main" val="2189836941"/>
              </p:ext>
            </p:extLst>
          </p:nvPr>
        </p:nvGraphicFramePr>
        <p:xfrm>
          <a:off x="260438" y="1181429"/>
          <a:ext cx="6366305" cy="4230412"/>
        </p:xfrm>
        <a:graphic>
          <a:graphicData uri="http://schemas.openxmlformats.org/drawingml/2006/table">
            <a:tbl>
              <a:tblPr/>
              <a:tblGrid>
                <a:gridCol w="6366305">
                  <a:extLst>
                    <a:ext uri="{9D8B030D-6E8A-4147-A177-3AD203B41FA5}">
                      <a16:colId xmlns:a16="http://schemas.microsoft.com/office/drawing/2014/main" val="1606569651"/>
                    </a:ext>
                  </a:extLst>
                </a:gridCol>
              </a:tblGrid>
              <a:tr h="4230412">
                <a:tc>
                  <a:txBody>
                    <a:bodyPr/>
                    <a:lstStyle/>
                    <a:p>
                      <a:pPr algn="l"/>
                      <a:r>
                        <a:rPr lang="en-GB" dirty="0"/>
                        <a:t>1 Corinthians 12:12-14,27-31</a:t>
                      </a:r>
                    </a:p>
                    <a:p>
                      <a:pPr algn="l"/>
                      <a:r>
                        <a:rPr lang="en-GB" dirty="0"/>
                        <a:t>Just as a human body, though it is made up of many parts, is a single unit because all these parts, though many, make one body, so it is with Christ. </a:t>
                      </a:r>
                      <a:br>
                        <a:rPr lang="en-GB" dirty="0"/>
                      </a:br>
                      <a:r>
                        <a:rPr lang="en-GB" dirty="0"/>
                        <a:t>In the one Spirit we were all baptised, Jews as well as Greeks, slaves as well as citizens, and one Spirit was given to us all to drink.</a:t>
                      </a:r>
                    </a:p>
                    <a:p>
                      <a:pPr algn="l"/>
                      <a:r>
                        <a:rPr lang="en-GB" dirty="0"/>
                        <a:t>Nor is the body to be identified with any one of its many parts. Now you together are Christ’s body; but each of you is a different part of it. </a:t>
                      </a:r>
                    </a:p>
                    <a:p>
                      <a:pPr algn="l"/>
                      <a:r>
                        <a:rPr lang="en-GB" dirty="0"/>
                        <a:t>The word of the Lord</a:t>
                      </a:r>
                    </a:p>
                    <a:p>
                      <a:pPr algn="l"/>
                      <a:r>
                        <a:rPr lang="en-GB" b="1" dirty="0"/>
                        <a:t>Thanks be to God</a:t>
                      </a:r>
                    </a:p>
                    <a:p>
                      <a:pPr algn="l"/>
                      <a:endParaRPr lang="en-GB" dirty="0"/>
                    </a:p>
                  </a:txBody>
                  <a:tcPr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284477695"/>
                  </a:ext>
                </a:extLst>
              </a:tr>
            </a:tbl>
          </a:graphicData>
        </a:graphic>
      </p:graphicFrame>
      <p:pic>
        <p:nvPicPr>
          <p:cNvPr id="3" name="Picture 2">
            <a:extLst>
              <a:ext uri="{FF2B5EF4-FFF2-40B4-BE49-F238E27FC236}">
                <a16:creationId xmlns:a16="http://schemas.microsoft.com/office/drawing/2014/main" id="{CF5C906B-34CD-414D-BBD9-212B80FE4569}"/>
              </a:ext>
            </a:extLst>
          </p:cNvPr>
          <p:cNvPicPr>
            <a:picLocks noChangeAspect="1"/>
          </p:cNvPicPr>
          <p:nvPr/>
        </p:nvPicPr>
        <p:blipFill>
          <a:blip r:embed="rId2"/>
          <a:stretch>
            <a:fillRect/>
          </a:stretch>
        </p:blipFill>
        <p:spPr>
          <a:xfrm>
            <a:off x="7339937" y="2706255"/>
            <a:ext cx="4188475" cy="2632364"/>
          </a:xfrm>
          <a:prstGeom prst="rect">
            <a:avLst/>
          </a:prstGeom>
        </p:spPr>
      </p:pic>
    </p:spTree>
    <p:extLst>
      <p:ext uri="{BB962C8B-B14F-4D97-AF65-F5344CB8AC3E}">
        <p14:creationId xmlns:p14="http://schemas.microsoft.com/office/powerpoint/2010/main" val="2330451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FB4B3A-8256-4E39-8994-77FD8A91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9EBF008B-88F3-472A-BA96-CD0281B6C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89433518-3909-462F-8303-864C2A83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rgbClr val="553D3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18036" y="914400"/>
            <a:ext cx="6593730" cy="4921321"/>
          </a:xfrm>
        </p:spPr>
        <p:txBody>
          <a:bodyPr vert="horz" lIns="91440" tIns="45720" rIns="91440" bIns="45720" rtlCol="0" anchor="ctr">
            <a:normAutofit fontScale="90000"/>
          </a:bodyPr>
          <a:lstStyle/>
          <a:p>
            <a:r>
              <a:rPr lang="en-US" sz="2800" b="1" spc="-60" dirty="0">
                <a:solidFill>
                  <a:srgbClr val="FFFFFF"/>
                </a:solidFill>
              </a:rPr>
              <a:t>Tuesday </a:t>
            </a:r>
            <a:br>
              <a:rPr lang="en-US" sz="2800" b="1" spc="-60" dirty="0"/>
            </a:br>
            <a:r>
              <a:rPr lang="en-US" sz="2800" b="1" spc="-60" dirty="0">
                <a:solidFill>
                  <a:srgbClr val="FFC000"/>
                </a:solidFill>
                <a:effectLst>
                  <a:outerShdw blurRad="38100" dist="38100" dir="2700000" algn="tl">
                    <a:srgbClr val="000000">
                      <a:alpha val="43137"/>
                    </a:srgbClr>
                  </a:outerShdw>
                </a:effectLst>
              </a:rPr>
              <a:t>Jesus’ outrageous message</a:t>
            </a:r>
            <a:br>
              <a:rPr lang="en-US" sz="2800" b="1" spc="-60" dirty="0">
                <a:solidFill>
                  <a:srgbClr val="FFFFFF"/>
                </a:solidFill>
              </a:rPr>
            </a:br>
            <a:br>
              <a:rPr lang="en-US" sz="2800" b="1" spc="-60" dirty="0">
                <a:solidFill>
                  <a:srgbClr val="FFFFFF"/>
                </a:solidFill>
              </a:rPr>
            </a:br>
            <a:r>
              <a:rPr lang="en-US" sz="2800" b="1" spc="-60" dirty="0">
                <a:solidFill>
                  <a:srgbClr val="FFFFFF"/>
                </a:solidFill>
              </a:rPr>
              <a:t>The message that ‘all are one in Jesus’ –would have been a shocking one in Jesus’ time.  The idea that slaves and citizens were equal was so outrageous that the Roman Emperor tried to get rid of Christianity.</a:t>
            </a:r>
            <a:br>
              <a:rPr lang="en-US" sz="2800" b="1" spc="-60" dirty="0">
                <a:solidFill>
                  <a:srgbClr val="FFFFFF"/>
                </a:solidFill>
              </a:rPr>
            </a:br>
            <a:br>
              <a:rPr lang="en-US" sz="2800" b="1" spc="-60" dirty="0">
                <a:solidFill>
                  <a:srgbClr val="FFFFFF"/>
                </a:solidFill>
              </a:rPr>
            </a:br>
            <a:r>
              <a:rPr lang="en-US" sz="2800" b="1" spc="-60" dirty="0">
                <a:solidFill>
                  <a:srgbClr val="FFFFFF"/>
                </a:solidFill>
              </a:rPr>
              <a:t>Today the message feels  familiar and less radical.  However 2000 years after Jesus proclaimed that ‘all </a:t>
            </a:r>
            <a:r>
              <a:rPr lang="en-US" sz="2800" b="1" spc="-60">
                <a:solidFill>
                  <a:srgbClr val="FFFFFF"/>
                </a:solidFill>
              </a:rPr>
              <a:t>are one’, </a:t>
            </a:r>
            <a:r>
              <a:rPr lang="en-US" sz="2800" b="1" spc="-60" dirty="0">
                <a:solidFill>
                  <a:srgbClr val="FFFFFF"/>
                </a:solidFill>
              </a:rPr>
              <a:t>we still live in a society of inequality and discrimination.</a:t>
            </a:r>
            <a:br>
              <a:rPr lang="en-US" sz="2000" spc="-60" dirty="0"/>
            </a:br>
            <a:endParaRPr lang="en-US" sz="2000" spc="-60" dirty="0">
              <a:solidFill>
                <a:srgbClr val="FFFFFF"/>
              </a:solidFill>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dirty="0">
                <a:solidFill>
                  <a:srgbClr val="553D36"/>
                </a:solidFill>
              </a:rPr>
              <a:pPr defTabSz="457200">
                <a:spcAft>
                  <a:spcPts val="600"/>
                </a:spcAft>
                <a:defRPr/>
              </a:pPr>
              <a:t>9</a:t>
            </a:fld>
            <a:endParaRPr lang="en-US">
              <a:solidFill>
                <a:srgbClr val="553D36"/>
              </a:solidFill>
            </a:endParaRPr>
          </a:p>
        </p:txBody>
      </p:sp>
      <p:sp>
        <p:nvSpPr>
          <p:cNvPr id="2" name="TextBox 1">
            <a:extLst>
              <a:ext uri="{FF2B5EF4-FFF2-40B4-BE49-F238E27FC236}">
                <a16:creationId xmlns:a16="http://schemas.microsoft.com/office/drawing/2014/main" id="{79E82753-E591-4C97-8558-FD257A701DFB}"/>
              </a:ext>
            </a:extLst>
          </p:cNvPr>
          <p:cNvSpPr txBox="1"/>
          <p:nvPr/>
        </p:nvSpPr>
        <p:spPr>
          <a:xfrm>
            <a:off x="8703668" y="3914803"/>
            <a:ext cx="2794571" cy="2308324"/>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b="1" dirty="0"/>
              <a:t>To think about:</a:t>
            </a:r>
          </a:p>
          <a:p>
            <a:endParaRPr lang="en-GB" dirty="0"/>
          </a:p>
          <a:p>
            <a:r>
              <a:rPr lang="en-GB" dirty="0"/>
              <a:t>What does it mean to be part of Christ’s body?</a:t>
            </a:r>
          </a:p>
          <a:p>
            <a:endParaRPr lang="en-GB" dirty="0"/>
          </a:p>
          <a:p>
            <a:r>
              <a:rPr lang="en-GB" dirty="0"/>
              <a:t>What can you do today to put Jesus’ teaching of equality into action? </a:t>
            </a:r>
          </a:p>
        </p:txBody>
      </p:sp>
      <p:pic>
        <p:nvPicPr>
          <p:cNvPr id="8" name="Picture 7">
            <a:extLst>
              <a:ext uri="{FF2B5EF4-FFF2-40B4-BE49-F238E27FC236}">
                <a16:creationId xmlns:a16="http://schemas.microsoft.com/office/drawing/2014/main" id="{3563B324-F83C-42B4-88CC-F23BB52E58AF}"/>
              </a:ext>
            </a:extLst>
          </p:cNvPr>
          <p:cNvPicPr>
            <a:picLocks noChangeAspect="1"/>
          </p:cNvPicPr>
          <p:nvPr/>
        </p:nvPicPr>
        <p:blipFill>
          <a:blip r:embed="rId2"/>
          <a:stretch>
            <a:fillRect/>
          </a:stretch>
        </p:blipFill>
        <p:spPr>
          <a:xfrm>
            <a:off x="8626764" y="485555"/>
            <a:ext cx="2948380" cy="2948380"/>
          </a:xfrm>
          <a:prstGeom prst="rect">
            <a:avLst/>
          </a:prstGeom>
        </p:spPr>
      </p:pic>
    </p:spTree>
    <p:extLst>
      <p:ext uri="{BB962C8B-B14F-4D97-AF65-F5344CB8AC3E}">
        <p14:creationId xmlns:p14="http://schemas.microsoft.com/office/powerpoint/2010/main" val="2344079183"/>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A742F3-D2BE-4CC5-9066-2DB838FE2FFD}">
  <ds:schemaRefs>
    <ds:schemaRef ds:uri="http://schemas.microsoft.com/office/2006/metadata/properties"/>
    <ds:schemaRef ds:uri="http://schemas.microsoft.com/sharepoint/v3"/>
    <ds:schemaRef ds:uri="http://www.w3.org/XML/1998/namespace"/>
    <ds:schemaRef ds:uri="http://schemas.microsoft.com/office/2006/documentManagement/types"/>
    <ds:schemaRef ds:uri="71af3243-3dd4-4a8d-8c0d-dd76da1f02a5"/>
    <ds:schemaRef ds:uri="16c05727-aa75-4e4a-9b5f-8a80a1165891"/>
    <ds:schemaRef ds:uri="http://purl.org/dc/terms/"/>
    <ds:schemaRef ds:uri="230e9df3-be65-4c73-a93b-d1236ebd677e"/>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959152A6-D9F2-46C7-B217-D613495E7AFF}">
  <ds:schemaRefs>
    <ds:schemaRef ds:uri="http://schemas.microsoft.com/sharepoint/v3/contenttype/forms"/>
  </ds:schemaRefs>
</ds:datastoreItem>
</file>

<file path=customXml/itemProps3.xml><?xml version="1.0" encoding="utf-8"?>
<ds:datastoreItem xmlns:ds="http://schemas.openxmlformats.org/officeDocument/2006/customXml" ds:itemID="{AD1F2201-AEB8-4954-A8CB-3AC4242CC73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120</TotalTime>
  <Words>2255</Words>
  <Application>Microsoft Office PowerPoint</Application>
  <PresentationFormat>Widescreen</PresentationFormat>
  <Paragraphs>177</Paragraphs>
  <Slides>23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Aptos</vt:lpstr>
      <vt:lpstr>Arial</vt:lpstr>
      <vt:lpstr>Avenir Next LT Pro</vt:lpstr>
      <vt:lpstr>Bodoni MT Black</vt:lpstr>
      <vt:lpstr>Calibri</vt:lpstr>
      <vt:lpstr>Corbel</vt:lpstr>
      <vt:lpstr>Segoe UI</vt:lpstr>
      <vt:lpstr>system-ui</vt:lpstr>
      <vt:lpstr>Wingdings 2</vt:lpstr>
      <vt:lpstr>Frame</vt:lpstr>
      <vt:lpstr>Daily prayer </vt:lpstr>
      <vt:lpstr>PowerPoint Presentation</vt:lpstr>
      <vt:lpstr>Monday Notices</vt:lpstr>
      <vt:lpstr>Monday  Praying for the week ahead</vt:lpstr>
      <vt:lpstr>Monday                  God's Word</vt:lpstr>
      <vt:lpstr>Monday Let us pray</vt:lpstr>
      <vt:lpstr>Tuesday Notices</vt:lpstr>
      <vt:lpstr>Tuesday                 God's Word</vt:lpstr>
      <vt:lpstr>Tuesday  Jesus’ outrageous message  The message that ‘all are one in Jesus’ –would have been a shocking one in Jesus’ time.  The idea that slaves and citizens were equal was so outrageous that the Roman Emperor tried to get rid of Christianity.  Today the message feels  familiar and less radical.  However 2000 years after Jesus proclaimed that ‘all are one’, we still live in a society of inequality and discrimination. </vt:lpstr>
      <vt:lpstr>Tuesday         Let us pray</vt:lpstr>
      <vt:lpstr>Wednesday Notices</vt:lpstr>
      <vt:lpstr>Wednesday Sts. Andrew Kim Taegon, Paul Chong Hasang, and Companions   </vt:lpstr>
      <vt:lpstr>Wednesday                God's Word</vt:lpstr>
      <vt:lpstr>Wednesday  Let us pray</vt:lpstr>
      <vt:lpstr>Thursday Notices</vt:lpstr>
      <vt:lpstr>Thursday   God's Word</vt:lpstr>
      <vt:lpstr>Thursday             </vt:lpstr>
      <vt:lpstr>Thursday               Let us pray</vt:lpstr>
      <vt:lpstr>Friday Notices</vt:lpstr>
      <vt:lpstr>PowerPoint Presentation</vt:lpstr>
      <vt:lpstr>Friday               to think about   INJUSTICE </vt:lpstr>
      <vt:lpstr>Friday               God's Word</vt:lpstr>
      <vt:lpstr>Friday               Let us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Guidi, Clare</dc:creator>
  <cp:lastModifiedBy>Guidi, Clare</cp:lastModifiedBy>
  <cp:revision>947</cp:revision>
  <dcterms:created xsi:type="dcterms:W3CDTF">2023-09-03T14:57:50Z</dcterms:created>
  <dcterms:modified xsi:type="dcterms:W3CDTF">2024-09-20T07:02:56Z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