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79" r:id="rId4"/>
  </p:sldMasterIdLst>
  <p:notesMasterIdLst>
    <p:notesMasterId r:id="rId26"/>
  </p:notesMasterIdLst>
  <p:handoutMasterIdLst>
    <p:handoutMasterId r:id="rId27"/>
  </p:handoutMasterIdLst>
  <p:sldIdLst>
    <p:sldId id="306" r:id="rId5"/>
    <p:sldId id="299" r:id="rId6"/>
    <p:sldId id="314" r:id="rId7"/>
    <p:sldId id="320" r:id="rId8"/>
    <p:sldId id="292" r:id="rId9"/>
    <p:sldId id="321" r:id="rId10"/>
    <p:sldId id="322" r:id="rId11"/>
    <p:sldId id="323" r:id="rId12"/>
    <p:sldId id="324" r:id="rId13"/>
    <p:sldId id="316" r:id="rId14"/>
    <p:sldId id="318" r:id="rId15"/>
    <p:sldId id="315" r:id="rId16"/>
    <p:sldId id="291" r:id="rId17"/>
    <p:sldId id="301" r:id="rId18"/>
    <p:sldId id="280" r:id="rId19"/>
    <p:sldId id="281" r:id="rId20"/>
    <p:sldId id="319" r:id="rId21"/>
    <p:sldId id="302" r:id="rId22"/>
    <p:sldId id="284" r:id="rId23"/>
    <p:sldId id="304" r:id="rId24"/>
    <p:sldId id="31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sorterViewPr>
    <p:cViewPr>
      <p:scale>
        <a:sx n="100" d="100"/>
        <a:sy n="100" d="100"/>
      </p:scale>
      <p:origin x="0" y="-108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11/22/2024</a:t>
            </a:fld>
            <a:endParaRPr lang="en-US"/>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59600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22786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27125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Tree>
    <p:extLst>
      <p:ext uri="{BB962C8B-B14F-4D97-AF65-F5344CB8AC3E}">
        <p14:creationId xmlns:p14="http://schemas.microsoft.com/office/powerpoint/2010/main" val="3240540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47212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10859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4994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2632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25331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2116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8264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3243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46521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604373884"/>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6FAB3B-AAFA-4F15-9098-2AB966F04B61}"/>
              </a:ext>
            </a:extLst>
          </p:cNvPr>
          <p:cNvPicPr>
            <a:picLocks noChangeAspect="1"/>
          </p:cNvPicPr>
          <p:nvPr/>
        </p:nvPicPr>
        <p:blipFill>
          <a:blip r:embed="rId2"/>
          <a:stretch>
            <a:fillRect/>
          </a:stretch>
        </p:blipFill>
        <p:spPr>
          <a:xfrm>
            <a:off x="952500" y="0"/>
            <a:ext cx="10287000" cy="6858000"/>
          </a:xfrm>
          <a:prstGeom prst="rect">
            <a:avLst/>
          </a:prstGeom>
        </p:spPr>
      </p:pic>
      <p:sp>
        <p:nvSpPr>
          <p:cNvPr id="2" name="Title 1">
            <a:extLst>
              <a:ext uri="{FF2B5EF4-FFF2-40B4-BE49-F238E27FC236}">
                <a16:creationId xmlns:a16="http://schemas.microsoft.com/office/drawing/2014/main" id="{9BD8CE03-308E-7127-FB60-BB231D685DF2}"/>
              </a:ext>
            </a:extLst>
          </p:cNvPr>
          <p:cNvSpPr>
            <a:spLocks noGrp="1"/>
          </p:cNvSpPr>
          <p:nvPr>
            <p:ph type="ctrTitle"/>
          </p:nvPr>
        </p:nvSpPr>
        <p:spPr>
          <a:xfrm>
            <a:off x="2521527" y="-341315"/>
            <a:ext cx="9144000" cy="2900518"/>
          </a:xfrm>
        </p:spPr>
        <p:txBody>
          <a:bodyPr>
            <a:normAutofit/>
          </a:bodyPr>
          <a:lstStyle/>
          <a:p>
            <a:r>
              <a:rPr lang="en-GB" dirty="0">
                <a:ln w="15875">
                  <a:solidFill>
                    <a:srgbClr val="FFFFFF"/>
                  </a:solidFill>
                </a:ln>
                <a:solidFill>
                  <a:srgbClr val="FFFFFF"/>
                </a:solidFill>
                <a:ea typeface="Calibri Light"/>
                <a:cs typeface="Calibri Light"/>
              </a:rPr>
              <a:t>Daily Prayers </a:t>
            </a:r>
            <a:endParaRPr lang="en-GB" dirty="0">
              <a:ln w="15875">
                <a:solidFill>
                  <a:srgbClr val="FFFFFF"/>
                </a:solidFill>
              </a:ln>
              <a:solidFill>
                <a:srgbClr val="FFFFFF"/>
              </a:solidFill>
            </a:endParaRPr>
          </a:p>
        </p:txBody>
      </p:sp>
      <p:sp>
        <p:nvSpPr>
          <p:cNvPr id="3" name="Subtitle 2">
            <a:extLst>
              <a:ext uri="{FF2B5EF4-FFF2-40B4-BE49-F238E27FC236}">
                <a16:creationId xmlns:a16="http://schemas.microsoft.com/office/drawing/2014/main" id="{B06B9A2D-D844-4136-25B3-3CCC054489F8}"/>
              </a:ext>
            </a:extLst>
          </p:cNvPr>
          <p:cNvSpPr>
            <a:spLocks noGrp="1"/>
          </p:cNvSpPr>
          <p:nvPr>
            <p:ph type="subTitle" idx="1"/>
          </p:nvPr>
        </p:nvSpPr>
        <p:spPr>
          <a:xfrm>
            <a:off x="2512290" y="2559203"/>
            <a:ext cx="9144000" cy="1098395"/>
          </a:xfrm>
        </p:spPr>
        <p:txBody>
          <a:bodyPr vert="horz" lIns="91440" tIns="0" rIns="91440" bIns="45720" rtlCol="0" anchor="t">
            <a:normAutofit/>
          </a:bodyPr>
          <a:lstStyle/>
          <a:p>
            <a:r>
              <a:rPr lang="en-GB" dirty="0">
                <a:solidFill>
                  <a:srgbClr val="FFFFFF"/>
                </a:solidFill>
                <a:ea typeface="+mn-lt"/>
                <a:cs typeface="+mn-lt"/>
              </a:rPr>
              <a:t>18</a:t>
            </a:r>
            <a:r>
              <a:rPr lang="en-GB" baseline="30000" dirty="0">
                <a:solidFill>
                  <a:srgbClr val="FFFFFF"/>
                </a:solidFill>
                <a:ea typeface="+mn-lt"/>
                <a:cs typeface="+mn-lt"/>
              </a:rPr>
              <a:t>th</a:t>
            </a:r>
            <a:r>
              <a:rPr lang="en-GB" dirty="0">
                <a:solidFill>
                  <a:srgbClr val="FFFFFF"/>
                </a:solidFill>
                <a:ea typeface="+mn-lt"/>
                <a:cs typeface="+mn-lt"/>
              </a:rPr>
              <a:t>-22nd November</a:t>
            </a:r>
            <a:endParaRPr lang="en-US" dirty="0">
              <a:solidFill>
                <a:srgbClr val="FFFFFF"/>
              </a:solidFill>
            </a:endParaRPr>
          </a:p>
        </p:txBody>
      </p:sp>
    </p:spTree>
    <p:extLst>
      <p:ext uri="{BB962C8B-B14F-4D97-AF65-F5344CB8AC3E}">
        <p14:creationId xmlns:p14="http://schemas.microsoft.com/office/powerpoint/2010/main" val="34011544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schemeClr val="bg1"/>
                </a:solidFill>
                <a:latin typeface="Calibri" panose="020F0502020204030204"/>
              </a:rPr>
              <a:pPr>
                <a:spcAft>
                  <a:spcPts val="600"/>
                </a:spcAft>
                <a:defRPr/>
              </a:pPr>
              <a:t>10</a:t>
            </a:fld>
            <a:endParaRPr lang="en-US">
              <a:solidFill>
                <a:schemeClr val="bg1"/>
              </a:solidFill>
              <a:latin typeface="Calibri" panose="020F0502020204030204"/>
            </a:endParaRPr>
          </a:p>
        </p:txBody>
      </p:sp>
      <p:sp>
        <p:nvSpPr>
          <p:cNvPr id="2" name="TextBox 1">
            <a:extLst>
              <a:ext uri="{FF2B5EF4-FFF2-40B4-BE49-F238E27FC236}">
                <a16:creationId xmlns:a16="http://schemas.microsoft.com/office/drawing/2014/main" id="{296A9929-2D3A-C988-410A-4C6422B492CF}"/>
              </a:ext>
            </a:extLst>
          </p:cNvPr>
          <p:cNvSpPr txBox="1"/>
          <p:nvPr/>
        </p:nvSpPr>
        <p:spPr>
          <a:xfrm>
            <a:off x="5070230" y="3018691"/>
            <a:ext cx="596900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spcAft>
                <a:spcPts val="600"/>
              </a:spcAft>
              <a:buFont typeface="Arial,Sans-Serif"/>
              <a:buChar char="•"/>
            </a:pPr>
            <a:endParaRPr lang="en-US"/>
          </a:p>
          <a:p>
            <a:pPr marL="285750" indent="-285750">
              <a:spcAft>
                <a:spcPts val="600"/>
              </a:spcAft>
              <a:buFont typeface="Arial,Sans-Serif"/>
              <a:buChar char="•"/>
            </a:pPr>
            <a:endParaRPr lang="en-GB" sz="1200"/>
          </a:p>
          <a:p>
            <a:pPr>
              <a:spcAft>
                <a:spcPts val="600"/>
              </a:spcAft>
            </a:pPr>
            <a:endParaRPr lang="en-US"/>
          </a:p>
        </p:txBody>
      </p:sp>
      <p:sp>
        <p:nvSpPr>
          <p:cNvPr id="7" name="Title 17">
            <a:extLst>
              <a:ext uri="{FF2B5EF4-FFF2-40B4-BE49-F238E27FC236}">
                <a16:creationId xmlns:a16="http://schemas.microsoft.com/office/drawing/2014/main" id="{C47CF547-A83A-4D1C-B4D3-A52571FD38B2}"/>
              </a:ext>
            </a:extLst>
          </p:cNvPr>
          <p:cNvSpPr txBox="1">
            <a:spLocks/>
          </p:cNvSpPr>
          <p:nvPr/>
        </p:nvSpPr>
        <p:spPr>
          <a:xfrm>
            <a:off x="549868" y="-1494316"/>
            <a:ext cx="5834906"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20" baseline="0">
                <a:solidFill>
                  <a:schemeClr val="bg1"/>
                </a:solidFill>
                <a:latin typeface="+mj-lt"/>
                <a:ea typeface="+mj-ea"/>
                <a:cs typeface="+mj-cs"/>
              </a:defRPr>
            </a:lvl1pPr>
          </a:lstStyle>
          <a:p>
            <a:r>
              <a:rPr lang="en-US" sz="4800" spc="-150" dirty="0"/>
              <a:t>Wednesday Notices</a:t>
            </a:r>
          </a:p>
        </p:txBody>
      </p:sp>
      <p:sp>
        <p:nvSpPr>
          <p:cNvPr id="8" name="Title 7">
            <a:extLst>
              <a:ext uri="{FF2B5EF4-FFF2-40B4-BE49-F238E27FC236}">
                <a16:creationId xmlns:a16="http://schemas.microsoft.com/office/drawing/2014/main" id="{DB493E5B-4920-4083-9106-7DF2EB28B0A0}"/>
              </a:ext>
            </a:extLst>
          </p:cNvPr>
          <p:cNvSpPr>
            <a:spLocks noGrp="1"/>
          </p:cNvSpPr>
          <p:nvPr>
            <p:ph type="title"/>
          </p:nvPr>
        </p:nvSpPr>
        <p:spPr/>
        <p:txBody>
          <a:bodyPr/>
          <a:lstStyle/>
          <a:p>
            <a:r>
              <a:rPr lang="en-US" dirty="0"/>
              <a:t> </a:t>
            </a:r>
            <a:endParaRPr lang="en-GB" dirty="0"/>
          </a:p>
        </p:txBody>
      </p:sp>
      <p:pic>
        <p:nvPicPr>
          <p:cNvPr id="9" name="Picture 8" descr="A young child whispering into another child&amp;#39;s ear&#10;&#10;Description automatically generated">
            <a:extLst>
              <a:ext uri="{FF2B5EF4-FFF2-40B4-BE49-F238E27FC236}">
                <a16:creationId xmlns:a16="http://schemas.microsoft.com/office/drawing/2014/main" id="{F0983483-FC3A-4A0C-9316-EB347C337081}"/>
              </a:ext>
            </a:extLst>
          </p:cNvPr>
          <p:cNvPicPr>
            <a:picLocks noChangeAspect="1"/>
          </p:cNvPicPr>
          <p:nvPr/>
        </p:nvPicPr>
        <p:blipFill rotWithShape="1">
          <a:blip r:embed="rId2"/>
          <a:srcRect l="2637" r="33385" b="-3"/>
          <a:stretch/>
        </p:blipFill>
        <p:spPr>
          <a:xfrm>
            <a:off x="8011668" y="2522949"/>
            <a:ext cx="3941064" cy="4096512"/>
          </a:xfrm>
          <a:prstGeom prst="rect">
            <a:avLst/>
          </a:prstGeom>
        </p:spPr>
      </p:pic>
      <p:sp>
        <p:nvSpPr>
          <p:cNvPr id="10" name="TextBox 9">
            <a:extLst>
              <a:ext uri="{FF2B5EF4-FFF2-40B4-BE49-F238E27FC236}">
                <a16:creationId xmlns:a16="http://schemas.microsoft.com/office/drawing/2014/main" id="{B41F4AD1-B0D0-4551-A3B0-F75416CCC0DB}"/>
              </a:ext>
            </a:extLst>
          </p:cNvPr>
          <p:cNvSpPr txBox="1"/>
          <p:nvPr/>
        </p:nvSpPr>
        <p:spPr>
          <a:xfrm>
            <a:off x="646545" y="4343262"/>
            <a:ext cx="6096000" cy="2308324"/>
          </a:xfrm>
          <a:prstGeom prst="rect">
            <a:avLst/>
          </a:prstGeom>
          <a:solidFill>
            <a:schemeClr val="accent1">
              <a:lumMod val="20000"/>
              <a:lumOff val="80000"/>
            </a:schemeClr>
          </a:solidFill>
        </p:spPr>
        <p:txBody>
          <a:bodyPr wrap="square">
            <a:spAutoFit/>
          </a:bodyPr>
          <a:lstStyle/>
          <a:p>
            <a:pPr algn="l" fontAlgn="base"/>
            <a:r>
              <a:rPr lang="en-GB" sz="1800" b="1" i="1" dirty="0">
                <a:solidFill>
                  <a:srgbClr val="000000"/>
                </a:solidFill>
                <a:effectLst/>
                <a:latin typeface="Aptos"/>
              </a:rPr>
              <a:t>Pupils in Years 7 - 11 have the opportunity to purchase St Edward's College coats. These can be worn at break and lunch.</a:t>
            </a:r>
            <a:endParaRPr lang="en-GB" sz="1800" b="0" i="0" dirty="0">
              <a:solidFill>
                <a:srgbClr val="000000"/>
              </a:solidFill>
              <a:effectLst/>
              <a:latin typeface="Aptos"/>
            </a:endParaRPr>
          </a:p>
          <a:p>
            <a:pPr algn="l" fontAlgn="base"/>
            <a:endParaRPr lang="en-GB" sz="1800" b="0" i="0" dirty="0">
              <a:solidFill>
                <a:srgbClr val="000000"/>
              </a:solidFill>
              <a:effectLst/>
              <a:latin typeface="Aptos"/>
            </a:endParaRPr>
          </a:p>
          <a:p>
            <a:pPr algn="l" fontAlgn="base"/>
            <a:r>
              <a:rPr lang="en-GB" sz="1800" b="1" i="1" dirty="0">
                <a:solidFill>
                  <a:srgbClr val="000000"/>
                </a:solidFill>
                <a:effectLst/>
                <a:latin typeface="Aptos"/>
              </a:rPr>
              <a:t>Pupils who come to school in a non-St Edward's College coat must remove the coat at the Foley Gate in the morning. The coat must be stored in a locker or bag - not carried around school and not worn during the school day at all</a:t>
            </a:r>
            <a:endParaRPr lang="en-GB" sz="1800" b="0" i="0" dirty="0">
              <a:solidFill>
                <a:srgbClr val="000000"/>
              </a:solidFill>
              <a:effectLst/>
              <a:latin typeface="Aptos"/>
            </a:endParaRPr>
          </a:p>
        </p:txBody>
      </p:sp>
    </p:spTree>
    <p:extLst>
      <p:ext uri="{BB962C8B-B14F-4D97-AF65-F5344CB8AC3E}">
        <p14:creationId xmlns:p14="http://schemas.microsoft.com/office/powerpoint/2010/main" val="76825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750246" y="2403"/>
            <a:ext cx="6451110" cy="1255469"/>
          </a:xfrm>
        </p:spPr>
        <p:txBody>
          <a:bodyPr vert="horz" lIns="91440" tIns="45720" rIns="91440" bIns="45720" rtlCol="0" anchor="ctr">
            <a:normAutofit/>
          </a:bodyPr>
          <a:lstStyle/>
          <a:p>
            <a:r>
              <a:rPr lang="en-US" b="1" spc="-60" dirty="0"/>
              <a:t>Wednesday     To think about</a:t>
            </a:r>
          </a:p>
        </p:txBody>
      </p:sp>
      <p:sp>
        <p:nvSpPr>
          <p:cNvPr id="3" name="Content Placeholder 2">
            <a:extLst>
              <a:ext uri="{FF2B5EF4-FFF2-40B4-BE49-F238E27FC236}">
                <a16:creationId xmlns:a16="http://schemas.microsoft.com/office/drawing/2014/main" id="{D7DAE427-12FA-CAE6-417F-2BE54D54F232}"/>
              </a:ext>
            </a:extLst>
          </p:cNvPr>
          <p:cNvSpPr>
            <a:spLocks noGrp="1"/>
          </p:cNvSpPr>
          <p:nvPr>
            <p:ph idx="1"/>
          </p:nvPr>
        </p:nvSpPr>
        <p:spPr>
          <a:xfrm>
            <a:off x="4474721" y="2315381"/>
            <a:ext cx="7670972" cy="5646849"/>
          </a:xfrm>
        </p:spPr>
        <p:txBody>
          <a:bodyPr vert="horz" lIns="91440" tIns="45720" rIns="91440" bIns="45720" rtlCol="0" anchor="t">
            <a:normAutofit/>
          </a:bodyPr>
          <a:lstStyle/>
          <a:p>
            <a:r>
              <a:rPr lang="en-US" sz="2000" i="1" dirty="0">
                <a:solidFill>
                  <a:srgbClr val="333333"/>
                </a:solidFill>
                <a:ea typeface="+mn-lt"/>
                <a:cs typeface="+mn-lt"/>
              </a:rPr>
              <a:t>Today is Red Wednesday.  Christians across the world are remembering those who are not free to practice their Faith.  This year the focus is on Christian persecution in Africa.</a:t>
            </a:r>
          </a:p>
          <a:p>
            <a:endParaRPr lang="en-US" sz="2000" i="1" dirty="0">
              <a:solidFill>
                <a:srgbClr val="333333"/>
              </a:solidFill>
              <a:latin typeface="Calibri" panose="020F0502020204030204"/>
              <a:ea typeface="Calibri"/>
              <a:cs typeface="Calibri"/>
            </a:endParaRPr>
          </a:p>
          <a:p>
            <a:r>
              <a:rPr lang="en-US" sz="2000" dirty="0">
                <a:solidFill>
                  <a:srgbClr val="333333"/>
                </a:solidFill>
                <a:ea typeface="+mn-lt"/>
                <a:cs typeface="+mn-lt"/>
              </a:rPr>
              <a:t>In parts of Africa, especially Sub-Saharan Africa, an explosion of terrorism has seen a 70% increase in extremist violence against Christians and other minority faith minorities. The destruction and displacement of communities, torture, killings and sexual slavery are the reality for millions of people.  </a:t>
            </a:r>
            <a:endParaRPr lang="en-US" sz="2000">
              <a:ea typeface="Calibri"/>
              <a:cs typeface="Calibri"/>
            </a:endParaRPr>
          </a:p>
          <a:p>
            <a:endParaRPr lang="en-US" sz="2000" dirty="0">
              <a:solidFill>
                <a:srgbClr val="333333"/>
              </a:solidFill>
              <a:latin typeface="Calibri"/>
              <a:ea typeface="Calibri"/>
              <a:cs typeface="Calibri"/>
            </a:endParaRPr>
          </a:p>
          <a:p>
            <a:r>
              <a:rPr lang="en-US" sz="2000" dirty="0">
                <a:solidFill>
                  <a:srgbClr val="333333"/>
                </a:solidFill>
                <a:ea typeface="Calibri"/>
                <a:cs typeface="Calibri"/>
              </a:rPr>
              <a:t>For example </a:t>
            </a:r>
            <a:r>
              <a:rPr lang="en-US" sz="2000" dirty="0">
                <a:solidFill>
                  <a:srgbClr val="333333"/>
                </a:solidFill>
                <a:ea typeface="+mn-lt"/>
                <a:cs typeface="+mn-lt"/>
              </a:rPr>
              <a:t>sixteen-year-old Maryamu from Nigeria escaped Boko Haram in July after being held against her will for nine years. Her family were murdered by the Boko Haram.</a:t>
            </a:r>
            <a:endParaRPr lang="en-US" sz="2000">
              <a:ea typeface="Calibri"/>
              <a:cs typeface="Calibri"/>
            </a:endParaRPr>
          </a:p>
          <a:p>
            <a:endParaRPr lang="en-US" sz="1500" dirty="0">
              <a:solidFill>
                <a:srgbClr val="333333"/>
              </a:solidFill>
              <a:ea typeface="Calibri"/>
              <a:cs typeface="Calibri"/>
            </a:endParaRPr>
          </a:p>
          <a:p>
            <a:pPr>
              <a:buFont typeface="Arial" pitchFamily="18" charset="2"/>
              <a:buChar char="•"/>
            </a:pPr>
            <a:endParaRPr lang="en-US" sz="2400" i="1" dirty="0">
              <a:solidFill>
                <a:srgbClr val="595959"/>
              </a:solidFill>
              <a:latin typeface="Corbel"/>
              <a:ea typeface="Calibri"/>
              <a:cs typeface="Calibri"/>
            </a:endParaRPr>
          </a:p>
          <a:p>
            <a:pPr indent="-182880">
              <a:buFont typeface="Wingdings 2" pitchFamily="18" charset="2"/>
              <a:buChar char=""/>
            </a:pPr>
            <a:endParaRPr lang="en-US" dirty="0">
              <a:solidFill>
                <a:srgbClr val="FFFFFF"/>
              </a:solidFill>
              <a:ea typeface="Calibri"/>
              <a:cs typeface="Calibri"/>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defTabSz="457200">
              <a:spcAft>
                <a:spcPts val="600"/>
              </a:spcAft>
              <a:defRPr/>
            </a:pPr>
            <a:fld id="{244D815C-8BF3-4ECF-A945-A2A7C2983AF9}" type="slidenum">
              <a:rPr lang="en-US" b="1" kern="1200" dirty="0">
                <a:solidFill>
                  <a:schemeClr val="accent1"/>
                </a:solidFill>
                <a:latin typeface="+mn-lt"/>
                <a:ea typeface="+mn-ea"/>
                <a:cs typeface="+mn-cs"/>
              </a:rPr>
              <a:pPr defTabSz="457200">
                <a:spcAft>
                  <a:spcPts val="600"/>
                </a:spcAft>
                <a:defRPr/>
              </a:pPr>
              <a:t>11</a:t>
            </a:fld>
            <a:endParaRPr lang="en-US" b="1" kern="1200" dirty="0">
              <a:solidFill>
                <a:schemeClr val="accent1"/>
              </a:solidFill>
              <a:latin typeface="+mn-lt"/>
              <a:ea typeface="+mn-ea"/>
              <a:cs typeface="+mn-cs"/>
            </a:endParaRPr>
          </a:p>
        </p:txBody>
      </p:sp>
      <p:pic>
        <p:nvPicPr>
          <p:cNvPr id="6" name="Picture 5" descr="A person in a pink scarf&#10;&#10;Description automatically generated">
            <a:extLst>
              <a:ext uri="{FF2B5EF4-FFF2-40B4-BE49-F238E27FC236}">
                <a16:creationId xmlns:a16="http://schemas.microsoft.com/office/drawing/2014/main" id="{D8175745-F564-AC20-4AA4-C616B2F1F271}"/>
              </a:ext>
            </a:extLst>
          </p:cNvPr>
          <p:cNvPicPr>
            <a:picLocks noChangeAspect="1"/>
          </p:cNvPicPr>
          <p:nvPr/>
        </p:nvPicPr>
        <p:blipFill>
          <a:blip r:embed="rId2"/>
          <a:stretch>
            <a:fillRect/>
          </a:stretch>
        </p:blipFill>
        <p:spPr>
          <a:xfrm>
            <a:off x="8629" y="2559170"/>
            <a:ext cx="4468480" cy="3709357"/>
          </a:xfrm>
          <a:prstGeom prst="rect">
            <a:avLst/>
          </a:prstGeom>
        </p:spPr>
      </p:pic>
      <p:pic>
        <p:nvPicPr>
          <p:cNvPr id="4" name="Picture 3" descr="Aid to the Church in Need | #RedWednesday: Break the Silence">
            <a:extLst>
              <a:ext uri="{FF2B5EF4-FFF2-40B4-BE49-F238E27FC236}">
                <a16:creationId xmlns:a16="http://schemas.microsoft.com/office/drawing/2014/main" id="{207F1351-AC3A-C449-DDEC-F3ECF440FBD5}"/>
              </a:ext>
            </a:extLst>
          </p:cNvPr>
          <p:cNvPicPr>
            <a:picLocks noChangeAspect="1"/>
          </p:cNvPicPr>
          <p:nvPr/>
        </p:nvPicPr>
        <p:blipFill>
          <a:blip r:embed="rId3"/>
          <a:stretch>
            <a:fillRect/>
          </a:stretch>
        </p:blipFill>
        <p:spPr>
          <a:xfrm>
            <a:off x="8721306" y="-1438"/>
            <a:ext cx="3447690" cy="2317630"/>
          </a:xfrm>
          <a:prstGeom prst="rect">
            <a:avLst/>
          </a:prstGeom>
        </p:spPr>
      </p:pic>
    </p:spTree>
    <p:extLst>
      <p:ext uri="{BB962C8B-B14F-4D97-AF65-F5344CB8AC3E}">
        <p14:creationId xmlns:p14="http://schemas.microsoft.com/office/powerpoint/2010/main" val="1220006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BD4B-EF18-BE10-8F22-83560CD1178F}"/>
              </a:ext>
            </a:extLst>
          </p:cNvPr>
          <p:cNvSpPr>
            <a:spLocks noGrp="1"/>
          </p:cNvSpPr>
          <p:nvPr>
            <p:ph type="title"/>
          </p:nvPr>
        </p:nvSpPr>
        <p:spPr/>
        <p:txBody>
          <a:bodyPr/>
          <a:lstStyle/>
          <a:p>
            <a:r>
              <a:rPr lang="en-US" dirty="0">
                <a:ea typeface="Calibri Light"/>
                <a:cs typeface="Calibri Light"/>
              </a:rPr>
              <a:t>Wednesday – God's Word</a:t>
            </a:r>
            <a:endParaRPr lang="en-US" dirty="0"/>
          </a:p>
        </p:txBody>
      </p:sp>
      <p:pic>
        <p:nvPicPr>
          <p:cNvPr id="5" name="Picture Placeholder 4" descr="A group of people holding paper and lit candles&#10;&#10;Description automatically generated">
            <a:extLst>
              <a:ext uri="{FF2B5EF4-FFF2-40B4-BE49-F238E27FC236}">
                <a16:creationId xmlns:a16="http://schemas.microsoft.com/office/drawing/2014/main" id="{DF3F91C0-FB92-7BE4-B31A-E4C3A9784C7B}"/>
              </a:ext>
            </a:extLst>
          </p:cNvPr>
          <p:cNvPicPr>
            <a:picLocks noGrp="1" noChangeAspect="1"/>
          </p:cNvPicPr>
          <p:nvPr>
            <p:ph type="pic" sz="quarter" idx="13"/>
          </p:nvPr>
        </p:nvPicPr>
        <p:blipFill>
          <a:blip r:embed="rId2"/>
          <a:srcRect l="13027" r="13027"/>
          <a:stretch/>
        </p:blipFill>
        <p:spPr/>
      </p:pic>
      <p:sp>
        <p:nvSpPr>
          <p:cNvPr id="4" name="Content Placeholder 3">
            <a:extLst>
              <a:ext uri="{FF2B5EF4-FFF2-40B4-BE49-F238E27FC236}">
                <a16:creationId xmlns:a16="http://schemas.microsoft.com/office/drawing/2014/main" id="{84CB789F-519C-A495-902F-33A70BD812AF}"/>
              </a:ext>
            </a:extLst>
          </p:cNvPr>
          <p:cNvSpPr>
            <a:spLocks noGrp="1"/>
          </p:cNvSpPr>
          <p:nvPr>
            <p:ph idx="1"/>
          </p:nvPr>
        </p:nvSpPr>
        <p:spPr>
          <a:xfrm>
            <a:off x="5172906" y="2280961"/>
            <a:ext cx="6918452" cy="3327490"/>
          </a:xfrm>
        </p:spPr>
        <p:txBody>
          <a:bodyPr vert="horz" lIns="91440" tIns="45720" rIns="91440" bIns="45720" rtlCol="0" anchor="t">
            <a:noAutofit/>
          </a:bodyPr>
          <a:lstStyle/>
          <a:p>
            <a:r>
              <a:rPr lang="en-US" sz="2400" b="1" dirty="0">
                <a:ea typeface="+mn-lt"/>
                <a:cs typeface="+mn-lt"/>
              </a:rPr>
              <a:t>A Reading from Matthew's Gospel</a:t>
            </a:r>
            <a:endParaRPr lang="en-US" sz="2400" b="1" dirty="0">
              <a:ea typeface="Calibri"/>
              <a:cs typeface="Calibri"/>
            </a:endParaRPr>
          </a:p>
          <a:p>
            <a:r>
              <a:rPr lang="en-US" sz="2400" dirty="0">
                <a:ea typeface="+mn-lt"/>
                <a:cs typeface="+mn-lt"/>
              </a:rPr>
              <a:t> But I say to you, Love your enemies and pray for those who persecute you, so that you may be sons of your Father who is in heaven; for he makes his sun rise on the evil and on the good, and sends rain on the just and on the unjust. – Jesus Christ</a:t>
            </a:r>
          </a:p>
          <a:p>
            <a:r>
              <a:rPr lang="en-US" sz="2400" dirty="0">
                <a:ea typeface="Calibri"/>
                <a:cs typeface="Calibri"/>
              </a:rPr>
              <a:t>The word of the Lord</a:t>
            </a:r>
          </a:p>
          <a:p>
            <a:r>
              <a:rPr lang="en-US" sz="2400" b="1" dirty="0">
                <a:ea typeface="Calibri"/>
                <a:cs typeface="Calibri"/>
              </a:rPr>
              <a:t>Thanks be to God</a:t>
            </a:r>
          </a:p>
        </p:txBody>
      </p:sp>
      <p:pic>
        <p:nvPicPr>
          <p:cNvPr id="6" name="Picture 5" descr="A red sign with white text&#10;&#10;Description automatically generated">
            <a:extLst>
              <a:ext uri="{FF2B5EF4-FFF2-40B4-BE49-F238E27FC236}">
                <a16:creationId xmlns:a16="http://schemas.microsoft.com/office/drawing/2014/main" id="{02548FB6-E26A-B528-C481-4A6D1F23B63D}"/>
              </a:ext>
            </a:extLst>
          </p:cNvPr>
          <p:cNvPicPr>
            <a:picLocks noChangeAspect="1"/>
          </p:cNvPicPr>
          <p:nvPr/>
        </p:nvPicPr>
        <p:blipFill rotWithShape="1">
          <a:blip r:embed="rId3"/>
          <a:srcRect r="191" b="55506"/>
          <a:stretch/>
        </p:blipFill>
        <p:spPr>
          <a:xfrm>
            <a:off x="4710023" y="5603828"/>
            <a:ext cx="7487739" cy="1250393"/>
          </a:xfrm>
          <a:prstGeom prst="rect">
            <a:avLst/>
          </a:prstGeom>
        </p:spPr>
      </p:pic>
    </p:spTree>
    <p:extLst>
      <p:ext uri="{BB962C8B-B14F-4D97-AF65-F5344CB8AC3E}">
        <p14:creationId xmlns:p14="http://schemas.microsoft.com/office/powerpoint/2010/main" val="2241421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151294" y="486184"/>
            <a:ext cx="5397237" cy="1325563"/>
          </a:xfrm>
        </p:spPr>
        <p:txBody>
          <a:bodyPr vert="horz" lIns="91440" tIns="45720" rIns="91440" bIns="45720" rtlCol="0" anchor="ctr">
            <a:normAutofit/>
          </a:bodyPr>
          <a:lstStyle/>
          <a:p>
            <a:r>
              <a:rPr lang="en-US" b="1" spc="-60" dirty="0">
                <a:solidFill>
                  <a:schemeClr val="tx1"/>
                </a:solidFill>
              </a:rPr>
              <a:t>Wednesday  Let us pray</a:t>
            </a:r>
          </a:p>
        </p:txBody>
      </p:sp>
      <p:pic>
        <p:nvPicPr>
          <p:cNvPr id="6" name="Picture 5" descr="A red sign with white text&#10;&#10;Description automatically generated">
            <a:extLst>
              <a:ext uri="{FF2B5EF4-FFF2-40B4-BE49-F238E27FC236}">
                <a16:creationId xmlns:a16="http://schemas.microsoft.com/office/drawing/2014/main" id="{E854C438-16E5-5A16-26AF-76C69D544160}"/>
              </a:ext>
            </a:extLst>
          </p:cNvPr>
          <p:cNvPicPr>
            <a:picLocks noChangeAspect="1"/>
          </p:cNvPicPr>
          <p:nvPr/>
        </p:nvPicPr>
        <p:blipFill rotWithShape="1">
          <a:blip r:embed="rId2"/>
          <a:srcRect r="191" b="55506"/>
          <a:stretch/>
        </p:blipFill>
        <p:spPr>
          <a:xfrm>
            <a:off x="597712" y="1181966"/>
            <a:ext cx="4555700" cy="76158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29" name="Freeform: Shape 24">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logo for a red cross&#10;&#10;Description automatically generated">
            <a:extLst>
              <a:ext uri="{FF2B5EF4-FFF2-40B4-BE49-F238E27FC236}">
                <a16:creationId xmlns:a16="http://schemas.microsoft.com/office/drawing/2014/main" id="{FF6CBA15-D53D-884B-33B1-3F7AF9A6C59A}"/>
              </a:ext>
            </a:extLst>
          </p:cNvPr>
          <p:cNvPicPr>
            <a:picLocks noChangeAspect="1"/>
          </p:cNvPicPr>
          <p:nvPr/>
        </p:nvPicPr>
        <p:blipFill>
          <a:blip r:embed="rId3"/>
          <a:stretch>
            <a:fillRect/>
          </a:stretch>
        </p:blipFill>
        <p:spPr>
          <a:xfrm>
            <a:off x="698353" y="2663388"/>
            <a:ext cx="4352984" cy="3998499"/>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a:extLst>
              <a:ext uri="{FF2B5EF4-FFF2-40B4-BE49-F238E27FC236}">
                <a16:creationId xmlns:a16="http://schemas.microsoft.com/office/drawing/2014/main" id="{D7DAE427-12FA-CAE6-417F-2BE54D54F232}"/>
              </a:ext>
            </a:extLst>
          </p:cNvPr>
          <p:cNvSpPr>
            <a:spLocks noGrp="1"/>
          </p:cNvSpPr>
          <p:nvPr>
            <p:ph idx="1"/>
          </p:nvPr>
        </p:nvSpPr>
        <p:spPr>
          <a:xfrm>
            <a:off x="6151294" y="1946684"/>
            <a:ext cx="5397237" cy="4351338"/>
          </a:xfrm>
        </p:spPr>
        <p:txBody>
          <a:bodyPr vert="horz" lIns="91440" tIns="45720" rIns="91440" bIns="45720" rtlCol="0" anchor="t">
            <a:normAutofit/>
          </a:bodyPr>
          <a:lstStyle/>
          <a:p>
            <a:r>
              <a:rPr lang="en-US" sz="2000" i="1" dirty="0"/>
              <a:t>God our Father, </a:t>
            </a:r>
            <a:endParaRPr lang="en-US" sz="2000" dirty="0">
              <a:ea typeface="Calibri" panose="020F0502020204030204"/>
              <a:cs typeface="Calibri" panose="020F0502020204030204"/>
            </a:endParaRPr>
          </a:p>
          <a:p>
            <a:r>
              <a:rPr lang="en-US" sz="2000" i="1" dirty="0"/>
              <a:t>We offer our heartfelt prayers for persecuted Christians throughout the world, and for all people of goodwill </a:t>
            </a:r>
            <a:r>
              <a:rPr lang="en-US" sz="2000" i="1"/>
              <a:t>who suffer </a:t>
            </a:r>
            <a:r>
              <a:rPr lang="en-US" sz="2000" i="1" dirty="0"/>
              <a:t>violence, religious discrimination and intolerance on religious grounds.</a:t>
            </a:r>
            <a:endParaRPr lang="en-US" sz="2000" dirty="0">
              <a:ea typeface="Calibri" panose="020F0502020204030204"/>
              <a:cs typeface="Calibri" panose="020F0502020204030204"/>
            </a:endParaRPr>
          </a:p>
          <a:p>
            <a:r>
              <a:rPr lang="en-US" sz="2000" i="1" dirty="0"/>
              <a:t>We ask you Lord to accompany our Christian brothers and sisters who endure persecution.  </a:t>
            </a:r>
            <a:br>
              <a:rPr lang="en-US" sz="2000" i="1" dirty="0"/>
            </a:br>
            <a:r>
              <a:rPr lang="en-US" sz="2000" i="1" dirty="0"/>
              <a:t>Give them the strength to respond to hatred with love.</a:t>
            </a:r>
            <a:endParaRPr lang="en-US" sz="2000" i="1" dirty="0">
              <a:ea typeface="Calibri" panose="020F0502020204030204"/>
              <a:cs typeface="Calibri" panose="020F0502020204030204"/>
            </a:endParaRPr>
          </a:p>
          <a:p>
            <a:r>
              <a:rPr lang="en-US" sz="2000" i="1" dirty="0"/>
              <a:t>Through Christ our Lord,</a:t>
            </a:r>
            <a:endParaRPr lang="en-US" sz="2000" i="1" dirty="0">
              <a:ea typeface="Calibri" panose="020F0502020204030204"/>
              <a:cs typeface="Calibri" panose="020F0502020204030204"/>
            </a:endParaRPr>
          </a:p>
          <a:p>
            <a:r>
              <a:rPr lang="en-US" sz="2000" i="1" dirty="0"/>
              <a:t>Amen</a:t>
            </a:r>
            <a:endParaRPr lang="en-US" sz="2000" i="1" dirty="0">
              <a:ea typeface="Calibri" panose="020F0502020204030204"/>
              <a:cs typeface="Calibri" panose="020F0502020204030204"/>
            </a:endParaRPr>
          </a:p>
          <a:p>
            <a:pPr indent="-228600">
              <a:buFont typeface="Arial" panose="020B0604020202020204" pitchFamily="34" charset="0"/>
              <a:buChar char="•"/>
            </a:pPr>
            <a:endParaRPr lang="en-US" sz="2000" i="1" dirty="0"/>
          </a:p>
          <a:p>
            <a:pPr indent="-228600">
              <a:buFont typeface="Arial" panose="020B0604020202020204" pitchFamily="34" charset="0"/>
              <a:buChar char="•"/>
            </a:pPr>
            <a:endParaRPr lang="en-US" sz="2000" dirty="0"/>
          </a:p>
        </p:txBody>
      </p:sp>
      <p:sp>
        <p:nvSpPr>
          <p:cNvPr id="27" name="Arc 26">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b="1"/>
              <a:pPr>
                <a:spcAft>
                  <a:spcPts val="600"/>
                </a:spcAft>
                <a:defRPr/>
              </a:pPr>
              <a:t>13</a:t>
            </a:fld>
            <a:endParaRPr lang="en-US" b="1"/>
          </a:p>
        </p:txBody>
      </p:sp>
    </p:spTree>
    <p:extLst>
      <p:ext uri="{BB962C8B-B14F-4D97-AF65-F5344CB8AC3E}">
        <p14:creationId xmlns:p14="http://schemas.microsoft.com/office/powerpoint/2010/main" val="3334178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0" i="0" cap="none" spc="-150">
                <a:solidFill>
                  <a:schemeClr val="tx1"/>
                </a:solidFill>
                <a:effectLst/>
              </a:rPr>
              <a:t>Thursday Notices</a:t>
            </a: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707210" y="2682928"/>
            <a:ext cx="5974669" cy="3320668"/>
          </a:xfrm>
          <a:solidFill>
            <a:schemeClr val="accent4">
              <a:lumMod val="40000"/>
              <a:lumOff val="60000"/>
            </a:schemeClr>
          </a:solidFill>
        </p:spPr>
        <p:txBody>
          <a:bodyPr vert="horz" lIns="91440" tIns="45720" rIns="91440" bIns="45720" rtlCol="0">
            <a:normAutofit/>
          </a:bodyPr>
          <a:lstStyle/>
          <a:p>
            <a:pPr indent="-228600">
              <a:spcBef>
                <a:spcPts val="0"/>
              </a:spcBef>
              <a:buFont typeface="Arial" panose="020B0604020202020204" pitchFamily="34" charset="0"/>
              <a:buChar char="•"/>
            </a:pPr>
            <a:r>
              <a:rPr lang="en-GB" sz="2200" dirty="0">
                <a:effectLst/>
              </a:rPr>
              <a:t>Year 11 are banned from playing football at break and lunchtime for the foreseeable </a:t>
            </a:r>
          </a:p>
          <a:p>
            <a:pPr indent="-228600">
              <a:spcBef>
                <a:spcPts val="0"/>
              </a:spcBef>
              <a:buFont typeface="Arial" panose="020B0604020202020204" pitchFamily="34" charset="0"/>
              <a:buChar char="•"/>
            </a:pPr>
            <a:r>
              <a:rPr lang="en-GB" sz="2200" dirty="0"/>
              <a:t>NO footballs allowed </a:t>
            </a:r>
            <a:endParaRPr lang="en-US" sz="22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244D815C-8BF3-4ECF-A945-A2A7C2983AF9}" type="slidenum">
              <a:rPr lang="en-US">
                <a:solidFill>
                  <a:srgbClr val="FFFFFF"/>
                </a:solidFill>
                <a:latin typeface="Calibri" panose="020F0502020204030204"/>
              </a:rPr>
              <a:pPr>
                <a:spcAft>
                  <a:spcPts val="600"/>
                </a:spcAft>
                <a:defRPr/>
              </a:pPr>
              <a:t>14</a:t>
            </a:fld>
            <a:endParaRPr lang="en-US">
              <a:solidFill>
                <a:srgbClr val="FFFFFF"/>
              </a:solidFill>
              <a:latin typeface="Calibri" panose="020F0502020204030204"/>
            </a:endParaRPr>
          </a:p>
        </p:txBody>
      </p:sp>
      <p:sp>
        <p:nvSpPr>
          <p:cNvPr id="2" name="TextBox 1">
            <a:extLst>
              <a:ext uri="{FF2B5EF4-FFF2-40B4-BE49-F238E27FC236}">
                <a16:creationId xmlns:a16="http://schemas.microsoft.com/office/drawing/2014/main" id="{E1E7FB49-F5F0-D953-4EC0-FBDFCED9ADAC}"/>
              </a:ext>
            </a:extLst>
          </p:cNvPr>
          <p:cNvSpPr txBox="1"/>
          <p:nvPr/>
        </p:nvSpPr>
        <p:spPr>
          <a:xfrm>
            <a:off x="5142938" y="2074574"/>
            <a:ext cx="5974669" cy="966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13816">
              <a:spcAft>
                <a:spcPts val="600"/>
              </a:spcAft>
            </a:pPr>
            <a:endParaRPr lang="en-GB" sz="1780" kern="1200">
              <a:solidFill>
                <a:schemeClr val="tx1"/>
              </a:solidFill>
              <a:latin typeface="+mn-lt"/>
              <a:ea typeface="+mn-ea"/>
              <a:cs typeface="Calibri"/>
            </a:endParaRPr>
          </a:p>
          <a:p>
            <a:pPr defTabSz="813816">
              <a:spcAft>
                <a:spcPts val="600"/>
              </a:spcAft>
            </a:pPr>
            <a:br>
              <a:rPr lang="en-US" sz="1602" kern="1200">
                <a:solidFill>
                  <a:schemeClr val="tx1"/>
                </a:solidFill>
                <a:latin typeface="+mn-lt"/>
                <a:ea typeface="+mn-ea"/>
                <a:cs typeface="+mn-cs"/>
              </a:rPr>
            </a:br>
            <a:endParaRPr lang="en-US"/>
          </a:p>
        </p:txBody>
      </p:sp>
      <p:pic>
        <p:nvPicPr>
          <p:cNvPr id="7" name="Picture 6" descr="A young child whispering into another child&amp;#39;s ear&#10;&#10;Description automatically generated">
            <a:extLst>
              <a:ext uri="{FF2B5EF4-FFF2-40B4-BE49-F238E27FC236}">
                <a16:creationId xmlns:a16="http://schemas.microsoft.com/office/drawing/2014/main" id="{9DA77290-7CB3-DC97-EAB0-AE276D55D905}"/>
              </a:ext>
            </a:extLst>
          </p:cNvPr>
          <p:cNvPicPr>
            <a:picLocks noChangeAspect="1"/>
          </p:cNvPicPr>
          <p:nvPr/>
        </p:nvPicPr>
        <p:blipFill rotWithShape="1">
          <a:blip r:embed="rId2"/>
          <a:srcRect l="2637" r="33385" b="-3"/>
          <a:stretch/>
        </p:blipFill>
        <p:spPr>
          <a:xfrm>
            <a:off x="10067635" y="136525"/>
            <a:ext cx="1881595" cy="1955811"/>
          </a:xfrm>
          <a:prstGeom prst="rect">
            <a:avLst/>
          </a:prstGeom>
        </p:spPr>
      </p:pic>
      <p:sp>
        <p:nvSpPr>
          <p:cNvPr id="8" name="TextBox 7">
            <a:extLst>
              <a:ext uri="{FF2B5EF4-FFF2-40B4-BE49-F238E27FC236}">
                <a16:creationId xmlns:a16="http://schemas.microsoft.com/office/drawing/2014/main" id="{5B7BC103-2D20-4FB2-B14A-F11D4556A654}"/>
              </a:ext>
            </a:extLst>
          </p:cNvPr>
          <p:cNvSpPr txBox="1"/>
          <p:nvPr/>
        </p:nvSpPr>
        <p:spPr>
          <a:xfrm>
            <a:off x="646545" y="4343262"/>
            <a:ext cx="6096000" cy="2308324"/>
          </a:xfrm>
          <a:prstGeom prst="rect">
            <a:avLst/>
          </a:prstGeom>
          <a:solidFill>
            <a:schemeClr val="accent1">
              <a:lumMod val="20000"/>
              <a:lumOff val="80000"/>
            </a:schemeClr>
          </a:solidFill>
        </p:spPr>
        <p:txBody>
          <a:bodyPr wrap="square">
            <a:spAutoFit/>
          </a:bodyPr>
          <a:lstStyle/>
          <a:p>
            <a:pPr algn="l" fontAlgn="base"/>
            <a:r>
              <a:rPr lang="en-GB" sz="1800" b="1" i="1" dirty="0">
                <a:solidFill>
                  <a:srgbClr val="000000"/>
                </a:solidFill>
                <a:effectLst/>
                <a:latin typeface="Aptos"/>
              </a:rPr>
              <a:t>Pupils in Years 7 - 11 have the opportunity to purchase St Edward's College coats. These can be worn at break and lunch.</a:t>
            </a:r>
            <a:endParaRPr lang="en-GB" sz="1800" b="0" i="0" dirty="0">
              <a:solidFill>
                <a:srgbClr val="000000"/>
              </a:solidFill>
              <a:effectLst/>
              <a:latin typeface="Aptos"/>
            </a:endParaRPr>
          </a:p>
          <a:p>
            <a:pPr algn="l" fontAlgn="base"/>
            <a:endParaRPr lang="en-GB" sz="1800" b="0" i="0" dirty="0">
              <a:solidFill>
                <a:srgbClr val="000000"/>
              </a:solidFill>
              <a:effectLst/>
              <a:latin typeface="Aptos"/>
            </a:endParaRPr>
          </a:p>
          <a:p>
            <a:pPr algn="l" fontAlgn="base"/>
            <a:r>
              <a:rPr lang="en-GB" sz="1800" b="1" i="1" dirty="0">
                <a:solidFill>
                  <a:srgbClr val="000000"/>
                </a:solidFill>
                <a:effectLst/>
                <a:latin typeface="Aptos"/>
              </a:rPr>
              <a:t>Pupils who come to school in a non-St Edward's College coat must remove the coat at the Foley Gate in the morning. The coat must be stored in a locker or bag - not carried around school and not worn during the school day at all</a:t>
            </a:r>
            <a:endParaRPr lang="en-GB" sz="1800" b="0" i="0" dirty="0">
              <a:solidFill>
                <a:srgbClr val="000000"/>
              </a:solidFill>
              <a:effectLst/>
              <a:latin typeface="Aptos"/>
            </a:endParaRPr>
          </a:p>
        </p:txBody>
      </p:sp>
      <p:sp>
        <p:nvSpPr>
          <p:cNvPr id="9" name="TextBox 8">
            <a:extLst>
              <a:ext uri="{FF2B5EF4-FFF2-40B4-BE49-F238E27FC236}">
                <a16:creationId xmlns:a16="http://schemas.microsoft.com/office/drawing/2014/main" id="{B7137482-335F-406C-94DB-E2AA37646AEC}"/>
              </a:ext>
            </a:extLst>
          </p:cNvPr>
          <p:cNvSpPr txBox="1"/>
          <p:nvPr/>
        </p:nvSpPr>
        <p:spPr>
          <a:xfrm>
            <a:off x="7331701" y="2822049"/>
            <a:ext cx="4352299" cy="2585323"/>
          </a:xfrm>
          <a:prstGeom prst="rect">
            <a:avLst/>
          </a:prstGeom>
          <a:solidFill>
            <a:schemeClr val="accent6">
              <a:lumMod val="40000"/>
              <a:lumOff val="60000"/>
            </a:schemeClr>
          </a:solidFill>
        </p:spPr>
        <p:txBody>
          <a:bodyPr wrap="square">
            <a:spAutoFit/>
          </a:bodyPr>
          <a:lstStyle/>
          <a:p>
            <a:r>
              <a:rPr lang="en-GB" b="0" i="1" dirty="0">
                <a:solidFill>
                  <a:srgbClr val="000000"/>
                </a:solidFill>
                <a:effectLst/>
                <a:latin typeface="Aptos"/>
              </a:rPr>
              <a:t>Congratulations to all those pupils who Join In and are selected for sports fixtures. It's a fantastic thing to do. Remember that for fixtures you </a:t>
            </a:r>
            <a:r>
              <a:rPr lang="en-GB" b="1" i="1" dirty="0">
                <a:solidFill>
                  <a:srgbClr val="000000"/>
                </a:solidFill>
                <a:effectLst/>
                <a:latin typeface="Aptos"/>
              </a:rPr>
              <a:t>always</a:t>
            </a:r>
            <a:r>
              <a:rPr lang="en-GB" b="0" i="1" dirty="0">
                <a:solidFill>
                  <a:srgbClr val="000000"/>
                </a:solidFill>
                <a:effectLst/>
                <a:latin typeface="Aptos"/>
              </a:rPr>
              <a:t> come to school in your uniform and change for the match later in the day. Just sometimes, there may be a reason why this will be different. If this happens, your teacher will inform you and inform all staff.</a:t>
            </a:r>
            <a:endParaRPr lang="en-GB" dirty="0"/>
          </a:p>
        </p:txBody>
      </p:sp>
    </p:spTree>
    <p:extLst>
      <p:ext uri="{BB962C8B-B14F-4D97-AF65-F5344CB8AC3E}">
        <p14:creationId xmlns:p14="http://schemas.microsoft.com/office/powerpoint/2010/main" val="189479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876694" y="741391"/>
            <a:ext cx="4234393" cy="1616203"/>
          </a:xfrm>
        </p:spPr>
        <p:txBody>
          <a:bodyPr vert="horz" lIns="91440" tIns="45720" rIns="91440" bIns="45720" rtlCol="0" anchor="b">
            <a:normAutofit/>
          </a:bodyPr>
          <a:lstStyle/>
          <a:p>
            <a:r>
              <a:rPr lang="en-US" sz="3200" spc="-150">
                <a:solidFill>
                  <a:schemeClr val="tx1"/>
                </a:solidFill>
              </a:rPr>
              <a:t>Thursday God's Word </a:t>
            </a:r>
            <a:endParaRPr lang="en-US" sz="3200" i="1" spc="-150">
              <a:solidFill>
                <a:schemeClr val="tx1"/>
              </a:solidFill>
            </a:endParaRPr>
          </a:p>
        </p:txBody>
      </p:sp>
      <p:sp>
        <p:nvSpPr>
          <p:cNvPr id="5" name="Content Placeholder 4">
            <a:extLst>
              <a:ext uri="{FF2B5EF4-FFF2-40B4-BE49-F238E27FC236}">
                <a16:creationId xmlns:a16="http://schemas.microsoft.com/office/drawing/2014/main" id="{834ADCC0-CD4C-41E3-B477-7B7AE452B52F}"/>
              </a:ext>
            </a:extLst>
          </p:cNvPr>
          <p:cNvSpPr>
            <a:spLocks noGrp="1"/>
          </p:cNvSpPr>
          <p:nvPr>
            <p:ph idx="1"/>
          </p:nvPr>
        </p:nvSpPr>
        <p:spPr>
          <a:xfrm>
            <a:off x="647523" y="2946174"/>
            <a:ext cx="9881932" cy="3768661"/>
          </a:xfrm>
          <a:solidFill>
            <a:schemeClr val="accent6">
              <a:lumMod val="40000"/>
              <a:lumOff val="60000"/>
            </a:schemeClr>
          </a:solidFill>
        </p:spPr>
        <p:txBody>
          <a:bodyPr>
            <a:normAutofit fontScale="70000" lnSpcReduction="20000"/>
          </a:bodyPr>
          <a:lstStyle/>
          <a:p>
            <a:pPr>
              <a:lnSpc>
                <a:spcPct val="120000"/>
              </a:lnSpc>
            </a:pPr>
            <a:r>
              <a:rPr lang="en-GB" b="1" dirty="0"/>
              <a:t>2 Thessalonians 3:10-13</a:t>
            </a:r>
          </a:p>
          <a:p>
            <a:pPr>
              <a:lnSpc>
                <a:spcPct val="120000"/>
              </a:lnSpc>
            </a:pPr>
            <a:r>
              <a:rPr lang="en-GB" b="0" i="1" dirty="0">
                <a:solidFill>
                  <a:srgbClr val="1F1F1F"/>
                </a:solidFill>
                <a:effectLst/>
              </a:rPr>
              <a:t>St Paul writes to the Christian community in </a:t>
            </a:r>
            <a:r>
              <a:rPr lang="en-GB" b="0" i="1" dirty="0">
                <a:solidFill>
                  <a:srgbClr val="040C28"/>
                </a:solidFill>
                <a:effectLst/>
              </a:rPr>
              <a:t>Thessalonica (northern Greece):</a:t>
            </a:r>
          </a:p>
          <a:p>
            <a:pPr>
              <a:lnSpc>
                <a:spcPct val="120000"/>
              </a:lnSpc>
            </a:pPr>
            <a:r>
              <a:rPr lang="en-GB" dirty="0"/>
              <a:t>“Do not let anyone have any food if he refuses to do any work. </a:t>
            </a:r>
            <a:br>
              <a:rPr lang="en-GB" dirty="0"/>
            </a:br>
            <a:r>
              <a:rPr lang="en-GB" dirty="0"/>
              <a:t>Now we hear that there are some of you who are living in idleness, doing no work themselves but interfering with everyone else’s. </a:t>
            </a:r>
            <a:br>
              <a:rPr lang="en-GB" dirty="0"/>
            </a:br>
            <a:r>
              <a:rPr lang="en-GB" dirty="0"/>
              <a:t>In the Lord Jesus Christ, we order and call on people of this kind to go on quietly working and earning the food that they eat. My brothers, never grow tired of doing what is right”</a:t>
            </a:r>
          </a:p>
          <a:p>
            <a:pPr>
              <a:lnSpc>
                <a:spcPct val="120000"/>
              </a:lnSpc>
            </a:pPr>
            <a:r>
              <a:rPr lang="en-US" sz="2800" dirty="0">
                <a:ea typeface="Calibri"/>
                <a:cs typeface="Calibri"/>
              </a:rPr>
              <a:t>The word of the Lord</a:t>
            </a:r>
          </a:p>
          <a:p>
            <a:pPr>
              <a:lnSpc>
                <a:spcPct val="120000"/>
              </a:lnSpc>
            </a:pPr>
            <a:r>
              <a:rPr lang="en-US" sz="2800" b="1" dirty="0">
                <a:ea typeface="Calibri"/>
                <a:cs typeface="Calibri"/>
              </a:rPr>
              <a:t>Thanks be to God</a:t>
            </a:r>
          </a:p>
          <a:p>
            <a:endParaRPr lang="en-GB" dirty="0"/>
          </a:p>
          <a:p>
            <a:pPr algn="just"/>
            <a:endParaRPr lang="en-GB" dirty="0"/>
          </a:p>
          <a:p>
            <a:endParaRPr lang="en-GB" dirty="0"/>
          </a:p>
        </p:txBody>
      </p:sp>
      <p:pic>
        <p:nvPicPr>
          <p:cNvPr id="3" name="Picture 2">
            <a:extLst>
              <a:ext uri="{FF2B5EF4-FFF2-40B4-BE49-F238E27FC236}">
                <a16:creationId xmlns:a16="http://schemas.microsoft.com/office/drawing/2014/main" id="{8F023530-0C64-4A5F-8D88-E79AFD36BEEE}"/>
              </a:ext>
            </a:extLst>
          </p:cNvPr>
          <p:cNvPicPr>
            <a:picLocks noChangeAspect="1"/>
          </p:cNvPicPr>
          <p:nvPr/>
        </p:nvPicPr>
        <p:blipFill>
          <a:blip r:embed="rId2"/>
          <a:stretch>
            <a:fillRect/>
          </a:stretch>
        </p:blipFill>
        <p:spPr>
          <a:xfrm>
            <a:off x="6797963" y="143165"/>
            <a:ext cx="5210175" cy="2976563"/>
          </a:xfrm>
          <a:prstGeom prst="rect">
            <a:avLst/>
          </a:prstGeom>
        </p:spPr>
      </p:pic>
    </p:spTree>
    <p:extLst>
      <p:ext uri="{BB962C8B-B14F-4D97-AF65-F5344CB8AC3E}">
        <p14:creationId xmlns:p14="http://schemas.microsoft.com/office/powerpoint/2010/main" val="2330451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98771" y="489227"/>
            <a:ext cx="5089229" cy="2456442"/>
          </a:xfrm>
        </p:spPr>
        <p:txBody>
          <a:bodyPr vert="horz" lIns="228600" tIns="228600" rIns="228600" bIns="228600" rtlCol="0" anchor="ctr">
            <a:normAutofit fontScale="90000"/>
          </a:bodyPr>
          <a:lstStyle/>
          <a:p>
            <a:r>
              <a:rPr lang="en-US" sz="3700" spc="-150" dirty="0">
                <a:solidFill>
                  <a:srgbClr val="FFFEFF"/>
                </a:solidFill>
              </a:rPr>
              <a:t>Thursday to think about</a:t>
            </a:r>
            <a:r>
              <a:rPr lang="en-US" sz="3700" b="0" i="0" kern="1200" cap="none" spc="-150" dirty="0">
                <a:solidFill>
                  <a:srgbClr val="FFFEFF"/>
                </a:solidFill>
                <a:effectLst/>
                <a:latin typeface="+mj-lt"/>
                <a:ea typeface="+mj-ea"/>
                <a:cs typeface="+mj-cs"/>
              </a:rPr>
              <a:t> </a:t>
            </a:r>
            <a:br>
              <a:rPr lang="en-US" sz="3700" b="0" i="0" kern="1200" cap="none" spc="-150" dirty="0">
                <a:solidFill>
                  <a:srgbClr val="FFFEFF"/>
                </a:solidFill>
                <a:effectLst/>
                <a:latin typeface="+mj-lt"/>
                <a:ea typeface="+mj-ea"/>
                <a:cs typeface="+mj-cs"/>
              </a:rPr>
            </a:br>
            <a:br>
              <a:rPr lang="en-US" sz="3700" b="0" i="0" kern="1200" cap="none" spc="-150" dirty="0">
                <a:solidFill>
                  <a:srgbClr val="FFFEFF"/>
                </a:solidFill>
                <a:effectLst/>
                <a:latin typeface="+mj-lt"/>
                <a:ea typeface="+mj-ea"/>
                <a:cs typeface="+mj-cs"/>
              </a:rPr>
            </a:br>
            <a:br>
              <a:rPr lang="en-US" sz="3700" b="0" i="0" kern="1200" cap="none" spc="-150" dirty="0">
                <a:solidFill>
                  <a:srgbClr val="FFFEFF"/>
                </a:solidFill>
                <a:effectLst/>
                <a:latin typeface="+mj-lt"/>
                <a:ea typeface="+mj-ea"/>
                <a:cs typeface="+mj-cs"/>
              </a:rPr>
            </a:br>
            <a:endParaRPr lang="en-US" sz="3700" b="0" i="0" kern="1200" cap="none" spc="-150" dirty="0">
              <a:solidFill>
                <a:srgbClr val="FFFEFF"/>
              </a:solidFill>
              <a:effectLst/>
              <a:latin typeface="+mj-lt"/>
              <a:ea typeface="+mj-ea"/>
              <a:cs typeface="+mj-cs"/>
            </a:endParaRPr>
          </a:p>
        </p:txBody>
      </p:sp>
      <p:sp>
        <p:nvSpPr>
          <p:cNvPr id="3" name="Content Placeholder 2">
            <a:extLst>
              <a:ext uri="{FF2B5EF4-FFF2-40B4-BE49-F238E27FC236}">
                <a16:creationId xmlns:a16="http://schemas.microsoft.com/office/drawing/2014/main" id="{1337838F-D56A-4B8E-D831-C5737E7E462D}"/>
              </a:ext>
            </a:extLst>
          </p:cNvPr>
          <p:cNvSpPr>
            <a:spLocks noGrp="1"/>
          </p:cNvSpPr>
          <p:nvPr>
            <p:ph idx="1"/>
          </p:nvPr>
        </p:nvSpPr>
        <p:spPr>
          <a:xfrm>
            <a:off x="6470389" y="2261326"/>
            <a:ext cx="4608774" cy="1985647"/>
          </a:xfrm>
        </p:spPr>
        <p:txBody>
          <a:bodyPr vert="horz" lIns="91440" tIns="45720" rIns="91440" bIns="45720" rtlCol="0" anchor="ctr">
            <a:noAutofit/>
          </a:bodyPr>
          <a:lstStyle/>
          <a:p>
            <a:pPr defTabSz="502920">
              <a:spcBef>
                <a:spcPts val="550"/>
              </a:spcBef>
            </a:pPr>
            <a:endParaRPr lang="en-US" sz="1100" kern="1200">
              <a:solidFill>
                <a:schemeClr val="tx1"/>
              </a:solidFill>
              <a:effectLst/>
              <a:latin typeface="+mn-lt"/>
              <a:ea typeface="+mn-lt"/>
              <a:cs typeface="+mn-lt"/>
            </a:endParaRPr>
          </a:p>
          <a:p>
            <a:pPr defTabSz="502920">
              <a:spcBef>
                <a:spcPts val="550"/>
              </a:spcBef>
            </a:pPr>
            <a:endParaRPr lang="en-US" sz="660" kern="1200">
              <a:solidFill>
                <a:schemeClr val="tx1"/>
              </a:solidFill>
              <a:effectLst/>
              <a:latin typeface="+mn-lt"/>
              <a:ea typeface="+mn-lt"/>
              <a:cs typeface="+mn-lt"/>
            </a:endParaRPr>
          </a:p>
          <a:p>
            <a:endParaRPr lang="en-US" sz="1200" dirty="0">
              <a:ea typeface="+mn-lt"/>
              <a:cs typeface="+mn-lt"/>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9138898" y="4385558"/>
            <a:ext cx="1511856" cy="201231"/>
          </a:xfrm>
        </p:spPr>
        <p:txBody>
          <a:bodyPr vert="horz" lIns="91440" tIns="45720" rIns="91440" bIns="45720" rtlCol="0" anchor="ctr">
            <a:normAutofit/>
          </a:bodyPr>
          <a:lstStyle/>
          <a:p>
            <a:pPr defTabSz="502920">
              <a:spcAft>
                <a:spcPts val="330"/>
              </a:spcAft>
              <a:defRPr/>
            </a:pPr>
            <a:fld id="{244D815C-8BF3-4ECF-A945-A2A7C2983AF9}" type="slidenum">
              <a:rPr lang="en-US" sz="550" kern="1200" dirty="0">
                <a:solidFill>
                  <a:schemeClr val="tx1">
                    <a:lumMod val="75000"/>
                    <a:lumOff val="25000"/>
                  </a:schemeClr>
                </a:solidFill>
                <a:latin typeface="Calibri" panose="020F0502020204030204"/>
                <a:ea typeface="+mn-ea"/>
                <a:cs typeface="+mn-cs"/>
              </a:rPr>
              <a:pPr defTabSz="502920">
                <a:spcAft>
                  <a:spcPts val="330"/>
                </a:spcAft>
                <a:defRPr/>
              </a:pPr>
              <a:t>16</a:t>
            </a:fld>
            <a:endParaRPr lang="en-US">
              <a:solidFill>
                <a:schemeClr val="tx1">
                  <a:lumMod val="75000"/>
                  <a:lumOff val="25000"/>
                </a:schemeClr>
              </a:solidFill>
              <a:latin typeface="Calibri" panose="020F0502020204030204"/>
            </a:endParaRPr>
          </a:p>
        </p:txBody>
      </p:sp>
      <p:sp>
        <p:nvSpPr>
          <p:cNvPr id="4" name="TextBox 3">
            <a:extLst>
              <a:ext uri="{FF2B5EF4-FFF2-40B4-BE49-F238E27FC236}">
                <a16:creationId xmlns:a16="http://schemas.microsoft.com/office/drawing/2014/main" id="{3F16820D-9283-41BA-9222-975A2B68D7EA}"/>
              </a:ext>
            </a:extLst>
          </p:cNvPr>
          <p:cNvSpPr txBox="1"/>
          <p:nvPr/>
        </p:nvSpPr>
        <p:spPr>
          <a:xfrm>
            <a:off x="911448" y="3429000"/>
            <a:ext cx="7786255" cy="3139321"/>
          </a:xfrm>
          <a:prstGeom prst="rect">
            <a:avLst/>
          </a:prstGeom>
          <a:solidFill>
            <a:schemeClr val="accent6">
              <a:lumMod val="40000"/>
              <a:lumOff val="60000"/>
            </a:schemeClr>
          </a:solidFill>
        </p:spPr>
        <p:txBody>
          <a:bodyPr wrap="square" rtlCol="0">
            <a:spAutoFit/>
          </a:bodyPr>
          <a:lstStyle/>
          <a:p>
            <a:r>
              <a:rPr lang="en-GB" dirty="0"/>
              <a:t>St Paul’s letters give us a glimpse of what it was like at the beginning of Christianity and it seems that humans were not much different to now: some people were relying on others to do their share of work, and some people liked interfering in other’s business!</a:t>
            </a:r>
          </a:p>
          <a:p>
            <a:endParaRPr lang="en-GB" dirty="0"/>
          </a:p>
          <a:p>
            <a:r>
              <a:rPr lang="en-GB" b="1" i="1" dirty="0"/>
              <a:t>‘Never grow tired of doing what is right’</a:t>
            </a:r>
          </a:p>
          <a:p>
            <a:r>
              <a:rPr lang="en-GB" dirty="0"/>
              <a:t>Doing the right thing is often the harder thing to do, it is tiring.</a:t>
            </a:r>
          </a:p>
          <a:p>
            <a:r>
              <a:rPr lang="en-GB" dirty="0"/>
              <a:t>Think of a time when was hard to do what you knew was right.</a:t>
            </a:r>
          </a:p>
          <a:p>
            <a:r>
              <a:rPr lang="en-GB" dirty="0"/>
              <a:t>Are you finding it hard to do the right thing at the moment?</a:t>
            </a:r>
          </a:p>
          <a:p>
            <a:r>
              <a:rPr lang="en-GB" dirty="0"/>
              <a:t>Ask God for courage and enthusiasm.</a:t>
            </a:r>
          </a:p>
          <a:p>
            <a:endParaRPr lang="en-GB" dirty="0"/>
          </a:p>
        </p:txBody>
      </p:sp>
      <p:pic>
        <p:nvPicPr>
          <p:cNvPr id="7" name="Picture 6">
            <a:extLst>
              <a:ext uri="{FF2B5EF4-FFF2-40B4-BE49-F238E27FC236}">
                <a16:creationId xmlns:a16="http://schemas.microsoft.com/office/drawing/2014/main" id="{C2D9F408-B9AC-4918-AD1C-AEECF77299CF}"/>
              </a:ext>
            </a:extLst>
          </p:cNvPr>
          <p:cNvPicPr>
            <a:picLocks noChangeAspect="1"/>
          </p:cNvPicPr>
          <p:nvPr/>
        </p:nvPicPr>
        <p:blipFill>
          <a:blip r:embed="rId2"/>
          <a:stretch>
            <a:fillRect/>
          </a:stretch>
        </p:blipFill>
        <p:spPr>
          <a:xfrm>
            <a:off x="5938982" y="1100994"/>
            <a:ext cx="5270500" cy="1844675"/>
          </a:xfrm>
          <a:prstGeom prst="rect">
            <a:avLst/>
          </a:prstGeom>
        </p:spPr>
      </p:pic>
    </p:spTree>
    <p:extLst>
      <p:ext uri="{BB962C8B-B14F-4D97-AF65-F5344CB8AC3E}">
        <p14:creationId xmlns:p14="http://schemas.microsoft.com/office/powerpoint/2010/main" val="234407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535934" y="479225"/>
            <a:ext cx="10488547" cy="1190912"/>
          </a:xfrm>
        </p:spPr>
        <p:txBody>
          <a:bodyPr vert="horz" lIns="228600" tIns="228600" rIns="228600" bIns="228600" rtlCol="0" anchor="ctr">
            <a:noAutofit/>
          </a:bodyPr>
          <a:lstStyle/>
          <a:p>
            <a:r>
              <a:rPr lang="en-US" sz="4000" spc="-150" dirty="0">
                <a:solidFill>
                  <a:schemeClr val="tx2"/>
                </a:solidFill>
              </a:rPr>
              <a:t>Thursday:   Let us pray </a:t>
            </a:r>
          </a:p>
        </p:txBody>
      </p:sp>
      <p:sp>
        <p:nvSpPr>
          <p:cNvPr id="3" name="Content Placeholder 2">
            <a:extLst>
              <a:ext uri="{FF2B5EF4-FFF2-40B4-BE49-F238E27FC236}">
                <a16:creationId xmlns:a16="http://schemas.microsoft.com/office/drawing/2014/main" id="{38322F5D-FCD7-5A6C-BBA4-EE4A2FE92556}"/>
              </a:ext>
            </a:extLst>
          </p:cNvPr>
          <p:cNvSpPr>
            <a:spLocks noGrp="1"/>
          </p:cNvSpPr>
          <p:nvPr>
            <p:ph idx="1"/>
          </p:nvPr>
        </p:nvSpPr>
        <p:spPr>
          <a:xfrm>
            <a:off x="4460866" y="2052782"/>
            <a:ext cx="6082905" cy="4570296"/>
          </a:xfrm>
          <a:solidFill>
            <a:schemeClr val="accent6">
              <a:lumMod val="40000"/>
              <a:lumOff val="60000"/>
            </a:schemeClr>
          </a:solidFill>
        </p:spPr>
        <p:txBody>
          <a:bodyPr vert="horz" lIns="91440" tIns="45720" rIns="91440" bIns="45720" rtlCol="0" anchor="ctr">
            <a:noAutofit/>
          </a:bodyPr>
          <a:lstStyle/>
          <a:p>
            <a:r>
              <a:rPr lang="en-US" dirty="0"/>
              <a:t>Father of love,</a:t>
            </a:r>
          </a:p>
          <a:p>
            <a:r>
              <a:rPr lang="en-US" dirty="0"/>
              <a:t>You created humans in your infinite wisdom.</a:t>
            </a:r>
          </a:p>
          <a:p>
            <a:r>
              <a:rPr lang="en-US" dirty="0" err="1"/>
              <a:t>Energise</a:t>
            </a:r>
            <a:r>
              <a:rPr lang="en-US" dirty="0"/>
              <a:t> us when we find life hard work.</a:t>
            </a:r>
          </a:p>
          <a:p>
            <a:r>
              <a:rPr lang="en-US" dirty="0"/>
              <a:t>Guide us when we are tempted to do the </a:t>
            </a:r>
            <a:r>
              <a:rPr lang="en-US"/>
              <a:t>wrong thing.</a:t>
            </a:r>
            <a:endParaRPr lang="en-US" dirty="0"/>
          </a:p>
          <a:p>
            <a:r>
              <a:rPr lang="en-US" dirty="0"/>
              <a:t>We ask this through Jesus your son</a:t>
            </a:r>
          </a:p>
          <a:p>
            <a:r>
              <a:rPr lang="en-US" dirty="0"/>
              <a:t>Amen</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17</a:t>
            </a:fld>
            <a:endParaRPr lang="en-US"/>
          </a:p>
        </p:txBody>
      </p:sp>
      <p:pic>
        <p:nvPicPr>
          <p:cNvPr id="6" name="Picture 5">
            <a:extLst>
              <a:ext uri="{FF2B5EF4-FFF2-40B4-BE49-F238E27FC236}">
                <a16:creationId xmlns:a16="http://schemas.microsoft.com/office/drawing/2014/main" id="{8A980294-B0DD-4972-8452-3D14ECE8E8DF}"/>
              </a:ext>
            </a:extLst>
          </p:cNvPr>
          <p:cNvPicPr>
            <a:picLocks noChangeAspect="1"/>
          </p:cNvPicPr>
          <p:nvPr/>
        </p:nvPicPr>
        <p:blipFill>
          <a:blip r:embed="rId2"/>
          <a:stretch>
            <a:fillRect/>
          </a:stretch>
        </p:blipFill>
        <p:spPr>
          <a:xfrm>
            <a:off x="935679" y="2051539"/>
            <a:ext cx="3062721" cy="4327236"/>
          </a:xfrm>
          <a:prstGeom prst="rect">
            <a:avLst/>
          </a:prstGeom>
        </p:spPr>
      </p:pic>
    </p:spTree>
    <p:extLst>
      <p:ext uri="{BB962C8B-B14F-4D97-AF65-F5344CB8AC3E}">
        <p14:creationId xmlns:p14="http://schemas.microsoft.com/office/powerpoint/2010/main" val="2634376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Friday Notices</a:t>
            </a:r>
            <a:endParaRPr lang="en-US" sz="5400" dirty="0">
              <a:solidFill>
                <a:schemeClr val="tx1"/>
              </a:solidFill>
            </a:endParaRPr>
          </a:p>
        </p:txBody>
      </p:sp>
      <p:sp>
        <p:nvSpPr>
          <p:cNvPr id="8" name="Content Placeholder 18">
            <a:extLst>
              <a:ext uri="{FF2B5EF4-FFF2-40B4-BE49-F238E27FC236}">
                <a16:creationId xmlns:a16="http://schemas.microsoft.com/office/drawing/2014/main" id="{E4971F5C-4960-472E-8CAB-97C2BAF57EA8}"/>
              </a:ext>
            </a:extLst>
          </p:cNvPr>
          <p:cNvSpPr>
            <a:spLocks noGrp="1"/>
          </p:cNvSpPr>
          <p:nvPr>
            <p:ph idx="1"/>
          </p:nvPr>
        </p:nvSpPr>
        <p:spPr>
          <a:xfrm>
            <a:off x="6116637" y="153817"/>
            <a:ext cx="5974669" cy="3320668"/>
          </a:xfrm>
          <a:solidFill>
            <a:schemeClr val="accent4">
              <a:lumMod val="40000"/>
              <a:lumOff val="60000"/>
            </a:schemeClr>
          </a:solidFill>
        </p:spPr>
        <p:txBody>
          <a:bodyPr vert="horz" lIns="91440" tIns="45720" rIns="91440" bIns="45720" rtlCol="0">
            <a:normAutofit/>
          </a:bodyPr>
          <a:lstStyle/>
          <a:p>
            <a:pPr indent="-228600">
              <a:spcBef>
                <a:spcPts val="0"/>
              </a:spcBef>
              <a:buFont typeface="Arial" panose="020B0604020202020204" pitchFamily="34" charset="0"/>
              <a:buChar char="•"/>
            </a:pPr>
            <a:r>
              <a:rPr lang="en-GB" sz="2200" dirty="0">
                <a:effectLst/>
              </a:rPr>
              <a:t>Year 11 are banned from playing football at break and lunchtime for the foreseeable </a:t>
            </a:r>
          </a:p>
          <a:p>
            <a:pPr indent="-228600">
              <a:spcBef>
                <a:spcPts val="0"/>
              </a:spcBef>
              <a:buFont typeface="Arial" panose="020B0604020202020204" pitchFamily="34" charset="0"/>
              <a:buChar char="•"/>
            </a:pPr>
            <a:r>
              <a:rPr lang="en-GB" sz="2200" dirty="0"/>
              <a:t>NO footballs allowed </a:t>
            </a:r>
            <a:endParaRPr lang="en-US" sz="2200" dirty="0"/>
          </a:p>
        </p:txBody>
      </p:sp>
      <p:sp>
        <p:nvSpPr>
          <p:cNvPr id="9" name="TextBox 8">
            <a:extLst>
              <a:ext uri="{FF2B5EF4-FFF2-40B4-BE49-F238E27FC236}">
                <a16:creationId xmlns:a16="http://schemas.microsoft.com/office/drawing/2014/main" id="{850D5605-83A8-4EF3-9613-C059D629B7E5}"/>
              </a:ext>
            </a:extLst>
          </p:cNvPr>
          <p:cNvSpPr txBox="1"/>
          <p:nvPr/>
        </p:nvSpPr>
        <p:spPr>
          <a:xfrm>
            <a:off x="7205428" y="1147018"/>
            <a:ext cx="4352299" cy="2585323"/>
          </a:xfrm>
          <a:prstGeom prst="rect">
            <a:avLst/>
          </a:prstGeom>
          <a:solidFill>
            <a:schemeClr val="accent6">
              <a:lumMod val="40000"/>
              <a:lumOff val="60000"/>
            </a:schemeClr>
          </a:solidFill>
        </p:spPr>
        <p:txBody>
          <a:bodyPr wrap="square">
            <a:spAutoFit/>
          </a:bodyPr>
          <a:lstStyle/>
          <a:p>
            <a:r>
              <a:rPr lang="en-GB" b="0" i="1" dirty="0">
                <a:solidFill>
                  <a:srgbClr val="000000"/>
                </a:solidFill>
                <a:effectLst/>
                <a:latin typeface="Aptos"/>
              </a:rPr>
              <a:t>Congratulations to all those pupils who Join In and are selected for sports fixtures. It's a fantastic thing to do. Remember that for fixtures you </a:t>
            </a:r>
            <a:r>
              <a:rPr lang="en-GB" b="1" i="1" dirty="0">
                <a:solidFill>
                  <a:srgbClr val="000000"/>
                </a:solidFill>
                <a:effectLst/>
                <a:latin typeface="Aptos"/>
              </a:rPr>
              <a:t>always</a:t>
            </a:r>
            <a:r>
              <a:rPr lang="en-GB" b="0" i="1" dirty="0">
                <a:solidFill>
                  <a:srgbClr val="000000"/>
                </a:solidFill>
                <a:effectLst/>
                <a:latin typeface="Aptos"/>
              </a:rPr>
              <a:t> come to school in your uniform and change for the match later in the day. Just sometimes, there may be a reason why this will be different. If this happens, your teacher will inform you and inform all staff.</a:t>
            </a:r>
            <a:endParaRPr lang="en-GB" dirty="0"/>
          </a:p>
        </p:txBody>
      </p:sp>
      <p:pic>
        <p:nvPicPr>
          <p:cNvPr id="10" name="Picture 9" descr="A candle next to a book&#10;&#10;Description automatically generated">
            <a:extLst>
              <a:ext uri="{FF2B5EF4-FFF2-40B4-BE49-F238E27FC236}">
                <a16:creationId xmlns:a16="http://schemas.microsoft.com/office/drawing/2014/main" id="{9C937523-EFF7-4AE3-8448-7012B2661EF9}"/>
              </a:ext>
            </a:extLst>
          </p:cNvPr>
          <p:cNvPicPr>
            <a:picLocks noChangeAspect="1"/>
          </p:cNvPicPr>
          <p:nvPr/>
        </p:nvPicPr>
        <p:blipFill>
          <a:blip r:embed="rId2"/>
          <a:stretch>
            <a:fillRect/>
          </a:stretch>
        </p:blipFill>
        <p:spPr>
          <a:xfrm>
            <a:off x="109929" y="2958772"/>
            <a:ext cx="2743200" cy="3660689"/>
          </a:xfrm>
          <a:prstGeom prst="rect">
            <a:avLst/>
          </a:prstGeom>
        </p:spPr>
      </p:pic>
      <p:sp>
        <p:nvSpPr>
          <p:cNvPr id="2" name="TextBox 1">
            <a:extLst>
              <a:ext uri="{FF2B5EF4-FFF2-40B4-BE49-F238E27FC236}">
                <a16:creationId xmlns:a16="http://schemas.microsoft.com/office/drawing/2014/main" id="{E70737B2-2279-4B01-B1E5-74C34CDE0056}"/>
              </a:ext>
            </a:extLst>
          </p:cNvPr>
          <p:cNvSpPr txBox="1"/>
          <p:nvPr/>
        </p:nvSpPr>
        <p:spPr>
          <a:xfrm>
            <a:off x="2853129" y="3990198"/>
            <a:ext cx="4896180" cy="2585323"/>
          </a:xfrm>
          <a:prstGeom prst="rect">
            <a:avLst/>
          </a:prstGeom>
          <a:solidFill>
            <a:schemeClr val="accent1">
              <a:lumMod val="40000"/>
              <a:lumOff val="60000"/>
            </a:schemeClr>
          </a:solidFill>
        </p:spPr>
        <p:txBody>
          <a:bodyPr wrap="square" rtlCol="0">
            <a:spAutoFit/>
          </a:bodyPr>
          <a:lstStyle/>
          <a:p>
            <a:pPr algn="ctr"/>
            <a:r>
              <a:rPr lang="en-GB" b="1" dirty="0"/>
              <a:t>All Souls Mass</a:t>
            </a:r>
          </a:p>
          <a:p>
            <a:pPr algn="ctr"/>
            <a:r>
              <a:rPr lang="en-GB" b="1" dirty="0"/>
              <a:t>Monday period 3</a:t>
            </a:r>
          </a:p>
          <a:p>
            <a:r>
              <a:rPr lang="en-GB" dirty="0"/>
              <a:t>Representatives from each form will attend to pray for all of our family and friends who have died.</a:t>
            </a:r>
          </a:p>
          <a:p>
            <a:r>
              <a:rPr lang="en-GB" dirty="0"/>
              <a:t>Each Form should collect a page of the remembrance book to complete in form time today</a:t>
            </a:r>
          </a:p>
          <a:p>
            <a:endParaRPr lang="en-GB" dirty="0"/>
          </a:p>
        </p:txBody>
      </p:sp>
    </p:spTree>
    <p:extLst>
      <p:ext uri="{BB962C8B-B14F-4D97-AF65-F5344CB8AC3E}">
        <p14:creationId xmlns:p14="http://schemas.microsoft.com/office/powerpoint/2010/main" val="1728473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2600" b="1" spc="-60" dirty="0">
                <a:solidFill>
                  <a:schemeClr val="tx1"/>
                </a:solidFill>
              </a:rPr>
              <a:t>Friday – Feast of St Cecilia</a:t>
            </a:r>
            <a:br>
              <a:rPr lang="en-US" sz="2600" spc="-60" dirty="0">
                <a:solidFill>
                  <a:schemeClr val="tx1"/>
                </a:solidFill>
              </a:rPr>
            </a:br>
            <a:endParaRPr lang="en-US" sz="2600" spc="-60" dirty="0">
              <a:solidFill>
                <a:schemeClr val="tx1"/>
              </a:solidFill>
            </a:endParaRPr>
          </a:p>
          <a:p>
            <a:br>
              <a:rPr lang="en-US" sz="2600" spc="-60" dirty="0">
                <a:solidFill>
                  <a:schemeClr val="tx1"/>
                </a:solidFill>
              </a:rPr>
            </a:br>
            <a:br>
              <a:rPr lang="en-US" sz="2600" spc="-60" dirty="0">
                <a:solidFill>
                  <a:schemeClr val="tx1"/>
                </a:solidFill>
              </a:rPr>
            </a:br>
            <a:endParaRPr lang="en-US" sz="2600" spc="-60" dirty="0">
              <a:solidFill>
                <a:schemeClr val="tx1"/>
              </a:solidFill>
            </a:endParaRPr>
          </a:p>
        </p:txBody>
      </p:sp>
      <p:sp>
        <p:nvSpPr>
          <p:cNvPr id="6" name="Content Placeholder 5">
            <a:extLst>
              <a:ext uri="{FF2B5EF4-FFF2-40B4-BE49-F238E27FC236}">
                <a16:creationId xmlns:a16="http://schemas.microsoft.com/office/drawing/2014/main" id="{3769155F-A9FC-6B9D-A9CD-8EF61672C71A}"/>
              </a:ext>
            </a:extLst>
          </p:cNvPr>
          <p:cNvSpPr>
            <a:spLocks noGrp="1"/>
          </p:cNvSpPr>
          <p:nvPr>
            <p:ph idx="1"/>
          </p:nvPr>
        </p:nvSpPr>
        <p:spPr>
          <a:xfrm>
            <a:off x="337060" y="2638269"/>
            <a:ext cx="4671622" cy="3597856"/>
          </a:xfrm>
          <a:solidFill>
            <a:schemeClr val="accent4">
              <a:lumMod val="20000"/>
              <a:lumOff val="80000"/>
            </a:schemeClr>
          </a:solidFill>
        </p:spPr>
        <p:txBody>
          <a:bodyPr vert="horz" lIns="91440" tIns="45720" rIns="91440" bIns="45720" rtlCol="0" anchor="t">
            <a:normAutofit/>
          </a:bodyPr>
          <a:lstStyle/>
          <a:p>
            <a:r>
              <a:rPr lang="en-US" sz="2200" dirty="0">
                <a:cs typeface="Helvetica"/>
              </a:rPr>
              <a:t>St Cecilia is the patron saint of music.  She was one of the earliest Christian martyrs and sang in her heart during very difficult circumstances.</a:t>
            </a:r>
            <a:endParaRPr lang="en-US" sz="2200" b="0" i="0" dirty="0">
              <a:effectLst/>
            </a:endParaRPr>
          </a:p>
          <a:p>
            <a:endParaRPr lang="en-US" sz="2200" dirty="0">
              <a:cs typeface="Helvetica"/>
            </a:endParaRPr>
          </a:p>
          <a:p>
            <a:r>
              <a:rPr lang="en-US" sz="2200" dirty="0">
                <a:ea typeface="Calibri" panose="020F0502020204030204"/>
                <a:cs typeface="Helvetica"/>
              </a:rPr>
              <a:t>Today we thank God for the gift of music in our lives, for work of the music department and all those involved in music in our school</a:t>
            </a:r>
          </a:p>
          <a:p>
            <a:pPr indent="-228600">
              <a:buFont typeface="Arial" panose="020B0604020202020204" pitchFamily="34" charset="0"/>
              <a:buChar char="•"/>
            </a:pPr>
            <a:endParaRPr lang="en-US" sz="2200" i="1" dirty="0">
              <a:ea typeface="Calibri" panose="020F0502020204030204"/>
              <a:cs typeface="Calibri" panose="020F0502020204030204"/>
            </a:endParaRPr>
          </a:p>
          <a:p>
            <a:pPr indent="-228600">
              <a:buFont typeface="Arial" panose="020B0604020202020204" pitchFamily="34" charset="0"/>
              <a:buChar char="•"/>
            </a:pPr>
            <a:endParaRPr lang="en-US" sz="2200" b="1" i="1" dirty="0">
              <a:ea typeface="Calibri" panose="020F0502020204030204"/>
              <a:cs typeface="Calibri" panose="020F0502020204030204"/>
            </a:endParaRPr>
          </a:p>
          <a:p>
            <a:pPr indent="-228600">
              <a:buFont typeface="Arial" panose="020B0604020202020204" pitchFamily="34" charset="0"/>
              <a:buChar char="•"/>
            </a:pPr>
            <a:endParaRPr lang="en-US" sz="2200" b="1" i="1" dirty="0">
              <a:ea typeface="Calibri" panose="020F0502020204030204"/>
              <a:cs typeface="Calibri" panose="020F0502020204030204"/>
            </a:endParaRPr>
          </a:p>
          <a:p>
            <a:pPr indent="-228600">
              <a:buFont typeface="Arial" panose="020B0604020202020204" pitchFamily="34" charset="0"/>
              <a:buChar char="•"/>
            </a:pPr>
            <a:endParaRPr lang="en-US" sz="2200" dirty="0">
              <a:ea typeface="Calibri" panose="020F0502020204030204"/>
              <a:cs typeface="Calibri" panose="020F0502020204030204"/>
            </a:endParaRPr>
          </a:p>
          <a:p>
            <a:pPr indent="-228600">
              <a:buFont typeface="Arial" panose="020B0604020202020204" pitchFamily="34" charset="0"/>
              <a:buChar char="•"/>
            </a:pPr>
            <a:endParaRPr lang="en-US" sz="2200" b="1" dirty="0">
              <a:ea typeface="Calibri" panose="020F0502020204030204"/>
              <a:cs typeface="Calibri" panose="020F0502020204030204"/>
            </a:endParaRPr>
          </a:p>
        </p:txBody>
      </p:sp>
      <p:pic>
        <p:nvPicPr>
          <p:cNvPr id="2" name="Picture 1" descr="A painting of a person playing a flute&#10;&#10;Description automatically generated">
            <a:extLst>
              <a:ext uri="{FF2B5EF4-FFF2-40B4-BE49-F238E27FC236}">
                <a16:creationId xmlns:a16="http://schemas.microsoft.com/office/drawing/2014/main" id="{0F1F9617-B86E-C385-08C3-6F9736B26674}"/>
              </a:ext>
            </a:extLst>
          </p:cNvPr>
          <p:cNvPicPr>
            <a:picLocks noChangeAspect="1"/>
          </p:cNvPicPr>
          <p:nvPr/>
        </p:nvPicPr>
        <p:blipFill rotWithShape="1">
          <a:blip r:embed="rId2"/>
          <a:srcRect b="303"/>
          <a:stretch/>
        </p:blipFill>
        <p:spPr>
          <a:xfrm>
            <a:off x="7602342" y="2282210"/>
            <a:ext cx="4589658" cy="45757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B0550145-9489-4F90-B64F-C1D1400136D6}"/>
              </a:ext>
            </a:extLst>
          </p:cNvPr>
          <p:cNvSpPr txBox="1"/>
          <p:nvPr/>
        </p:nvSpPr>
        <p:spPr>
          <a:xfrm>
            <a:off x="5541819" y="602460"/>
            <a:ext cx="4959927" cy="1200329"/>
          </a:xfrm>
          <a:prstGeom prst="rect">
            <a:avLst/>
          </a:prstGeom>
          <a:solidFill>
            <a:schemeClr val="accent4">
              <a:lumMod val="40000"/>
              <a:lumOff val="60000"/>
            </a:schemeClr>
          </a:solidFill>
        </p:spPr>
        <p:txBody>
          <a:bodyPr wrap="square" rtlCol="0">
            <a:spAutoFit/>
          </a:bodyPr>
          <a:lstStyle/>
          <a:p>
            <a:pPr algn="ctr"/>
            <a:r>
              <a:rPr lang="en-GB" b="1" dirty="0">
                <a:effectLst>
                  <a:outerShdw blurRad="38100" dist="38100" dir="2700000" algn="tl">
                    <a:srgbClr val="000000">
                      <a:alpha val="43137"/>
                    </a:srgbClr>
                  </a:outerShdw>
                </a:effectLst>
              </a:rPr>
              <a:t>To think about:</a:t>
            </a:r>
          </a:p>
          <a:p>
            <a:r>
              <a:rPr lang="en-GB" dirty="0"/>
              <a:t>Think of a piece of music you like.</a:t>
            </a:r>
          </a:p>
          <a:p>
            <a:r>
              <a:rPr lang="en-GB" dirty="0"/>
              <a:t>How does it make you feel when you listen to it?</a:t>
            </a:r>
          </a:p>
          <a:p>
            <a:r>
              <a:rPr lang="en-GB" dirty="0"/>
              <a:t>What would the world be like without music?</a:t>
            </a:r>
          </a:p>
        </p:txBody>
      </p:sp>
    </p:spTree>
    <p:extLst>
      <p:ext uri="{BB962C8B-B14F-4D97-AF65-F5344CB8AC3E}">
        <p14:creationId xmlns:p14="http://schemas.microsoft.com/office/powerpoint/2010/main" val="2658045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spc="-150">
                <a:solidFill>
                  <a:schemeClr val="tx1"/>
                </a:solidFill>
              </a:rPr>
              <a:t>Monday</a:t>
            </a:r>
            <a:r>
              <a:rPr lang="en-US" sz="5400" b="0" i="0" cap="none" spc="-150">
                <a:solidFill>
                  <a:schemeClr val="tx1"/>
                </a:solidFill>
                <a:effectLst/>
              </a:rPr>
              <a:t> Notices</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sp>
        <p:nvSpPr>
          <p:cNvPr id="3" name="TextBox 2">
            <a:extLst>
              <a:ext uri="{FF2B5EF4-FFF2-40B4-BE49-F238E27FC236}">
                <a16:creationId xmlns:a16="http://schemas.microsoft.com/office/drawing/2014/main" id="{CE1FCA22-D9B2-B972-BC78-8536D599E4EB}"/>
              </a:ext>
            </a:extLst>
          </p:cNvPr>
          <p:cNvSpPr txBox="1"/>
          <p:nvPr/>
        </p:nvSpPr>
        <p:spPr>
          <a:xfrm>
            <a:off x="5889356" y="480599"/>
            <a:ext cx="6063376" cy="1434415"/>
          </a:xfrm>
          <a:prstGeom prst="rect">
            <a:avLst/>
          </a:prstGeom>
          <a:solidFill>
            <a:schemeClr val="accent1">
              <a:lumMod val="40000"/>
              <a:lumOff val="60000"/>
            </a:schemeClr>
          </a:solidFill>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dirty="0"/>
              <a:t>Mass – year 10 period 3</a:t>
            </a:r>
            <a:endParaRPr lang="en-US" sz="2000" dirty="0">
              <a:ea typeface="Calibri"/>
              <a:cs typeface="Calibri"/>
            </a:endParaRPr>
          </a:p>
          <a:p>
            <a:pPr indent="-228600">
              <a:lnSpc>
                <a:spcPct val="90000"/>
              </a:lnSpc>
              <a:spcAft>
                <a:spcPts val="600"/>
              </a:spcAft>
              <a:buFont typeface="Arial" panose="020B0604020202020204" pitchFamily="34" charset="0"/>
              <a:buChar char="•"/>
            </a:pPr>
            <a:r>
              <a:rPr lang="en-US" sz="2000" dirty="0"/>
              <a:t>Sacrament of reconciliation (confession) </a:t>
            </a:r>
            <a:br>
              <a:rPr lang="en-US" sz="2000" dirty="0"/>
            </a:br>
            <a:r>
              <a:rPr lang="en-US" sz="2000" dirty="0"/>
              <a:t>available 10.40-11.20 in the chaplaincy</a:t>
            </a:r>
            <a:endParaRPr lang="en-US" sz="2000" dirty="0">
              <a:ea typeface="Calibri"/>
              <a:cs typeface="Calibri"/>
            </a:endParaRPr>
          </a:p>
          <a:p>
            <a:pPr indent="-228600">
              <a:lnSpc>
                <a:spcPct val="90000"/>
              </a:lnSpc>
              <a:spcAft>
                <a:spcPts val="600"/>
              </a:spcAft>
              <a:buFont typeface="Arial" panose="020B0604020202020204" pitchFamily="34" charset="0"/>
              <a:buChar char="•"/>
            </a:pPr>
            <a:endParaRPr lang="en-US" sz="2000" dirty="0">
              <a:ea typeface="Calibri"/>
              <a:cs typeface="Calibri"/>
            </a:endParaRPr>
          </a:p>
        </p:txBody>
      </p:sp>
      <p:pic>
        <p:nvPicPr>
          <p:cNvPr id="6" name="Picture 5" descr="A young child whispering into another child&amp;#39;s ear&#10;&#10;Description automatically generated">
            <a:extLst>
              <a:ext uri="{FF2B5EF4-FFF2-40B4-BE49-F238E27FC236}">
                <a16:creationId xmlns:a16="http://schemas.microsoft.com/office/drawing/2014/main" id="{2A73EAC4-F91F-0F8C-5017-EF9FF32CA967}"/>
              </a:ext>
            </a:extLst>
          </p:cNvPr>
          <p:cNvPicPr>
            <a:picLocks noChangeAspect="1"/>
          </p:cNvPicPr>
          <p:nvPr/>
        </p:nvPicPr>
        <p:blipFill rotWithShape="1">
          <a:blip r:embed="rId2"/>
          <a:srcRect l="2637" r="33385" b="-3"/>
          <a:stretch/>
        </p:blipFill>
        <p:spPr>
          <a:xfrm>
            <a:off x="8833098" y="3035698"/>
            <a:ext cx="2865909" cy="2978949"/>
          </a:xfrm>
          <a:prstGeom prst="rect">
            <a:avLst/>
          </a:prstGeom>
        </p:spPr>
      </p:pic>
      <p:sp>
        <p:nvSpPr>
          <p:cNvPr id="8" name="TextBox 7">
            <a:extLst>
              <a:ext uri="{FF2B5EF4-FFF2-40B4-BE49-F238E27FC236}">
                <a16:creationId xmlns:a16="http://schemas.microsoft.com/office/drawing/2014/main" id="{3C63EE79-03E3-EB81-FF89-4E931F90C54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90282B88-C427-4EB3-BA40-B43B1F131650}"/>
              </a:ext>
            </a:extLst>
          </p:cNvPr>
          <p:cNvSpPr txBox="1"/>
          <p:nvPr/>
        </p:nvSpPr>
        <p:spPr>
          <a:xfrm>
            <a:off x="114300" y="4053853"/>
            <a:ext cx="8026400" cy="2708434"/>
          </a:xfrm>
          <a:prstGeom prst="rect">
            <a:avLst/>
          </a:prstGeom>
          <a:solidFill>
            <a:schemeClr val="accent2">
              <a:lumMod val="40000"/>
              <a:lumOff val="60000"/>
            </a:schemeClr>
          </a:solidFill>
        </p:spPr>
        <p:txBody>
          <a:bodyPr wrap="square" rtlCol="0">
            <a:spAutoFit/>
          </a:bodyPr>
          <a:lstStyle/>
          <a:p>
            <a:pPr algn="ctr"/>
            <a:r>
              <a:rPr lang="en-GB" sz="2800" b="1" i="1" dirty="0">
                <a:effectLst>
                  <a:outerShdw blurRad="38100" dist="38100" dir="2700000" algn="tl">
                    <a:srgbClr val="000000">
                      <a:alpha val="43137"/>
                    </a:srgbClr>
                  </a:outerShdw>
                </a:effectLst>
                <a:latin typeface="Adobe Garamond Pro" panose="02020502060506020403" pitchFamily="18" charset="0"/>
              </a:rPr>
              <a:t>St Edward’s College</a:t>
            </a:r>
          </a:p>
          <a:p>
            <a:pPr algn="ctr"/>
            <a:r>
              <a:rPr lang="en-GB" sz="2800" b="1" i="1" dirty="0">
                <a:effectLst>
                  <a:outerShdw blurRad="38100" dist="38100" dir="2700000" algn="tl">
                    <a:srgbClr val="000000">
                      <a:alpha val="43137"/>
                    </a:srgbClr>
                  </a:outerShdw>
                </a:effectLst>
                <a:latin typeface="Adobe Garamond Pro" panose="02020502060506020403" pitchFamily="18" charset="0"/>
              </a:rPr>
              <a:t>Book of Remembrance</a:t>
            </a:r>
          </a:p>
          <a:p>
            <a:endParaRPr lang="en-GB" sz="1400" dirty="0"/>
          </a:p>
          <a:p>
            <a:r>
              <a:rPr lang="en-GB" sz="1600" dirty="0"/>
              <a:t>Is now open in the chapel. </a:t>
            </a:r>
            <a:br>
              <a:rPr lang="en-GB" sz="1600" dirty="0"/>
            </a:br>
            <a:r>
              <a:rPr lang="en-GB" sz="1600" dirty="0"/>
              <a:t>During November you are invited to write in the names of loved ones who have died in our Book of Remembrance.  </a:t>
            </a:r>
            <a:br>
              <a:rPr lang="en-GB" sz="1600" dirty="0"/>
            </a:br>
            <a:r>
              <a:rPr lang="en-GB" sz="1600" dirty="0"/>
              <a:t>They will prayerfully be remembered throughout the month and especially at our </a:t>
            </a:r>
            <a:r>
              <a:rPr lang="en-GB" i="1" dirty="0"/>
              <a:t>All Souls Mass on  Monday 25</a:t>
            </a:r>
            <a:r>
              <a:rPr lang="en-GB" i="1" baseline="30000" dirty="0"/>
              <a:t>th</a:t>
            </a:r>
            <a:r>
              <a:rPr lang="en-GB" i="1" dirty="0"/>
              <a:t> November.</a:t>
            </a:r>
            <a:r>
              <a:rPr lang="en-GB" sz="1600" dirty="0"/>
              <a:t>.</a:t>
            </a:r>
          </a:p>
          <a:p>
            <a:r>
              <a:rPr lang="en-GB" sz="1600" dirty="0"/>
              <a:t>Pupils are welcome in the chapel at breaktimes, lunchtime and before or after school.</a:t>
            </a:r>
          </a:p>
        </p:txBody>
      </p:sp>
      <p:pic>
        <p:nvPicPr>
          <p:cNvPr id="9" name="Picture 8">
            <a:extLst>
              <a:ext uri="{FF2B5EF4-FFF2-40B4-BE49-F238E27FC236}">
                <a16:creationId xmlns:a16="http://schemas.microsoft.com/office/drawing/2014/main" id="{83B4AEA9-D1DD-4061-B6F0-F4CE45BC1656}"/>
              </a:ext>
            </a:extLst>
          </p:cNvPr>
          <p:cNvPicPr>
            <a:picLocks noChangeAspect="1"/>
          </p:cNvPicPr>
          <p:nvPr/>
        </p:nvPicPr>
        <p:blipFill>
          <a:blip r:embed="rId3"/>
          <a:stretch>
            <a:fillRect/>
          </a:stretch>
        </p:blipFill>
        <p:spPr>
          <a:xfrm>
            <a:off x="492993" y="3048569"/>
            <a:ext cx="1507926" cy="2010568"/>
          </a:xfrm>
          <a:prstGeom prst="rect">
            <a:avLst/>
          </a:prstGeom>
        </p:spPr>
      </p:pic>
    </p:spTree>
    <p:extLst>
      <p:ext uri="{BB962C8B-B14F-4D97-AF65-F5344CB8AC3E}">
        <p14:creationId xmlns:p14="http://schemas.microsoft.com/office/powerpoint/2010/main" val="1521494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60F8E5-6D34-3713-1C99-51A312DE325B}"/>
              </a:ext>
            </a:extLst>
          </p:cNvPr>
          <p:cNvSpPr>
            <a:spLocks noGrp="1"/>
          </p:cNvSpPr>
          <p:nvPr>
            <p:ph type="title"/>
          </p:nvPr>
        </p:nvSpPr>
        <p:spPr>
          <a:xfrm>
            <a:off x="509666" y="485858"/>
            <a:ext cx="15609731" cy="1501327"/>
          </a:xfrm>
        </p:spPr>
        <p:txBody>
          <a:bodyPr/>
          <a:lstStyle/>
          <a:p>
            <a:r>
              <a:rPr lang="en-GB" dirty="0">
                <a:ea typeface="Calibri Light"/>
                <a:cs typeface="Calibri Light"/>
              </a:rPr>
              <a:t>Friday: God's Word</a:t>
            </a:r>
            <a:endParaRPr lang="en-GB" dirty="0"/>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6079808" y="803186"/>
            <a:ext cx="5320512" cy="5248622"/>
          </a:xfrm>
        </p:spPr>
        <p:txBody>
          <a:bodyPr vert="horz" lIns="91440" tIns="45720" rIns="91440" bIns="45720" rtlCol="0" anchor="ctr">
            <a:normAutofit/>
          </a:bodyPr>
          <a:lstStyle/>
          <a:p>
            <a:pPr indent="-228600">
              <a:spcBef>
                <a:spcPts val="0"/>
              </a:spcBef>
              <a:buFont typeface="Wingdings" panose="05000000000000000000" pitchFamily="2" charset="2"/>
              <a:buChar char="§"/>
            </a:pPr>
            <a:endParaRPr lang="en-US"/>
          </a:p>
          <a:p>
            <a:pPr indent="-228600">
              <a:buFont typeface="Wingdings" panose="05000000000000000000" pitchFamily="2" charset="2"/>
              <a:buChar char="§"/>
            </a:pPr>
            <a:endParaRPr lang="en-US"/>
          </a:p>
          <a:p>
            <a:pPr indent="-228600">
              <a:buFont typeface="Wingdings" panose="05000000000000000000" pitchFamily="2" charset="2"/>
              <a:buChar char="§"/>
            </a:pPr>
            <a:endParaRPr lang="en-US"/>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20</a:t>
            </a:fld>
            <a:endParaRPr lang="en-US"/>
          </a:p>
        </p:txBody>
      </p:sp>
      <p:sp>
        <p:nvSpPr>
          <p:cNvPr id="2" name="TextBox 1">
            <a:extLst>
              <a:ext uri="{FF2B5EF4-FFF2-40B4-BE49-F238E27FC236}">
                <a16:creationId xmlns:a16="http://schemas.microsoft.com/office/drawing/2014/main" id="{7FEB0F4F-4A41-E23B-4D74-442CE56AE93C}"/>
              </a:ext>
            </a:extLst>
          </p:cNvPr>
          <p:cNvSpPr txBox="1"/>
          <p:nvPr/>
        </p:nvSpPr>
        <p:spPr>
          <a:xfrm>
            <a:off x="621334" y="2411390"/>
            <a:ext cx="6375523" cy="4339650"/>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t>Psalm</a:t>
            </a:r>
            <a:r>
              <a:rPr lang="en-GB" sz="2400" b="1" dirty="0">
                <a:ea typeface="+mn-lt"/>
                <a:cs typeface="+mn-lt"/>
              </a:rPr>
              <a:t> 150</a:t>
            </a:r>
            <a:endParaRPr lang="en-US" sz="2400" dirty="0">
              <a:ea typeface="Calibri"/>
              <a:cs typeface="Calibri"/>
            </a:endParaRPr>
          </a:p>
          <a:p>
            <a:endParaRPr lang="en-GB" sz="2400" b="1" dirty="0">
              <a:ea typeface="Calibri"/>
              <a:cs typeface="Calibri"/>
            </a:endParaRPr>
          </a:p>
          <a:p>
            <a:r>
              <a:rPr lang="en-GB" sz="2400" baseline="30000" dirty="0">
                <a:ea typeface="+mn-lt"/>
                <a:cs typeface="+mn-lt"/>
              </a:rPr>
              <a:t>Praise the </a:t>
            </a:r>
            <a:r>
              <a:rPr lang="en-GB" sz="2400" cap="small" baseline="30000" dirty="0">
                <a:ea typeface="+mn-lt"/>
                <a:cs typeface="+mn-lt"/>
              </a:rPr>
              <a:t>Lord</a:t>
            </a:r>
            <a:r>
              <a:rPr lang="en-GB" sz="2400" baseline="30000" dirty="0">
                <a:ea typeface="+mn-lt"/>
                <a:cs typeface="+mn-lt"/>
              </a:rPr>
              <a:t>!</a:t>
            </a:r>
            <a:endParaRPr lang="en-GB" sz="2400" baseline="30000" dirty="0">
              <a:ea typeface="Calibri"/>
              <a:cs typeface="Calibri"/>
            </a:endParaRPr>
          </a:p>
          <a:p>
            <a:r>
              <a:rPr lang="en-GB" sz="2400" baseline="30000" dirty="0">
                <a:ea typeface="+mn-lt"/>
                <a:cs typeface="+mn-lt"/>
              </a:rPr>
              <a:t>Praise God in his Temple!</a:t>
            </a:r>
            <a:br>
              <a:rPr lang="en-GB" sz="2400" baseline="30000" dirty="0">
                <a:ea typeface="+mn-lt"/>
                <a:cs typeface="+mn-lt"/>
              </a:rPr>
            </a:br>
            <a:r>
              <a:rPr lang="en-GB" sz="2400" baseline="30000" dirty="0">
                <a:ea typeface="+mn-lt"/>
                <a:cs typeface="+mn-lt"/>
              </a:rPr>
              <a:t>    Praise his strength in heaven!</a:t>
            </a:r>
            <a:br>
              <a:rPr lang="en-GB" sz="2400" baseline="30000" dirty="0">
                <a:ea typeface="+mn-lt"/>
                <a:cs typeface="+mn-lt"/>
              </a:rPr>
            </a:br>
            <a:r>
              <a:rPr lang="en-GB" sz="2400" baseline="30000" dirty="0">
                <a:ea typeface="+mn-lt"/>
                <a:cs typeface="+mn-lt"/>
              </a:rPr>
              <a:t>Praise him for the mighty things he has done.</a:t>
            </a:r>
            <a:br>
              <a:rPr lang="en-GB" sz="2400" baseline="30000" dirty="0">
                <a:ea typeface="+mn-lt"/>
                <a:cs typeface="+mn-lt"/>
              </a:rPr>
            </a:br>
            <a:r>
              <a:rPr lang="en-GB" sz="2400" baseline="30000" dirty="0">
                <a:ea typeface="+mn-lt"/>
                <a:cs typeface="+mn-lt"/>
              </a:rPr>
              <a:t>    Praise his supreme greatness.</a:t>
            </a:r>
            <a:endParaRPr lang="en-GB" sz="2400" dirty="0">
              <a:ea typeface="Calibri"/>
              <a:cs typeface="Calibri"/>
            </a:endParaRPr>
          </a:p>
          <a:p>
            <a:r>
              <a:rPr lang="en-GB" sz="2400" baseline="30000" dirty="0">
                <a:ea typeface="+mn-lt"/>
                <a:cs typeface="+mn-lt"/>
              </a:rPr>
              <a:t>Praise him with trumpets.</a:t>
            </a:r>
            <a:br>
              <a:rPr lang="en-GB" sz="2400" baseline="30000" dirty="0">
                <a:ea typeface="+mn-lt"/>
                <a:cs typeface="+mn-lt"/>
              </a:rPr>
            </a:br>
            <a:r>
              <a:rPr lang="en-GB" sz="2400" baseline="30000" dirty="0">
                <a:ea typeface="+mn-lt"/>
                <a:cs typeface="+mn-lt"/>
              </a:rPr>
              <a:t>    Praise him with harps and lyres.</a:t>
            </a:r>
            <a:br>
              <a:rPr lang="en-GB" sz="2400" baseline="30000" dirty="0">
                <a:ea typeface="+mn-lt"/>
                <a:cs typeface="+mn-lt"/>
              </a:rPr>
            </a:br>
            <a:r>
              <a:rPr lang="en-GB" sz="2400" baseline="30000" dirty="0">
                <a:ea typeface="+mn-lt"/>
                <a:cs typeface="+mn-lt"/>
              </a:rPr>
              <a:t>Praise him with drums and dancing.</a:t>
            </a:r>
            <a:br>
              <a:rPr lang="en-GB" sz="2400" baseline="30000" dirty="0">
                <a:ea typeface="+mn-lt"/>
                <a:cs typeface="+mn-lt"/>
              </a:rPr>
            </a:br>
            <a:r>
              <a:rPr lang="en-GB" sz="2400" baseline="30000" dirty="0">
                <a:ea typeface="+mn-lt"/>
                <a:cs typeface="+mn-lt"/>
              </a:rPr>
              <a:t>    Praise him with harps and flutes.</a:t>
            </a:r>
            <a:br>
              <a:rPr lang="en-GB" sz="2400" baseline="30000" dirty="0">
                <a:ea typeface="+mn-lt"/>
                <a:cs typeface="+mn-lt"/>
              </a:rPr>
            </a:br>
            <a:r>
              <a:rPr lang="en-GB" sz="2400" baseline="30000" dirty="0">
                <a:ea typeface="+mn-lt"/>
                <a:cs typeface="+mn-lt"/>
              </a:rPr>
              <a:t>Praise him with cymbals.</a:t>
            </a:r>
            <a:br>
              <a:rPr lang="en-GB" sz="2400" baseline="30000" dirty="0">
                <a:ea typeface="+mn-lt"/>
                <a:cs typeface="+mn-lt"/>
              </a:rPr>
            </a:br>
            <a:r>
              <a:rPr lang="en-GB" sz="2400" baseline="30000" dirty="0">
                <a:ea typeface="+mn-lt"/>
                <a:cs typeface="+mn-lt"/>
              </a:rPr>
              <a:t>    Praise him with loud cymbals.</a:t>
            </a:r>
            <a:br>
              <a:rPr lang="en-GB" sz="2400" baseline="30000" dirty="0">
                <a:ea typeface="+mn-lt"/>
                <a:cs typeface="+mn-lt"/>
              </a:rPr>
            </a:br>
            <a:r>
              <a:rPr lang="en-GB" sz="2400" baseline="30000" dirty="0">
                <a:ea typeface="+mn-lt"/>
                <a:cs typeface="+mn-lt"/>
              </a:rPr>
              <a:t>Praise the </a:t>
            </a:r>
            <a:r>
              <a:rPr lang="en-GB" sz="2400" cap="small" baseline="30000" dirty="0">
                <a:ea typeface="+mn-lt"/>
                <a:cs typeface="+mn-lt"/>
              </a:rPr>
              <a:t>Lord</a:t>
            </a:r>
            <a:r>
              <a:rPr lang="en-GB" sz="2400" baseline="30000" dirty="0">
                <a:ea typeface="+mn-lt"/>
                <a:cs typeface="+mn-lt"/>
              </a:rPr>
              <a:t>, all living creatures!</a:t>
            </a:r>
            <a:endParaRPr lang="en-GB" sz="1200" baseline="30000" dirty="0">
              <a:latin typeface="system-ui"/>
              <a:ea typeface="Calibri"/>
              <a:cs typeface="Calibri"/>
            </a:endParaRPr>
          </a:p>
          <a:p>
            <a:endParaRPr lang="en-GB" sz="2000" dirty="0">
              <a:ea typeface="Calibri"/>
              <a:cs typeface="Calibri"/>
            </a:endParaRPr>
          </a:p>
        </p:txBody>
      </p:sp>
      <p:pic>
        <p:nvPicPr>
          <p:cNvPr id="3" name="Picture 2" descr="A music notes and a note&#10;&#10;Description automatically generated">
            <a:extLst>
              <a:ext uri="{FF2B5EF4-FFF2-40B4-BE49-F238E27FC236}">
                <a16:creationId xmlns:a16="http://schemas.microsoft.com/office/drawing/2014/main" id="{834CA760-48AA-AD28-5ECD-102305355898}"/>
              </a:ext>
            </a:extLst>
          </p:cNvPr>
          <p:cNvPicPr>
            <a:picLocks noChangeAspect="1"/>
          </p:cNvPicPr>
          <p:nvPr/>
        </p:nvPicPr>
        <p:blipFill>
          <a:blip r:embed="rId2"/>
          <a:stretch>
            <a:fillRect/>
          </a:stretch>
        </p:blipFill>
        <p:spPr>
          <a:xfrm>
            <a:off x="7913907" y="2485086"/>
            <a:ext cx="3156189" cy="4192258"/>
          </a:xfrm>
          <a:prstGeom prst="rect">
            <a:avLst/>
          </a:prstGeom>
        </p:spPr>
      </p:pic>
    </p:spTree>
    <p:extLst>
      <p:ext uri="{BB962C8B-B14F-4D97-AF65-F5344CB8AC3E}">
        <p14:creationId xmlns:p14="http://schemas.microsoft.com/office/powerpoint/2010/main" val="1182816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38533" y="570376"/>
            <a:ext cx="10488547" cy="1190912"/>
          </a:xfrm>
        </p:spPr>
        <p:txBody>
          <a:bodyPr vert="horz" lIns="228600" tIns="228600" rIns="228600" bIns="228600" rtlCol="0" anchor="ctr">
            <a:noAutofit/>
          </a:bodyPr>
          <a:lstStyle/>
          <a:p>
            <a:r>
              <a:rPr lang="en-US" sz="4000" spc="-150" dirty="0"/>
              <a:t>Friday:   Let us pray </a:t>
            </a:r>
          </a:p>
        </p:txBody>
      </p:sp>
      <p:sp>
        <p:nvSpPr>
          <p:cNvPr id="6" name="Content Placeholder 5">
            <a:extLst>
              <a:ext uri="{FF2B5EF4-FFF2-40B4-BE49-F238E27FC236}">
                <a16:creationId xmlns:a16="http://schemas.microsoft.com/office/drawing/2014/main" id="{CEA92C03-87F8-FC37-FBEA-F9215CDA043C}"/>
              </a:ext>
            </a:extLst>
          </p:cNvPr>
          <p:cNvSpPr>
            <a:spLocks noGrp="1"/>
          </p:cNvSpPr>
          <p:nvPr>
            <p:ph idx="1"/>
          </p:nvPr>
        </p:nvSpPr>
        <p:spPr>
          <a:xfrm>
            <a:off x="322457" y="2614373"/>
            <a:ext cx="6842841" cy="4056250"/>
          </a:xfrm>
          <a:solidFill>
            <a:schemeClr val="accent4">
              <a:lumMod val="20000"/>
              <a:lumOff val="80000"/>
            </a:schemeClr>
          </a:solidFill>
        </p:spPr>
        <p:txBody>
          <a:bodyPr vert="horz" lIns="91440" tIns="45720" rIns="91440" bIns="45720" rtlCol="0" anchor="t">
            <a:noAutofit/>
          </a:bodyPr>
          <a:lstStyle/>
          <a:p>
            <a:pPr>
              <a:lnSpc>
                <a:spcPct val="120000"/>
              </a:lnSpc>
            </a:pPr>
            <a:r>
              <a:rPr lang="en-GB" sz="2000" dirty="0">
                <a:ea typeface="Calibri"/>
                <a:cs typeface="Helvetica"/>
              </a:rPr>
              <a:t>St. Cecilia, </a:t>
            </a:r>
            <a:br>
              <a:rPr lang="en-GB" sz="2000" dirty="0">
                <a:ea typeface="Calibri"/>
                <a:cs typeface="Helvetica"/>
              </a:rPr>
            </a:br>
            <a:r>
              <a:rPr lang="en-GB" sz="2000" dirty="0">
                <a:ea typeface="Calibri"/>
                <a:cs typeface="Helvetica"/>
              </a:rPr>
              <a:t>We are grateful for the music in our lives.</a:t>
            </a:r>
            <a:br>
              <a:rPr lang="en-GB" sz="2000" dirty="0">
                <a:ea typeface="Calibri"/>
                <a:cs typeface="Helvetica"/>
              </a:rPr>
            </a:br>
            <a:r>
              <a:rPr lang="en-GB" sz="2000" dirty="0">
                <a:ea typeface="Calibri"/>
                <a:cs typeface="Helvetica"/>
              </a:rPr>
              <a:t>Help us to use our talents for your glory and  good of others.</a:t>
            </a:r>
            <a:br>
              <a:rPr lang="en-GB" sz="2000" dirty="0">
                <a:ea typeface="Calibri"/>
                <a:cs typeface="Helvetica"/>
              </a:rPr>
            </a:br>
            <a:r>
              <a:rPr lang="en-GB" sz="2000" dirty="0">
                <a:ea typeface="Calibri"/>
                <a:cs typeface="Calibri"/>
              </a:rPr>
              <a:t>May we bring joy to those around us with our musical talents just as you did by singing.</a:t>
            </a:r>
            <a:endParaRPr lang="en-US" sz="2000" dirty="0">
              <a:ea typeface="Calibri"/>
              <a:cs typeface="Calibri"/>
            </a:endParaRPr>
          </a:p>
          <a:p>
            <a:pPr>
              <a:lnSpc>
                <a:spcPct val="120000"/>
              </a:lnSpc>
            </a:pPr>
            <a:r>
              <a:rPr lang="en-GB" sz="2000" dirty="0">
                <a:ea typeface="Calibri"/>
                <a:cs typeface="Calibri"/>
              </a:rPr>
              <a:t>We ask for your blessing and protection for all involved in music at our school – the staff, choristers, and musicians.</a:t>
            </a:r>
          </a:p>
          <a:p>
            <a:pPr>
              <a:lnSpc>
                <a:spcPct val="120000"/>
              </a:lnSpc>
            </a:pPr>
            <a:r>
              <a:rPr lang="en-GB" sz="2000" dirty="0">
                <a:ea typeface="Calibri"/>
                <a:cs typeface="Helvetica"/>
              </a:rPr>
              <a:t>We ask this in the name of Jesus Christ. </a:t>
            </a:r>
            <a:br>
              <a:rPr lang="en-GB" sz="2000" b="1" dirty="0">
                <a:ea typeface="Calibri"/>
                <a:cs typeface="Helvetica"/>
              </a:rPr>
            </a:br>
            <a:r>
              <a:rPr lang="en-GB" sz="2000" b="1" dirty="0">
                <a:ea typeface="Calibri"/>
                <a:cs typeface="Helvetica"/>
              </a:rPr>
              <a:t>Amen.</a:t>
            </a:r>
            <a:endParaRPr lang="en-GB" sz="2000" b="1"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21</a:t>
            </a:fld>
            <a:endParaRPr lang="en-US"/>
          </a:p>
        </p:txBody>
      </p:sp>
      <p:pic>
        <p:nvPicPr>
          <p:cNvPr id="7" name="Picture 6" descr="A painting of a person playing a flute&#10;&#10;Description automatically generated">
            <a:extLst>
              <a:ext uri="{FF2B5EF4-FFF2-40B4-BE49-F238E27FC236}">
                <a16:creationId xmlns:a16="http://schemas.microsoft.com/office/drawing/2014/main" id="{0994C0B0-38A6-4C13-981D-0494A9B2AE47}"/>
              </a:ext>
            </a:extLst>
          </p:cNvPr>
          <p:cNvPicPr>
            <a:picLocks noChangeAspect="1"/>
          </p:cNvPicPr>
          <p:nvPr/>
        </p:nvPicPr>
        <p:blipFill rotWithShape="1">
          <a:blip r:embed="rId2"/>
          <a:srcRect b="303"/>
          <a:stretch/>
        </p:blipFill>
        <p:spPr>
          <a:xfrm>
            <a:off x="7606153" y="2286010"/>
            <a:ext cx="4585847" cy="4571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2335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94474" y="2514938"/>
            <a:ext cx="8107083" cy="4022168"/>
          </a:xfrm>
        </p:spPr>
        <p:txBody>
          <a:bodyPr vert="horz" lIns="91440" tIns="45720" rIns="91440" bIns="45720" rtlCol="0" anchor="b">
            <a:noAutofit/>
          </a:bodyPr>
          <a:lstStyle/>
          <a:p>
            <a:br>
              <a:rPr lang="en-US" sz="2000" dirty="0">
                <a:ea typeface="Calibri Light"/>
                <a:cs typeface="Calibri Light"/>
              </a:rPr>
            </a:br>
            <a:br>
              <a:rPr lang="en-US" sz="2000" dirty="0"/>
            </a:br>
            <a:r>
              <a:rPr lang="en-US" sz="2000" b="1" dirty="0">
                <a:solidFill>
                  <a:schemeClr val="tx1"/>
                </a:solidFill>
                <a:latin typeface="Calibri"/>
                <a:ea typeface="Calibri"/>
                <a:cs typeface="Calibri"/>
              </a:rPr>
              <a:t>Psalm 139</a:t>
            </a:r>
            <a:endParaRPr lang="en-US" sz="2000" dirty="0">
              <a:solidFill>
                <a:schemeClr val="tx1"/>
              </a:solidFill>
              <a:latin typeface="Calibri"/>
              <a:ea typeface="Calibri"/>
              <a:cs typeface="Calibri"/>
            </a:endParaRPr>
          </a:p>
          <a:p>
            <a:r>
              <a:rPr lang="en-US" sz="2000" b="1" dirty="0">
                <a:solidFill>
                  <a:schemeClr val="tx1"/>
                </a:solidFill>
                <a:latin typeface="Calibri"/>
                <a:ea typeface="Calibri"/>
                <a:cs typeface="Calibri"/>
              </a:rPr>
              <a:t>The Inescapable God</a:t>
            </a:r>
            <a:endParaRPr lang="en-US" sz="2000" dirty="0">
              <a:solidFill>
                <a:schemeClr val="tx1"/>
              </a:solidFill>
              <a:latin typeface="Calibri"/>
              <a:ea typeface="Calibri"/>
              <a:cs typeface="Calibri"/>
            </a:endParaRPr>
          </a:p>
          <a:p>
            <a:endParaRPr lang="en-US" sz="2000" b="1" dirty="0">
              <a:solidFill>
                <a:schemeClr val="tx1"/>
              </a:solidFill>
              <a:latin typeface="Calibri"/>
              <a:ea typeface="Calibri"/>
              <a:cs typeface="Calibri"/>
            </a:endParaRPr>
          </a:p>
          <a:p>
            <a:r>
              <a:rPr lang="en-US" sz="2000" dirty="0">
                <a:solidFill>
                  <a:schemeClr val="tx1"/>
                </a:solidFill>
                <a:latin typeface="Calibri"/>
                <a:ea typeface="Calibri"/>
                <a:cs typeface="Calibri"/>
              </a:rPr>
              <a:t>O </a:t>
            </a:r>
            <a:r>
              <a:rPr lang="en-US" sz="2000" cap="small" dirty="0">
                <a:solidFill>
                  <a:schemeClr val="tx1"/>
                </a:solidFill>
                <a:latin typeface="Calibri"/>
                <a:ea typeface="Calibri"/>
                <a:cs typeface="Calibri"/>
              </a:rPr>
              <a:t>Lord</a:t>
            </a:r>
            <a:r>
              <a:rPr lang="en-US" sz="2000" dirty="0">
                <a:solidFill>
                  <a:schemeClr val="tx1"/>
                </a:solidFill>
                <a:latin typeface="Calibri"/>
                <a:ea typeface="Calibri"/>
                <a:cs typeface="Calibri"/>
              </a:rPr>
              <a:t>, you have searched me and known me.</a:t>
            </a:r>
            <a:br>
              <a:rPr lang="en-US" sz="2000" dirty="0">
                <a:latin typeface="Calibri"/>
              </a:rPr>
            </a:br>
            <a:r>
              <a:rPr lang="en-US" sz="2000" dirty="0">
                <a:solidFill>
                  <a:schemeClr val="tx1"/>
                </a:solidFill>
                <a:latin typeface="Calibri"/>
                <a:ea typeface="Calibri"/>
                <a:cs typeface="Calibri"/>
              </a:rPr>
              <a:t>You know when I sit down and when I rise up;</a:t>
            </a:r>
            <a:br>
              <a:rPr lang="en-US" sz="2000" dirty="0">
                <a:latin typeface="Calibri"/>
              </a:rPr>
            </a:br>
            <a:r>
              <a:rPr lang="en-US" sz="2000" dirty="0">
                <a:solidFill>
                  <a:schemeClr val="tx1"/>
                </a:solidFill>
                <a:latin typeface="Calibri"/>
                <a:ea typeface="Calibri"/>
                <a:cs typeface="Calibri"/>
              </a:rPr>
              <a:t>    you discern my thoughts from far away.</a:t>
            </a:r>
            <a:br>
              <a:rPr lang="en-US" sz="2000" dirty="0">
                <a:latin typeface="Calibri"/>
              </a:rPr>
            </a:br>
            <a:r>
              <a:rPr lang="en-US" sz="2000" dirty="0">
                <a:solidFill>
                  <a:schemeClr val="tx1"/>
                </a:solidFill>
                <a:latin typeface="Calibri"/>
                <a:ea typeface="Calibri"/>
                <a:cs typeface="Calibri"/>
              </a:rPr>
              <a:t>You search out my path and my lying down,</a:t>
            </a:r>
            <a:br>
              <a:rPr lang="en-US" sz="2000" dirty="0">
                <a:latin typeface="Calibri"/>
              </a:rPr>
            </a:br>
            <a:r>
              <a:rPr lang="en-US" sz="2000" dirty="0">
                <a:solidFill>
                  <a:schemeClr val="tx1"/>
                </a:solidFill>
                <a:latin typeface="Calibri"/>
                <a:ea typeface="Calibri"/>
                <a:cs typeface="Calibri"/>
              </a:rPr>
              <a:t>    and are acquainted with all my ways.</a:t>
            </a:r>
            <a:br>
              <a:rPr lang="en-US" sz="2000" dirty="0">
                <a:latin typeface="Calibri"/>
              </a:rPr>
            </a:br>
            <a:r>
              <a:rPr lang="en-US" sz="2000" dirty="0">
                <a:solidFill>
                  <a:schemeClr val="tx1"/>
                </a:solidFill>
                <a:latin typeface="Calibri"/>
                <a:ea typeface="Calibri"/>
                <a:cs typeface="Calibri"/>
              </a:rPr>
              <a:t>Even before a word is on my tongue,</a:t>
            </a:r>
            <a:br>
              <a:rPr lang="en-US" sz="2000" dirty="0">
                <a:latin typeface="Calibri"/>
              </a:rPr>
            </a:br>
            <a:r>
              <a:rPr lang="en-US" sz="2000" dirty="0">
                <a:solidFill>
                  <a:schemeClr val="tx1"/>
                </a:solidFill>
                <a:latin typeface="Calibri"/>
                <a:ea typeface="Calibri"/>
                <a:cs typeface="Calibri"/>
              </a:rPr>
              <a:t>    O </a:t>
            </a:r>
            <a:r>
              <a:rPr lang="en-US" sz="2000" cap="small" dirty="0">
                <a:solidFill>
                  <a:schemeClr val="tx1"/>
                </a:solidFill>
                <a:latin typeface="Calibri"/>
                <a:ea typeface="Calibri"/>
                <a:cs typeface="Calibri"/>
              </a:rPr>
              <a:t>Lord</a:t>
            </a:r>
            <a:r>
              <a:rPr lang="en-US" sz="2000" dirty="0">
                <a:solidFill>
                  <a:schemeClr val="tx1"/>
                </a:solidFill>
                <a:latin typeface="Calibri"/>
                <a:ea typeface="Calibri"/>
                <a:cs typeface="Calibri"/>
              </a:rPr>
              <a:t>, you know it completely.</a:t>
            </a:r>
            <a:br>
              <a:rPr lang="en-US" sz="2000" dirty="0">
                <a:latin typeface="Calibri"/>
              </a:rPr>
            </a:br>
            <a:r>
              <a:rPr lang="en-US" sz="2000" dirty="0">
                <a:solidFill>
                  <a:schemeClr val="tx1"/>
                </a:solidFill>
                <a:latin typeface="Calibri"/>
                <a:ea typeface="Calibri"/>
                <a:cs typeface="Calibri"/>
              </a:rPr>
              <a:t>You hem me in, behind and before,</a:t>
            </a:r>
            <a:br>
              <a:rPr lang="en-US" sz="2000" dirty="0">
                <a:latin typeface="Calibri"/>
              </a:rPr>
            </a:br>
            <a:r>
              <a:rPr lang="en-US" sz="2000" dirty="0">
                <a:solidFill>
                  <a:schemeClr val="tx1"/>
                </a:solidFill>
                <a:latin typeface="Calibri"/>
                <a:ea typeface="Calibri"/>
                <a:cs typeface="Calibri"/>
              </a:rPr>
              <a:t>    and lay your hand upon me.</a:t>
            </a:r>
            <a:br>
              <a:rPr lang="en-US" sz="2000" dirty="0">
                <a:latin typeface="Calibri"/>
              </a:rPr>
            </a:br>
            <a:r>
              <a:rPr lang="en-US" sz="2000" dirty="0">
                <a:solidFill>
                  <a:schemeClr val="tx1"/>
                </a:solidFill>
                <a:latin typeface="Calibri"/>
                <a:ea typeface="Calibri"/>
                <a:cs typeface="Calibri"/>
              </a:rPr>
              <a:t>Such knowledge is too wonderful for me;</a:t>
            </a:r>
            <a:br>
              <a:rPr lang="en-US" sz="2000" dirty="0">
                <a:latin typeface="Calibri"/>
              </a:rPr>
            </a:br>
            <a:r>
              <a:rPr lang="en-US" sz="2000" dirty="0">
                <a:solidFill>
                  <a:schemeClr val="tx1"/>
                </a:solidFill>
                <a:latin typeface="Calibri"/>
                <a:ea typeface="Calibri"/>
                <a:cs typeface="Calibri"/>
              </a:rPr>
              <a:t>    it is so high that I cannot attain it.</a:t>
            </a:r>
          </a:p>
          <a:p>
            <a:endParaRPr lang="en-US" sz="20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9830907" y="6356350"/>
            <a:ext cx="1883111" cy="365125"/>
          </a:xfrm>
        </p:spPr>
        <p:txBody>
          <a:bodyPr vert="horz" lIns="91440" tIns="45720" rIns="91440" bIns="45720" rtlCol="0" anchor="ctr">
            <a:normAutofit/>
          </a:bodyPr>
          <a:lstStyle/>
          <a:p>
            <a:pPr>
              <a:spcAft>
                <a:spcPts val="600"/>
              </a:spcAft>
              <a:defRPr/>
            </a:pPr>
            <a:fld id="{244D815C-8BF3-4ECF-A945-A2A7C2983AF9}" type="slidenum">
              <a:rPr lang="en-US">
                <a:solidFill>
                  <a:schemeClr val="bg1"/>
                </a:solidFill>
                <a:latin typeface="Calibri" panose="020F0502020204030204"/>
              </a:rPr>
              <a:pPr>
                <a:spcAft>
                  <a:spcPts val="600"/>
                </a:spcAft>
                <a:defRPr/>
              </a:pPr>
              <a:t>3</a:t>
            </a:fld>
            <a:endParaRPr lang="en-US">
              <a:solidFill>
                <a:schemeClr val="bg1"/>
              </a:solidFill>
              <a:latin typeface="Calibri" panose="020F0502020204030204"/>
            </a:endParaRPr>
          </a:p>
        </p:txBody>
      </p:sp>
      <p:pic>
        <p:nvPicPr>
          <p:cNvPr id="3" name="Picture 2" descr="A red heart on a wood surface&#10;&#10;Description automatically generated">
            <a:extLst>
              <a:ext uri="{FF2B5EF4-FFF2-40B4-BE49-F238E27FC236}">
                <a16:creationId xmlns:a16="http://schemas.microsoft.com/office/drawing/2014/main" id="{1B9ED116-ADBC-1BE0-060B-0827D01177F4}"/>
              </a:ext>
            </a:extLst>
          </p:cNvPr>
          <p:cNvPicPr>
            <a:picLocks noChangeAspect="1"/>
          </p:cNvPicPr>
          <p:nvPr/>
        </p:nvPicPr>
        <p:blipFill>
          <a:blip r:embed="rId2"/>
          <a:stretch>
            <a:fillRect/>
          </a:stretch>
        </p:blipFill>
        <p:spPr>
          <a:xfrm>
            <a:off x="9236788" y="267059"/>
            <a:ext cx="2623892" cy="2614688"/>
          </a:xfrm>
          <a:prstGeom prst="rect">
            <a:avLst/>
          </a:prstGeom>
        </p:spPr>
      </p:pic>
      <p:sp>
        <p:nvSpPr>
          <p:cNvPr id="4" name="TextBox 3">
            <a:extLst>
              <a:ext uri="{FF2B5EF4-FFF2-40B4-BE49-F238E27FC236}">
                <a16:creationId xmlns:a16="http://schemas.microsoft.com/office/drawing/2014/main" id="{3471CCB0-DF7B-6336-F3E8-A71CC2DFE58E}"/>
              </a:ext>
            </a:extLst>
          </p:cNvPr>
          <p:cNvSpPr txBox="1"/>
          <p:nvPr/>
        </p:nvSpPr>
        <p:spPr>
          <a:xfrm>
            <a:off x="762000" y="635000"/>
            <a:ext cx="49711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light"/>
                <a:ea typeface="calibri light"/>
                <a:cs typeface="calibri light"/>
              </a:rPr>
              <a:t> </a:t>
            </a:r>
            <a:r>
              <a:rPr lang="en-US" sz="3600" b="1" dirty="0">
                <a:solidFill>
                  <a:schemeClr val="bg1"/>
                </a:solidFill>
                <a:latin typeface="Calibri" panose="020F0502020204030204" pitchFamily="34" charset="0"/>
                <a:ea typeface="calibri light"/>
                <a:cs typeface="Calibri" panose="020F0502020204030204" pitchFamily="34" charset="0"/>
              </a:rPr>
              <a:t>Monday God's Word</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06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34BD-51EF-4D02-B77B-23B2C390B42E}"/>
              </a:ext>
            </a:extLst>
          </p:cNvPr>
          <p:cNvSpPr>
            <a:spLocks noGrp="1"/>
          </p:cNvSpPr>
          <p:nvPr>
            <p:ph type="title"/>
          </p:nvPr>
        </p:nvSpPr>
        <p:spPr/>
        <p:txBody>
          <a:bodyPr/>
          <a:lstStyle/>
          <a:p>
            <a:r>
              <a:rPr lang="en-GB" dirty="0"/>
              <a:t>Monday – to think about</a:t>
            </a:r>
          </a:p>
        </p:txBody>
      </p:sp>
      <p:sp>
        <p:nvSpPr>
          <p:cNvPr id="3" name="Picture Placeholder 2">
            <a:extLst>
              <a:ext uri="{FF2B5EF4-FFF2-40B4-BE49-F238E27FC236}">
                <a16:creationId xmlns:a16="http://schemas.microsoft.com/office/drawing/2014/main" id="{9EDE927F-6205-45EB-AA7D-8C945E9982F1}"/>
              </a:ext>
            </a:extLst>
          </p:cNvPr>
          <p:cNvSpPr>
            <a:spLocks noGrp="1"/>
          </p:cNvSpPr>
          <p:nvPr>
            <p:ph type="pic" sz="quarter" idx="13"/>
          </p:nvPr>
        </p:nvSpPr>
        <p:spPr/>
      </p:sp>
      <p:sp>
        <p:nvSpPr>
          <p:cNvPr id="4" name="Content Placeholder 3">
            <a:extLst>
              <a:ext uri="{FF2B5EF4-FFF2-40B4-BE49-F238E27FC236}">
                <a16:creationId xmlns:a16="http://schemas.microsoft.com/office/drawing/2014/main" id="{B9805E55-4ACC-4773-9234-29959206C45F}"/>
              </a:ext>
            </a:extLst>
          </p:cNvPr>
          <p:cNvSpPr>
            <a:spLocks noGrp="1"/>
          </p:cNvSpPr>
          <p:nvPr>
            <p:ph idx="1"/>
          </p:nvPr>
        </p:nvSpPr>
        <p:spPr>
          <a:xfrm>
            <a:off x="5517574" y="2732931"/>
            <a:ext cx="5952836" cy="3284359"/>
          </a:xfrm>
          <a:solidFill>
            <a:schemeClr val="accent1">
              <a:lumMod val="40000"/>
              <a:lumOff val="60000"/>
            </a:schemeClr>
          </a:solidFill>
        </p:spPr>
        <p:txBody>
          <a:bodyPr/>
          <a:lstStyle/>
          <a:p>
            <a:r>
              <a:rPr lang="en-GB" dirty="0"/>
              <a:t>God the Father knows you better than you know yourself.</a:t>
            </a:r>
          </a:p>
          <a:p>
            <a:r>
              <a:rPr lang="en-GB" dirty="0"/>
              <a:t>At the beginning of a new week spend some time in silence with God.</a:t>
            </a:r>
          </a:p>
          <a:p>
            <a:r>
              <a:rPr lang="en-GB" dirty="0"/>
              <a:t>Just try to open your heart to let God look in.</a:t>
            </a:r>
          </a:p>
        </p:txBody>
      </p:sp>
      <p:pic>
        <p:nvPicPr>
          <p:cNvPr id="5" name="Picture 4">
            <a:extLst>
              <a:ext uri="{FF2B5EF4-FFF2-40B4-BE49-F238E27FC236}">
                <a16:creationId xmlns:a16="http://schemas.microsoft.com/office/drawing/2014/main" id="{00958C4F-1E9D-492E-9C0A-AB68D3E33193}"/>
              </a:ext>
            </a:extLst>
          </p:cNvPr>
          <p:cNvPicPr>
            <a:picLocks noChangeAspect="1"/>
          </p:cNvPicPr>
          <p:nvPr/>
        </p:nvPicPr>
        <p:blipFill>
          <a:blip r:embed="rId2"/>
          <a:stretch>
            <a:fillRect/>
          </a:stretch>
        </p:blipFill>
        <p:spPr>
          <a:xfrm>
            <a:off x="695421" y="3145519"/>
            <a:ext cx="4371879" cy="2459182"/>
          </a:xfrm>
          <a:prstGeom prst="rect">
            <a:avLst/>
          </a:prstGeom>
        </p:spPr>
      </p:pic>
    </p:spTree>
    <p:extLst>
      <p:ext uri="{BB962C8B-B14F-4D97-AF65-F5344CB8AC3E}">
        <p14:creationId xmlns:p14="http://schemas.microsoft.com/office/powerpoint/2010/main" val="3087418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94260" y="1683144"/>
            <a:ext cx="2774922" cy="3491712"/>
          </a:xfrm>
        </p:spPr>
        <p:txBody>
          <a:bodyPr vert="horz" lIns="91440" tIns="45720" rIns="91440" bIns="45720" rtlCol="0" anchor="ctr">
            <a:normAutofit/>
          </a:bodyPr>
          <a:lstStyle/>
          <a:p>
            <a:r>
              <a:rPr lang="en-US" sz="3300" spc="-60" dirty="0">
                <a:solidFill>
                  <a:srgbClr val="FFFFFF"/>
                </a:solidFill>
              </a:rPr>
              <a:t>Tuesday:  Words from Pope Francis</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defTabSz="457200">
              <a:spcAft>
                <a:spcPts val="600"/>
              </a:spcAft>
              <a:defRPr/>
            </a:pPr>
            <a:fld id="{244D815C-8BF3-4ECF-A945-A2A7C2983AF9}" type="slidenum">
              <a:rPr lang="en-US" b="1" kern="1200" dirty="0">
                <a:solidFill>
                  <a:schemeClr val="accent1"/>
                </a:solidFill>
                <a:latin typeface="+mn-lt"/>
                <a:ea typeface="+mn-ea"/>
                <a:cs typeface="+mn-cs"/>
              </a:rPr>
              <a:pPr defTabSz="457200">
                <a:spcAft>
                  <a:spcPts val="600"/>
                </a:spcAft>
                <a:defRPr/>
              </a:pPr>
              <a:t>5</a:t>
            </a:fld>
            <a:endParaRPr lang="en-US" b="1" kern="1200" dirty="0">
              <a:solidFill>
                <a:schemeClr val="accent1"/>
              </a:solidFill>
              <a:latin typeface="+mn-lt"/>
              <a:ea typeface="+mn-ea"/>
              <a:cs typeface="+mn-cs"/>
            </a:endParaRPr>
          </a:p>
        </p:txBody>
      </p:sp>
      <p:sp>
        <p:nvSpPr>
          <p:cNvPr id="7" name="TextBox 6">
            <a:extLst>
              <a:ext uri="{FF2B5EF4-FFF2-40B4-BE49-F238E27FC236}">
                <a16:creationId xmlns:a16="http://schemas.microsoft.com/office/drawing/2014/main" id="{1BAC9F4A-DFFD-CF96-E174-5904200413FD}"/>
              </a:ext>
            </a:extLst>
          </p:cNvPr>
          <p:cNvSpPr txBox="1"/>
          <p:nvPr/>
        </p:nvSpPr>
        <p:spPr>
          <a:xfrm>
            <a:off x="4762777" y="3170392"/>
            <a:ext cx="6921774" cy="3046988"/>
          </a:xfrm>
          <a:prstGeom prst="rect">
            <a:avLst/>
          </a:prstGeom>
          <a:solidFill>
            <a:schemeClr val="accent4">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Calibri"/>
                <a:cs typeface="Calibri"/>
              </a:rPr>
              <a:t>Father,</a:t>
            </a:r>
          </a:p>
          <a:p>
            <a:r>
              <a:rPr lang="en-US" sz="2400" dirty="0">
                <a:ea typeface="Calibri"/>
                <a:cs typeface="Calibri"/>
              </a:rPr>
              <a:t>You have brought us to the beginning of a new week.</a:t>
            </a:r>
          </a:p>
          <a:p>
            <a:r>
              <a:rPr lang="en-US" sz="2400" dirty="0">
                <a:ea typeface="Calibri"/>
                <a:cs typeface="Calibri"/>
              </a:rPr>
              <a:t>Your hand is upon us to care for and protect us.</a:t>
            </a:r>
          </a:p>
          <a:p>
            <a:r>
              <a:rPr lang="en-US" sz="2400" dirty="0">
                <a:ea typeface="Calibri"/>
                <a:cs typeface="Calibri"/>
              </a:rPr>
              <a:t>We offer you our lives and hearts,</a:t>
            </a:r>
          </a:p>
          <a:p>
            <a:r>
              <a:rPr lang="en-US" sz="2400" dirty="0">
                <a:ea typeface="Calibri"/>
                <a:cs typeface="Calibri"/>
              </a:rPr>
              <a:t>May we always do your will,</a:t>
            </a:r>
          </a:p>
          <a:p>
            <a:r>
              <a:rPr lang="en-US" sz="2400" dirty="0">
                <a:ea typeface="Calibri"/>
                <a:cs typeface="Calibri"/>
              </a:rPr>
              <a:t>And love our </a:t>
            </a:r>
            <a:r>
              <a:rPr lang="en-US" sz="2400" dirty="0" err="1">
                <a:ea typeface="Calibri"/>
                <a:cs typeface="Calibri"/>
              </a:rPr>
              <a:t>neighbour</a:t>
            </a:r>
            <a:r>
              <a:rPr lang="en-US" sz="2400" dirty="0">
                <a:ea typeface="Calibri"/>
                <a:cs typeface="Calibri"/>
              </a:rPr>
              <a:t> as ourselves</a:t>
            </a:r>
          </a:p>
          <a:p>
            <a:r>
              <a:rPr lang="en-US" sz="2400" dirty="0">
                <a:ea typeface="Calibri"/>
                <a:cs typeface="Calibri"/>
              </a:rPr>
              <a:t>Amen</a:t>
            </a:r>
          </a:p>
          <a:p>
            <a:r>
              <a:rPr lang="en-US" sz="2400" dirty="0">
                <a:ea typeface="Calibri"/>
                <a:cs typeface="Calibri"/>
              </a:rPr>
              <a:t>St Edward: </a:t>
            </a:r>
            <a:r>
              <a:rPr lang="en-US" sz="2400" b="1" dirty="0">
                <a:ea typeface="Calibri"/>
                <a:cs typeface="Calibri"/>
              </a:rPr>
              <a:t>Pray for us!</a:t>
            </a:r>
          </a:p>
        </p:txBody>
      </p:sp>
      <p:sp>
        <p:nvSpPr>
          <p:cNvPr id="9" name="Title 17">
            <a:extLst>
              <a:ext uri="{FF2B5EF4-FFF2-40B4-BE49-F238E27FC236}">
                <a16:creationId xmlns:a16="http://schemas.microsoft.com/office/drawing/2014/main" id="{E2B2A595-3B10-3254-8229-C27349101407}"/>
              </a:ext>
            </a:extLst>
          </p:cNvPr>
          <p:cNvSpPr txBox="1">
            <a:spLocks/>
          </p:cNvSpPr>
          <p:nvPr/>
        </p:nvSpPr>
        <p:spPr>
          <a:xfrm>
            <a:off x="682668" y="528344"/>
            <a:ext cx="7750220" cy="1324458"/>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spc="-20" baseline="0">
                <a:solidFill>
                  <a:schemeClr val="bg1"/>
                </a:solidFill>
                <a:latin typeface="+mj-lt"/>
                <a:ea typeface="+mj-ea"/>
                <a:cs typeface="+mj-cs"/>
              </a:defRPr>
            </a:lvl1pPr>
          </a:lstStyle>
          <a:p>
            <a:r>
              <a:rPr lang="en-US" sz="6700" b="1" spc="-100" dirty="0">
                <a:latin typeface="Calibri"/>
                <a:ea typeface="Calibri"/>
                <a:cs typeface="Calibri"/>
              </a:rPr>
              <a:t>Monday: Let us pray</a:t>
            </a:r>
            <a:br>
              <a:rPr lang="en-US" sz="2000" spc="-100" dirty="0"/>
            </a:br>
            <a:br>
              <a:rPr lang="en-US" sz="2000" spc="-100" dirty="0"/>
            </a:br>
            <a:endParaRPr lang="en-US" sz="2200" spc="-100" dirty="0">
              <a:latin typeface="Corbel"/>
              <a:cs typeface="MV Boli"/>
            </a:endParaRPr>
          </a:p>
        </p:txBody>
      </p:sp>
      <p:pic>
        <p:nvPicPr>
          <p:cNvPr id="3" name="Picture 2" descr="Look to Him and be Radiant: Morning and Evening Prayer">
            <a:extLst>
              <a:ext uri="{FF2B5EF4-FFF2-40B4-BE49-F238E27FC236}">
                <a16:creationId xmlns:a16="http://schemas.microsoft.com/office/drawing/2014/main" id="{2684BD9B-B7BD-BAC3-AACD-4343357399D3}"/>
              </a:ext>
            </a:extLst>
          </p:cNvPr>
          <p:cNvPicPr>
            <a:picLocks noChangeAspect="1"/>
          </p:cNvPicPr>
          <p:nvPr/>
        </p:nvPicPr>
        <p:blipFill rotWithShape="1">
          <a:blip r:embed="rId2"/>
          <a:srcRect r="49991" b="418"/>
          <a:stretch/>
        </p:blipFill>
        <p:spPr>
          <a:xfrm>
            <a:off x="497457" y="2429299"/>
            <a:ext cx="3320187" cy="4271081"/>
          </a:xfrm>
          <a:prstGeom prst="rect">
            <a:avLst/>
          </a:prstGeom>
        </p:spPr>
      </p:pic>
      <p:pic>
        <p:nvPicPr>
          <p:cNvPr id="8" name="Picture 7">
            <a:extLst>
              <a:ext uri="{FF2B5EF4-FFF2-40B4-BE49-F238E27FC236}">
                <a16:creationId xmlns:a16="http://schemas.microsoft.com/office/drawing/2014/main" id="{8F1A62D2-98BF-44F8-BFBC-8221FF839782}"/>
              </a:ext>
            </a:extLst>
          </p:cNvPr>
          <p:cNvPicPr>
            <a:picLocks noChangeAspect="1"/>
          </p:cNvPicPr>
          <p:nvPr/>
        </p:nvPicPr>
        <p:blipFill>
          <a:blip r:embed="rId3"/>
          <a:stretch>
            <a:fillRect/>
          </a:stretch>
        </p:blipFill>
        <p:spPr>
          <a:xfrm>
            <a:off x="8026197" y="528344"/>
            <a:ext cx="3643949" cy="2429299"/>
          </a:xfrm>
          <a:prstGeom prst="rect">
            <a:avLst/>
          </a:prstGeom>
        </p:spPr>
      </p:pic>
    </p:spTree>
    <p:extLst>
      <p:ext uri="{BB962C8B-B14F-4D97-AF65-F5344CB8AC3E}">
        <p14:creationId xmlns:p14="http://schemas.microsoft.com/office/powerpoint/2010/main" val="1575612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49868" y="-1494316"/>
            <a:ext cx="4023360" cy="3204134"/>
          </a:xfrm>
        </p:spPr>
        <p:txBody>
          <a:bodyPr vert="horz" lIns="91440" tIns="45720" rIns="91440" bIns="45720" rtlCol="0" anchor="b">
            <a:normAutofit/>
          </a:bodyPr>
          <a:lstStyle/>
          <a:p>
            <a:r>
              <a:rPr lang="en-US" sz="4800" b="0" i="0" cap="none" spc="-150" dirty="0">
                <a:effectLst/>
              </a:rPr>
              <a:t>Tuesday Notices</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schemeClr val="bg1"/>
                </a:solidFill>
                <a:latin typeface="Calibri" panose="020F0502020204030204"/>
              </a:rPr>
              <a:pPr>
                <a:spcAft>
                  <a:spcPts val="600"/>
                </a:spcAft>
                <a:defRPr/>
              </a:pPr>
              <a:t>6</a:t>
            </a:fld>
            <a:endParaRPr lang="en-US">
              <a:solidFill>
                <a:schemeClr val="bg1"/>
              </a:solidFill>
              <a:latin typeface="Calibri" panose="020F0502020204030204"/>
            </a:endParaRPr>
          </a:p>
        </p:txBody>
      </p:sp>
      <p:sp>
        <p:nvSpPr>
          <p:cNvPr id="2" name="TextBox 1">
            <a:extLst>
              <a:ext uri="{FF2B5EF4-FFF2-40B4-BE49-F238E27FC236}">
                <a16:creationId xmlns:a16="http://schemas.microsoft.com/office/drawing/2014/main" id="{296A9929-2D3A-C988-410A-4C6422B492CF}"/>
              </a:ext>
            </a:extLst>
          </p:cNvPr>
          <p:cNvSpPr txBox="1"/>
          <p:nvPr/>
        </p:nvSpPr>
        <p:spPr>
          <a:xfrm>
            <a:off x="5070230" y="3018691"/>
            <a:ext cx="596900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spcAft>
                <a:spcPts val="600"/>
              </a:spcAft>
              <a:buFont typeface="Arial,Sans-Serif"/>
              <a:buChar char="•"/>
            </a:pPr>
            <a:endParaRPr lang="en-US"/>
          </a:p>
          <a:p>
            <a:pPr marL="285750" indent="-285750">
              <a:spcAft>
                <a:spcPts val="600"/>
              </a:spcAft>
              <a:buFont typeface="Arial,Sans-Serif"/>
              <a:buChar char="•"/>
            </a:pPr>
            <a:endParaRPr lang="en-GB" sz="1200"/>
          </a:p>
          <a:p>
            <a:pPr>
              <a:spcAft>
                <a:spcPts val="600"/>
              </a:spcAft>
            </a:pPr>
            <a:endParaRPr lang="en-US"/>
          </a:p>
        </p:txBody>
      </p:sp>
      <p:sp>
        <p:nvSpPr>
          <p:cNvPr id="6" name="TextBox 5">
            <a:extLst>
              <a:ext uri="{FF2B5EF4-FFF2-40B4-BE49-F238E27FC236}">
                <a16:creationId xmlns:a16="http://schemas.microsoft.com/office/drawing/2014/main" id="{0462993D-8149-3951-15D9-0010F8AC2C89}"/>
              </a:ext>
            </a:extLst>
          </p:cNvPr>
          <p:cNvSpPr txBox="1"/>
          <p:nvPr/>
        </p:nvSpPr>
        <p:spPr>
          <a:xfrm>
            <a:off x="1025236" y="1991579"/>
            <a:ext cx="49689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ea typeface="Calibri"/>
              <a:cs typeface="Calibri"/>
            </a:endParaRPr>
          </a:p>
          <a:p>
            <a:r>
              <a:rPr lang="en-US" sz="2000" b="1" dirty="0">
                <a:solidFill>
                  <a:srgbClr val="FF0000"/>
                </a:solidFill>
                <a:latin typeface="Calibri"/>
                <a:ea typeface="Calibri"/>
                <a:cs typeface="Arial"/>
              </a:rPr>
              <a:t>TOMORROW</a:t>
            </a:r>
            <a:r>
              <a:rPr lang="en-US" sz="2000" b="1" dirty="0">
                <a:solidFill>
                  <a:srgbClr val="FF0000"/>
                </a:solidFill>
                <a:highlight>
                  <a:srgbClr val="FFFF00"/>
                </a:highlight>
                <a:latin typeface="Calibri"/>
                <a:ea typeface="Calibri"/>
                <a:cs typeface="Arial"/>
              </a:rPr>
              <a:t> </a:t>
            </a:r>
            <a:r>
              <a:rPr lang="en-US" sz="2000" b="1" dirty="0">
                <a:solidFill>
                  <a:srgbClr val="FF0000"/>
                </a:solidFill>
                <a:latin typeface="Calibri"/>
                <a:ea typeface="Calibri"/>
                <a:cs typeface="Arial"/>
              </a:rPr>
              <a:t>is RED WEDNESDAY </a:t>
            </a:r>
            <a:br>
              <a:rPr lang="en-US" sz="2000" b="1" dirty="0">
                <a:solidFill>
                  <a:srgbClr val="FF0000"/>
                </a:solidFill>
                <a:latin typeface="Calibri"/>
                <a:ea typeface="Calibri"/>
                <a:cs typeface="Arial"/>
              </a:rPr>
            </a:br>
            <a:r>
              <a:rPr lang="en-US" sz="2000" b="1" dirty="0">
                <a:solidFill>
                  <a:srgbClr val="FF0000"/>
                </a:solidFill>
                <a:latin typeface="Calibri"/>
                <a:ea typeface="Calibri"/>
                <a:cs typeface="Arial"/>
              </a:rPr>
              <a:t>All members of the school community are encouraged to replace an item of their uniform with something red in support of victims of religious discrimination globally.  (This is not a non uniform day)  </a:t>
            </a:r>
            <a:endParaRPr lang="en-US" sz="2000" dirty="0">
              <a:latin typeface="Calibri"/>
            </a:endParaRPr>
          </a:p>
        </p:txBody>
      </p:sp>
      <p:pic>
        <p:nvPicPr>
          <p:cNvPr id="3" name="Picture 2" descr="A collage of people in red and white&#10;&#10;Description automatically generated">
            <a:extLst>
              <a:ext uri="{FF2B5EF4-FFF2-40B4-BE49-F238E27FC236}">
                <a16:creationId xmlns:a16="http://schemas.microsoft.com/office/drawing/2014/main" id="{8031B423-CAB5-EB04-FD96-3AC51281AA41}"/>
              </a:ext>
            </a:extLst>
          </p:cNvPr>
          <p:cNvPicPr>
            <a:picLocks noChangeAspect="1"/>
          </p:cNvPicPr>
          <p:nvPr/>
        </p:nvPicPr>
        <p:blipFill>
          <a:blip r:embed="rId2"/>
          <a:stretch>
            <a:fillRect/>
          </a:stretch>
        </p:blipFill>
        <p:spPr>
          <a:xfrm>
            <a:off x="7348067" y="605453"/>
            <a:ext cx="4605270" cy="4299555"/>
          </a:xfrm>
          <a:prstGeom prst="rect">
            <a:avLst/>
          </a:prstGeom>
        </p:spPr>
      </p:pic>
      <p:sp>
        <p:nvSpPr>
          <p:cNvPr id="8" name="TextBox 7">
            <a:extLst>
              <a:ext uri="{FF2B5EF4-FFF2-40B4-BE49-F238E27FC236}">
                <a16:creationId xmlns:a16="http://schemas.microsoft.com/office/drawing/2014/main" id="{962E03B1-150B-4DA9-8D77-6CBAF91C72EE}"/>
              </a:ext>
            </a:extLst>
          </p:cNvPr>
          <p:cNvSpPr txBox="1"/>
          <p:nvPr/>
        </p:nvSpPr>
        <p:spPr>
          <a:xfrm>
            <a:off x="646545" y="4343262"/>
            <a:ext cx="6096000" cy="2308324"/>
          </a:xfrm>
          <a:prstGeom prst="rect">
            <a:avLst/>
          </a:prstGeom>
          <a:solidFill>
            <a:schemeClr val="accent1">
              <a:lumMod val="20000"/>
              <a:lumOff val="80000"/>
            </a:schemeClr>
          </a:solidFill>
        </p:spPr>
        <p:txBody>
          <a:bodyPr wrap="square">
            <a:spAutoFit/>
          </a:bodyPr>
          <a:lstStyle/>
          <a:p>
            <a:pPr algn="l" fontAlgn="base"/>
            <a:r>
              <a:rPr lang="en-GB" sz="1800" b="1" i="1" dirty="0">
                <a:solidFill>
                  <a:srgbClr val="000000"/>
                </a:solidFill>
                <a:effectLst/>
                <a:latin typeface="Aptos"/>
              </a:rPr>
              <a:t>Pupils in Years 7 - 11 have the opportunity to purchase St Edward's College coats. These can be worn at break and lunch.</a:t>
            </a:r>
            <a:endParaRPr lang="en-GB" sz="1800" b="0" i="0" dirty="0">
              <a:solidFill>
                <a:srgbClr val="000000"/>
              </a:solidFill>
              <a:effectLst/>
              <a:latin typeface="Aptos"/>
            </a:endParaRPr>
          </a:p>
          <a:p>
            <a:pPr algn="l" fontAlgn="base"/>
            <a:endParaRPr lang="en-GB" sz="1800" b="0" i="0" dirty="0">
              <a:solidFill>
                <a:srgbClr val="000000"/>
              </a:solidFill>
              <a:effectLst/>
              <a:latin typeface="Aptos"/>
            </a:endParaRPr>
          </a:p>
          <a:p>
            <a:pPr algn="l" fontAlgn="base"/>
            <a:r>
              <a:rPr lang="en-GB" sz="1800" b="1" i="1" dirty="0">
                <a:solidFill>
                  <a:srgbClr val="000000"/>
                </a:solidFill>
                <a:effectLst/>
                <a:latin typeface="Aptos"/>
              </a:rPr>
              <a:t>Pupils who come to school in a non-St Edward's College coat must remove the coat at the Foley Gate in the morning. The coat must be stored in a locker or bag - not carried around school and not worn during the school day at all</a:t>
            </a:r>
            <a:endParaRPr lang="en-GB" sz="1800" b="0" i="0" dirty="0">
              <a:solidFill>
                <a:srgbClr val="000000"/>
              </a:solidFill>
              <a:effectLst/>
              <a:latin typeface="Aptos"/>
            </a:endParaRPr>
          </a:p>
        </p:txBody>
      </p:sp>
    </p:spTree>
    <p:extLst>
      <p:ext uri="{BB962C8B-B14F-4D97-AF65-F5344CB8AC3E}">
        <p14:creationId xmlns:p14="http://schemas.microsoft.com/office/powerpoint/2010/main" val="46336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98771" y="489227"/>
            <a:ext cx="3498979" cy="2456442"/>
          </a:xfrm>
        </p:spPr>
        <p:txBody>
          <a:bodyPr vert="horz" lIns="228600" tIns="228600" rIns="228600" bIns="228600" rtlCol="0" anchor="ctr">
            <a:normAutofit fontScale="90000"/>
          </a:bodyPr>
          <a:lstStyle/>
          <a:p>
            <a:r>
              <a:rPr lang="en-US" sz="3700" spc="-150" dirty="0">
                <a:solidFill>
                  <a:srgbClr val="FFFEFF"/>
                </a:solidFill>
              </a:rPr>
              <a:t>Tuesday</a:t>
            </a:r>
            <a:r>
              <a:rPr lang="en-US" sz="3700" b="0" i="0" kern="1200" cap="none" spc="-150" dirty="0">
                <a:solidFill>
                  <a:srgbClr val="FFFEFF"/>
                </a:solidFill>
                <a:effectLst/>
                <a:latin typeface="+mj-lt"/>
                <a:ea typeface="+mj-ea"/>
                <a:cs typeface="+mj-cs"/>
              </a:rPr>
              <a:t> </a:t>
            </a:r>
            <a:br>
              <a:rPr lang="en-US" sz="3700" b="0" i="0" kern="1200" cap="none" spc="-150" dirty="0">
                <a:solidFill>
                  <a:srgbClr val="FFFEFF"/>
                </a:solidFill>
                <a:effectLst/>
                <a:latin typeface="+mj-lt"/>
                <a:ea typeface="+mj-ea"/>
                <a:cs typeface="+mj-cs"/>
              </a:rPr>
            </a:br>
            <a:r>
              <a:rPr lang="en-US" sz="3700" spc="-150" dirty="0">
                <a:solidFill>
                  <a:srgbClr val="FFFEFF"/>
                </a:solidFill>
              </a:rPr>
              <a:t>Praying for those who mourn</a:t>
            </a:r>
            <a:br>
              <a:rPr lang="en-US" sz="3700" b="0" i="0" kern="1200" cap="none" spc="-150" dirty="0">
                <a:solidFill>
                  <a:srgbClr val="FFFEFF"/>
                </a:solidFill>
                <a:effectLst/>
                <a:latin typeface="+mj-lt"/>
                <a:ea typeface="+mj-ea"/>
                <a:cs typeface="+mj-cs"/>
              </a:rPr>
            </a:br>
            <a:br>
              <a:rPr lang="en-US" sz="3700" b="0" i="0" kern="1200" cap="none" spc="-150" dirty="0">
                <a:solidFill>
                  <a:srgbClr val="FFFEFF"/>
                </a:solidFill>
                <a:effectLst/>
                <a:latin typeface="+mj-lt"/>
                <a:ea typeface="+mj-ea"/>
                <a:cs typeface="+mj-cs"/>
              </a:rPr>
            </a:br>
            <a:endParaRPr lang="en-US" sz="3700" b="0" i="0" kern="1200" cap="none" spc="-150" dirty="0">
              <a:solidFill>
                <a:srgbClr val="FFFEFF"/>
              </a:solidFill>
              <a:effectLst/>
              <a:latin typeface="+mj-lt"/>
              <a:ea typeface="+mj-ea"/>
              <a:cs typeface="+mj-cs"/>
            </a:endParaRPr>
          </a:p>
        </p:txBody>
      </p:sp>
      <p:sp>
        <p:nvSpPr>
          <p:cNvPr id="3" name="Content Placeholder 2">
            <a:extLst>
              <a:ext uri="{FF2B5EF4-FFF2-40B4-BE49-F238E27FC236}">
                <a16:creationId xmlns:a16="http://schemas.microsoft.com/office/drawing/2014/main" id="{1337838F-D56A-4B8E-D831-C5737E7E462D}"/>
              </a:ext>
            </a:extLst>
          </p:cNvPr>
          <p:cNvSpPr>
            <a:spLocks noGrp="1"/>
          </p:cNvSpPr>
          <p:nvPr>
            <p:ph idx="1"/>
          </p:nvPr>
        </p:nvSpPr>
        <p:spPr>
          <a:xfrm>
            <a:off x="6470389" y="2261326"/>
            <a:ext cx="4608774" cy="1985647"/>
          </a:xfrm>
        </p:spPr>
        <p:txBody>
          <a:bodyPr vert="horz" lIns="91440" tIns="45720" rIns="91440" bIns="45720" rtlCol="0" anchor="ctr">
            <a:noAutofit/>
          </a:bodyPr>
          <a:lstStyle/>
          <a:p>
            <a:pPr defTabSz="502920">
              <a:spcBef>
                <a:spcPts val="550"/>
              </a:spcBef>
            </a:pPr>
            <a:endParaRPr lang="en-US" sz="1100" kern="1200">
              <a:solidFill>
                <a:schemeClr val="tx1"/>
              </a:solidFill>
              <a:effectLst/>
              <a:latin typeface="+mn-lt"/>
              <a:ea typeface="+mn-lt"/>
              <a:cs typeface="+mn-lt"/>
            </a:endParaRPr>
          </a:p>
          <a:p>
            <a:pPr defTabSz="502920">
              <a:spcBef>
                <a:spcPts val="550"/>
              </a:spcBef>
            </a:pPr>
            <a:endParaRPr lang="en-US" sz="660" kern="1200">
              <a:solidFill>
                <a:schemeClr val="tx1"/>
              </a:solidFill>
              <a:effectLst/>
              <a:latin typeface="+mn-lt"/>
              <a:ea typeface="+mn-lt"/>
              <a:cs typeface="+mn-lt"/>
            </a:endParaRPr>
          </a:p>
          <a:p>
            <a:endParaRPr lang="en-US" sz="1200" dirty="0">
              <a:ea typeface="+mn-lt"/>
              <a:cs typeface="+mn-lt"/>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9138898" y="4385558"/>
            <a:ext cx="1511856" cy="201231"/>
          </a:xfrm>
        </p:spPr>
        <p:txBody>
          <a:bodyPr vert="horz" lIns="91440" tIns="45720" rIns="91440" bIns="45720" rtlCol="0" anchor="ctr">
            <a:normAutofit/>
          </a:bodyPr>
          <a:lstStyle/>
          <a:p>
            <a:pPr defTabSz="502920">
              <a:spcAft>
                <a:spcPts val="330"/>
              </a:spcAft>
              <a:defRPr/>
            </a:pPr>
            <a:fld id="{244D815C-8BF3-4ECF-A945-A2A7C2983AF9}" type="slidenum">
              <a:rPr lang="en-US" sz="550" kern="1200" dirty="0">
                <a:solidFill>
                  <a:schemeClr val="tx1">
                    <a:lumMod val="75000"/>
                    <a:lumOff val="25000"/>
                  </a:schemeClr>
                </a:solidFill>
                <a:latin typeface="Calibri" panose="020F0502020204030204"/>
                <a:ea typeface="+mn-ea"/>
                <a:cs typeface="+mn-cs"/>
              </a:rPr>
              <a:pPr defTabSz="502920">
                <a:spcAft>
                  <a:spcPts val="330"/>
                </a:spcAft>
                <a:defRPr/>
              </a:pPr>
              <a:t>7</a:t>
            </a:fld>
            <a:endParaRPr lang="en-US">
              <a:solidFill>
                <a:schemeClr val="tx1">
                  <a:lumMod val="75000"/>
                  <a:lumOff val="25000"/>
                </a:schemeClr>
              </a:solidFill>
              <a:latin typeface="Calibri" panose="020F0502020204030204"/>
            </a:endParaRPr>
          </a:p>
        </p:txBody>
      </p:sp>
      <p:sp>
        <p:nvSpPr>
          <p:cNvPr id="6" name="TextBox 1">
            <a:extLst>
              <a:ext uri="{FF2B5EF4-FFF2-40B4-BE49-F238E27FC236}">
                <a16:creationId xmlns:a16="http://schemas.microsoft.com/office/drawing/2014/main" id="{543F99BD-DA08-522B-A012-3707C6A8AB85}"/>
              </a:ext>
            </a:extLst>
          </p:cNvPr>
          <p:cNvSpPr txBox="1"/>
          <p:nvPr/>
        </p:nvSpPr>
        <p:spPr>
          <a:xfrm>
            <a:off x="6470389" y="3157566"/>
            <a:ext cx="5384769"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Corbel"/>
                <a:ea typeface="Open Sans"/>
                <a:cs typeface="Open Sans"/>
              </a:rPr>
              <a:t>Death is an inevitable part of life.  Losing those we love is something which we will all have to face during our lives.  Grief can feel overwhelming. One way we can help those who are grieving is by our prayers.</a:t>
            </a:r>
          </a:p>
        </p:txBody>
      </p:sp>
      <p:pic>
        <p:nvPicPr>
          <p:cNvPr id="2" name="Picture 1">
            <a:extLst>
              <a:ext uri="{FF2B5EF4-FFF2-40B4-BE49-F238E27FC236}">
                <a16:creationId xmlns:a16="http://schemas.microsoft.com/office/drawing/2014/main" id="{1DDA69D2-C774-4D5E-B144-5AD35E301850}"/>
              </a:ext>
            </a:extLst>
          </p:cNvPr>
          <p:cNvPicPr>
            <a:picLocks noChangeAspect="1"/>
          </p:cNvPicPr>
          <p:nvPr/>
        </p:nvPicPr>
        <p:blipFill>
          <a:blip r:embed="rId2"/>
          <a:stretch>
            <a:fillRect/>
          </a:stretch>
        </p:blipFill>
        <p:spPr>
          <a:xfrm>
            <a:off x="498770" y="3157565"/>
            <a:ext cx="5222842" cy="2924792"/>
          </a:xfrm>
          <a:prstGeom prst="rect">
            <a:avLst/>
          </a:prstGeom>
        </p:spPr>
      </p:pic>
    </p:spTree>
    <p:extLst>
      <p:ext uri="{BB962C8B-B14F-4D97-AF65-F5344CB8AC3E}">
        <p14:creationId xmlns:p14="http://schemas.microsoft.com/office/powerpoint/2010/main" val="2601968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876694" y="741391"/>
            <a:ext cx="4234393" cy="1616203"/>
          </a:xfrm>
        </p:spPr>
        <p:txBody>
          <a:bodyPr vert="horz" lIns="91440" tIns="45720" rIns="91440" bIns="45720" rtlCol="0" anchor="b">
            <a:normAutofit/>
          </a:bodyPr>
          <a:lstStyle/>
          <a:p>
            <a:r>
              <a:rPr lang="en-US" sz="3200" spc="-150" dirty="0">
                <a:solidFill>
                  <a:schemeClr val="tx1"/>
                </a:solidFill>
              </a:rPr>
              <a:t>Tuesday God's Word </a:t>
            </a:r>
            <a:endParaRPr lang="en-US" sz="3200" i="1" spc="-150" dirty="0">
              <a:solidFill>
                <a:schemeClr val="tx1"/>
              </a:solidFill>
            </a:endParaRPr>
          </a:p>
        </p:txBody>
      </p:sp>
      <p:sp>
        <p:nvSpPr>
          <p:cNvPr id="3" name="Content Placeholder 2">
            <a:extLst>
              <a:ext uri="{FF2B5EF4-FFF2-40B4-BE49-F238E27FC236}">
                <a16:creationId xmlns:a16="http://schemas.microsoft.com/office/drawing/2014/main" id="{2D40DB6D-ADD4-34E6-139D-339251A8683A}"/>
              </a:ext>
            </a:extLst>
          </p:cNvPr>
          <p:cNvSpPr>
            <a:spLocks noGrp="1"/>
          </p:cNvSpPr>
          <p:nvPr>
            <p:ph idx="1"/>
          </p:nvPr>
        </p:nvSpPr>
        <p:spPr>
          <a:xfrm>
            <a:off x="876693" y="2533476"/>
            <a:ext cx="4234394" cy="3447832"/>
          </a:xfrm>
        </p:spPr>
        <p:txBody>
          <a:bodyPr vert="horz" lIns="91440" tIns="45720" rIns="91440" bIns="45720" rtlCol="0" anchor="t">
            <a:normAutofit/>
          </a:bodyPr>
          <a:lstStyle/>
          <a:p>
            <a:r>
              <a:rPr lang="en-US" sz="2000" dirty="0"/>
              <a:t>A reading from Matthew's Gospel </a:t>
            </a:r>
            <a:endParaRPr lang="en-US" dirty="0"/>
          </a:p>
          <a:p>
            <a:r>
              <a:rPr lang="en-US" sz="2000" dirty="0"/>
              <a:t>Jesus said:</a:t>
            </a:r>
            <a:endParaRPr lang="en-US" sz="2000" dirty="0">
              <a:ea typeface="Calibri" panose="020F0502020204030204"/>
              <a:cs typeface="Calibri" panose="020F0502020204030204"/>
            </a:endParaRPr>
          </a:p>
          <a:p>
            <a:r>
              <a:rPr lang="en-US" sz="2000" dirty="0"/>
              <a:t>'Blessed are those who mourn,</a:t>
            </a:r>
            <a:br>
              <a:rPr lang="en-US" sz="2000" dirty="0"/>
            </a:br>
            <a:r>
              <a:rPr lang="en-US" sz="2000" dirty="0"/>
              <a:t>    for they will be comforted'</a:t>
            </a:r>
            <a:endParaRPr lang="en-US" sz="2000" dirty="0">
              <a:ea typeface="Calibri" panose="020F0502020204030204"/>
              <a:cs typeface="Calibri" panose="020F0502020204030204"/>
            </a:endParaRPr>
          </a:p>
          <a:p>
            <a:br>
              <a:rPr lang="en-US" sz="2000" b="1" dirty="0">
                <a:ea typeface="Calibri" panose="020F0502020204030204"/>
                <a:cs typeface="Calibri" panose="020F0502020204030204"/>
              </a:rPr>
            </a:br>
            <a:r>
              <a:rPr lang="en-US" sz="2000" b="1" dirty="0">
                <a:ea typeface="Calibri" panose="020F0502020204030204"/>
                <a:cs typeface="Calibri" panose="020F0502020204030204"/>
              </a:rPr>
              <a:t>Psalm 30:11</a:t>
            </a:r>
            <a:endParaRPr lang="en-US" dirty="0"/>
          </a:p>
          <a:p>
            <a:r>
              <a:rPr lang="en-US" sz="2000" b="1" dirty="0"/>
              <a:t>“You have turned my mourning into dancing, you have stripped off my sackcloth and clothed me with joy. ”</a:t>
            </a:r>
            <a:endParaRPr lang="en-US" sz="2000" dirty="0">
              <a:ea typeface="Calibri" panose="020F0502020204030204"/>
              <a:cs typeface="Calibri" panose="020F0502020204030204"/>
            </a:endParaRPr>
          </a:p>
          <a:p>
            <a:endParaRPr lang="en-US" sz="2000" b="1" dirty="0">
              <a:ea typeface="Calibri" panose="020F0502020204030204"/>
              <a:cs typeface="Calibri" panose="020F0502020204030204"/>
            </a:endParaRPr>
          </a:p>
        </p:txBody>
      </p:sp>
      <p:pic>
        <p:nvPicPr>
          <p:cNvPr id="4" name="Picture 3" descr="A person covering her face with her hands&#10;&#10;Description automatically generated">
            <a:extLst>
              <a:ext uri="{FF2B5EF4-FFF2-40B4-BE49-F238E27FC236}">
                <a16:creationId xmlns:a16="http://schemas.microsoft.com/office/drawing/2014/main" id="{997BB19B-8472-17B3-E291-1071B64681CB}"/>
              </a:ext>
            </a:extLst>
          </p:cNvPr>
          <p:cNvPicPr>
            <a:picLocks noChangeAspect="1"/>
          </p:cNvPicPr>
          <p:nvPr/>
        </p:nvPicPr>
        <p:blipFill rotWithShape="1">
          <a:blip r:embed="rId2"/>
          <a:srcRect r="8008" b="-2"/>
          <a:stretch/>
        </p:blipFill>
        <p:spPr>
          <a:xfrm>
            <a:off x="5854890" y="877414"/>
            <a:ext cx="5453545" cy="4984683"/>
          </a:xfrm>
          <a:prstGeom prst="rect">
            <a:avLst/>
          </a:prstGeom>
        </p:spPr>
      </p:pic>
    </p:spTree>
    <p:extLst>
      <p:ext uri="{BB962C8B-B14F-4D97-AF65-F5344CB8AC3E}">
        <p14:creationId xmlns:p14="http://schemas.microsoft.com/office/powerpoint/2010/main" val="2875411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535934" y="479225"/>
            <a:ext cx="10488547" cy="1190912"/>
          </a:xfrm>
        </p:spPr>
        <p:txBody>
          <a:bodyPr vert="horz" lIns="228600" tIns="228600" rIns="228600" bIns="228600" rtlCol="0" anchor="ctr">
            <a:noAutofit/>
          </a:bodyPr>
          <a:lstStyle/>
          <a:p>
            <a:r>
              <a:rPr lang="en-US" sz="4000" spc="-150" dirty="0">
                <a:solidFill>
                  <a:schemeClr val="tx2"/>
                </a:solidFill>
              </a:rPr>
              <a:t>Tuesday:   Let us pray </a:t>
            </a:r>
          </a:p>
        </p:txBody>
      </p:sp>
      <p:sp>
        <p:nvSpPr>
          <p:cNvPr id="3" name="Content Placeholder 2">
            <a:extLst>
              <a:ext uri="{FF2B5EF4-FFF2-40B4-BE49-F238E27FC236}">
                <a16:creationId xmlns:a16="http://schemas.microsoft.com/office/drawing/2014/main" id="{38322F5D-FCD7-5A6C-BBA4-EE4A2FE92556}"/>
              </a:ext>
            </a:extLst>
          </p:cNvPr>
          <p:cNvSpPr>
            <a:spLocks noGrp="1"/>
          </p:cNvSpPr>
          <p:nvPr>
            <p:ph idx="1"/>
          </p:nvPr>
        </p:nvSpPr>
        <p:spPr>
          <a:xfrm>
            <a:off x="3790768" y="1670137"/>
            <a:ext cx="8875922" cy="6329159"/>
          </a:xfrm>
        </p:spPr>
        <p:txBody>
          <a:bodyPr vert="horz" lIns="91440" tIns="45720" rIns="91440" bIns="45720" rtlCol="0" anchor="ctr">
            <a:noAutofit/>
          </a:bodyPr>
          <a:lstStyle/>
          <a:p>
            <a:pPr>
              <a:lnSpc>
                <a:spcPct val="100000"/>
              </a:lnSpc>
            </a:pPr>
            <a:r>
              <a:rPr lang="en-US" sz="2000" dirty="0">
                <a:solidFill>
                  <a:srgbClr val="212544"/>
                </a:solidFill>
                <a:ea typeface="+mn-lt"/>
                <a:cs typeface="+mn-lt"/>
              </a:rPr>
              <a:t>Bless those who mourn, eternal God, with the comfort of your love.</a:t>
            </a:r>
            <a:br>
              <a:rPr lang="en-US" sz="2000" dirty="0">
                <a:solidFill>
                  <a:srgbClr val="212544"/>
                </a:solidFill>
                <a:ea typeface="+mn-lt"/>
                <a:cs typeface="+mn-lt"/>
              </a:rPr>
            </a:br>
            <a:r>
              <a:rPr lang="en-US" sz="2000" dirty="0">
                <a:solidFill>
                  <a:srgbClr val="212544"/>
                </a:solidFill>
                <a:ea typeface="+mn-lt"/>
                <a:cs typeface="+mn-lt"/>
              </a:rPr>
              <a:t>That they may face each new day with hope, </a:t>
            </a:r>
            <a:br>
              <a:rPr lang="en-US" sz="2000" dirty="0">
                <a:solidFill>
                  <a:srgbClr val="212544"/>
                </a:solidFill>
                <a:ea typeface="+mn-lt"/>
                <a:cs typeface="+mn-lt"/>
              </a:rPr>
            </a:br>
            <a:r>
              <a:rPr lang="en-US" sz="2000" dirty="0">
                <a:solidFill>
                  <a:srgbClr val="212544"/>
                </a:solidFill>
                <a:ea typeface="+mn-lt"/>
                <a:cs typeface="+mn-lt"/>
              </a:rPr>
              <a:t>and the certainty that nothing can destroy the good that has been given.</a:t>
            </a:r>
            <a:br>
              <a:rPr lang="en-US" sz="2000" dirty="0">
                <a:solidFill>
                  <a:srgbClr val="212544"/>
                </a:solidFill>
                <a:ea typeface="+mn-lt"/>
                <a:cs typeface="+mn-lt"/>
              </a:rPr>
            </a:br>
            <a:r>
              <a:rPr lang="en-US" sz="2000" dirty="0">
                <a:solidFill>
                  <a:srgbClr val="212544"/>
                </a:solidFill>
                <a:ea typeface="+mn-lt"/>
                <a:cs typeface="+mn-lt"/>
              </a:rPr>
              <a:t>May their memories become joyful,</a:t>
            </a:r>
            <a:br>
              <a:rPr lang="en-US" sz="2000" dirty="0">
                <a:solidFill>
                  <a:srgbClr val="212544"/>
                </a:solidFill>
                <a:ea typeface="+mn-lt"/>
                <a:cs typeface="+mn-lt"/>
              </a:rPr>
            </a:br>
            <a:r>
              <a:rPr lang="en-US" sz="2000" dirty="0">
                <a:solidFill>
                  <a:srgbClr val="212544"/>
                </a:solidFill>
                <a:ea typeface="+mn-lt"/>
                <a:cs typeface="+mn-lt"/>
              </a:rPr>
              <a:t>their days enriched with friendship,</a:t>
            </a:r>
            <a:br>
              <a:rPr lang="en-US" sz="2000" dirty="0">
                <a:solidFill>
                  <a:srgbClr val="212544"/>
                </a:solidFill>
                <a:ea typeface="+mn-lt"/>
                <a:cs typeface="+mn-lt"/>
              </a:rPr>
            </a:br>
            <a:r>
              <a:rPr lang="en-US" sz="2000" dirty="0">
                <a:solidFill>
                  <a:srgbClr val="212544"/>
                </a:solidFill>
                <a:ea typeface="+mn-lt"/>
                <a:cs typeface="+mn-lt"/>
              </a:rPr>
              <a:t>and their lives encircled by your love.</a:t>
            </a:r>
            <a:br>
              <a:rPr lang="en-US" sz="2000" dirty="0">
                <a:solidFill>
                  <a:srgbClr val="212544"/>
                </a:solidFill>
                <a:ea typeface="+mn-lt"/>
                <a:cs typeface="+mn-lt"/>
              </a:rPr>
            </a:br>
            <a:r>
              <a:rPr lang="en-US" sz="2000" dirty="0">
                <a:solidFill>
                  <a:srgbClr val="212544"/>
                </a:solidFill>
                <a:ea typeface="+mn-lt"/>
                <a:cs typeface="+mn-lt"/>
              </a:rPr>
              <a:t>Amen.</a:t>
            </a:r>
          </a:p>
          <a:p>
            <a:pPr>
              <a:lnSpc>
                <a:spcPct val="100000"/>
              </a:lnSpc>
            </a:pPr>
            <a:endParaRPr lang="en-US" sz="2000" dirty="0"/>
          </a:p>
          <a:p>
            <a:pPr>
              <a:lnSpc>
                <a:spcPct val="100000"/>
              </a:lnSpc>
              <a:spcBef>
                <a:spcPts val="0"/>
              </a:spcBef>
            </a:pPr>
            <a:r>
              <a:rPr lang="en-US" sz="2000" i="1" dirty="0">
                <a:ea typeface="+mn-lt"/>
                <a:cs typeface="+mn-lt"/>
              </a:rPr>
              <a:t>and for all whose names are written in our Remembrance book we pray:</a:t>
            </a:r>
            <a:endParaRPr lang="en-US" sz="2000" dirty="0">
              <a:ea typeface="+mn-lt"/>
              <a:cs typeface="+mn-lt"/>
            </a:endParaRPr>
          </a:p>
          <a:p>
            <a:pPr>
              <a:lnSpc>
                <a:spcPct val="100000"/>
              </a:lnSpc>
              <a:spcBef>
                <a:spcPts val="0"/>
              </a:spcBef>
            </a:pPr>
            <a:r>
              <a:rPr lang="en-US" sz="2000" b="1" i="1" dirty="0">
                <a:ea typeface="+mn-lt"/>
                <a:cs typeface="+mn-lt"/>
              </a:rPr>
              <a:t>Eternal rest grant unto them, O lord;</a:t>
            </a:r>
            <a:endParaRPr lang="en-US" sz="2000" b="1" dirty="0">
              <a:ea typeface="Calibri"/>
              <a:cs typeface="Calibri"/>
            </a:endParaRPr>
          </a:p>
          <a:p>
            <a:pPr>
              <a:lnSpc>
                <a:spcPct val="100000"/>
              </a:lnSpc>
              <a:spcBef>
                <a:spcPts val="0"/>
              </a:spcBef>
            </a:pPr>
            <a:r>
              <a:rPr lang="en-US" sz="2000" b="1" i="1" dirty="0">
                <a:ea typeface="+mn-lt"/>
                <a:cs typeface="+mn-lt"/>
              </a:rPr>
              <a:t>And let perpetual light shine upon them.</a:t>
            </a:r>
            <a:endParaRPr lang="en-US" sz="2000" b="1" dirty="0"/>
          </a:p>
          <a:p>
            <a:pPr>
              <a:lnSpc>
                <a:spcPct val="100000"/>
              </a:lnSpc>
              <a:spcBef>
                <a:spcPts val="0"/>
              </a:spcBef>
            </a:pPr>
            <a:r>
              <a:rPr lang="en-US" sz="2000" b="1" i="1" dirty="0">
                <a:ea typeface="+mn-lt"/>
                <a:cs typeface="+mn-lt"/>
              </a:rPr>
              <a:t>May they rest in peace </a:t>
            </a:r>
            <a:endParaRPr lang="en-US" sz="2000" b="1" dirty="0"/>
          </a:p>
          <a:p>
            <a:pPr>
              <a:lnSpc>
                <a:spcPct val="100000"/>
              </a:lnSpc>
              <a:spcBef>
                <a:spcPts val="0"/>
              </a:spcBef>
            </a:pPr>
            <a:r>
              <a:rPr lang="en-US" sz="2000" b="1" i="1" dirty="0">
                <a:ea typeface="+mn-lt"/>
                <a:cs typeface="+mn-lt"/>
              </a:rPr>
              <a:t>Amen</a:t>
            </a:r>
            <a:endParaRPr lang="en-US" sz="2000" b="1" dirty="0"/>
          </a:p>
          <a:p>
            <a:endParaRPr lang="en-US"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9</a:t>
            </a:fld>
            <a:endParaRPr lang="en-US"/>
          </a:p>
        </p:txBody>
      </p:sp>
      <p:pic>
        <p:nvPicPr>
          <p:cNvPr id="4" name="Picture 3" descr="A candle next to a book&#10;&#10;Description automatically generated">
            <a:extLst>
              <a:ext uri="{FF2B5EF4-FFF2-40B4-BE49-F238E27FC236}">
                <a16:creationId xmlns:a16="http://schemas.microsoft.com/office/drawing/2014/main" id="{A985C356-B1E0-DB9F-8AC3-0FC347973C99}"/>
              </a:ext>
            </a:extLst>
          </p:cNvPr>
          <p:cNvPicPr>
            <a:picLocks noChangeAspect="1"/>
          </p:cNvPicPr>
          <p:nvPr/>
        </p:nvPicPr>
        <p:blipFill>
          <a:blip r:embed="rId2"/>
          <a:stretch>
            <a:fillRect/>
          </a:stretch>
        </p:blipFill>
        <p:spPr>
          <a:xfrm>
            <a:off x="367323" y="2556040"/>
            <a:ext cx="2743200" cy="3660689"/>
          </a:xfrm>
          <a:prstGeom prst="rect">
            <a:avLst/>
          </a:prstGeom>
        </p:spPr>
      </p:pic>
      <p:pic>
        <p:nvPicPr>
          <p:cNvPr id="6" name="Picture 5">
            <a:extLst>
              <a:ext uri="{FF2B5EF4-FFF2-40B4-BE49-F238E27FC236}">
                <a16:creationId xmlns:a16="http://schemas.microsoft.com/office/drawing/2014/main" id="{720A4EF9-B120-4B56-A47A-441144C0D1FB}"/>
              </a:ext>
            </a:extLst>
          </p:cNvPr>
          <p:cNvPicPr>
            <a:picLocks noChangeAspect="1"/>
          </p:cNvPicPr>
          <p:nvPr/>
        </p:nvPicPr>
        <p:blipFill>
          <a:blip r:embed="rId3"/>
          <a:stretch>
            <a:fillRect/>
          </a:stretch>
        </p:blipFill>
        <p:spPr>
          <a:xfrm>
            <a:off x="8986056" y="320040"/>
            <a:ext cx="2704673" cy="1803115"/>
          </a:xfrm>
          <a:prstGeom prst="rect">
            <a:avLst/>
          </a:prstGeom>
        </p:spPr>
      </p:pic>
    </p:spTree>
    <p:extLst>
      <p:ext uri="{BB962C8B-B14F-4D97-AF65-F5344CB8AC3E}">
        <p14:creationId xmlns:p14="http://schemas.microsoft.com/office/powerpoint/2010/main" val="39514315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59152A6-D9F2-46C7-B217-D613495E7AFF}">
  <ds:schemaRefs>
    <ds:schemaRef ds:uri="http://schemas.microsoft.com/sharepoint/v3/contenttype/forms"/>
  </ds:schemaRefs>
</ds:datastoreItem>
</file>

<file path=customXml/itemProps2.xml><?xml version="1.0" encoding="utf-8"?>
<ds:datastoreItem xmlns:ds="http://schemas.openxmlformats.org/officeDocument/2006/customXml" ds:itemID="{AD1F2201-AEB8-4954-A8CB-3AC4242CC73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A742F3-D2BE-4CC5-9066-2DB838FE2FFD}">
  <ds:schemaRefs>
    <ds:schemaRef ds:uri="http://purl.org/dc/terms/"/>
    <ds:schemaRef ds:uri="http://schemas.openxmlformats.org/package/2006/metadata/core-properties"/>
    <ds:schemaRef ds:uri="http://schemas.microsoft.com/office/2006/documentManagement/types"/>
    <ds:schemaRef ds:uri="http://schemas.microsoft.com/office/2006/metadata/properties"/>
    <ds:schemaRef ds:uri="16c05727-aa75-4e4a-9b5f-8a80a1165891"/>
    <ds:schemaRef ds:uri="http://schemas.microsoft.com/sharepoint/v3"/>
    <ds:schemaRef ds:uri="http://purl.org/dc/elements/1.1/"/>
    <ds:schemaRef ds:uri="http://www.w3.org/XML/1998/namespace"/>
    <ds:schemaRef ds:uri="http://schemas.microsoft.com/office/infopath/2007/PartnerControls"/>
    <ds:schemaRef ds:uri="230e9df3-be65-4c73-a93b-d1236ebd677e"/>
    <ds:schemaRef ds:uri="71af3243-3dd4-4a8d-8c0d-dd76da1f02a5"/>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257</TotalTime>
  <Words>1908</Words>
  <Application>Microsoft Office PowerPoint</Application>
  <PresentationFormat>Widescreen</PresentationFormat>
  <Paragraphs>154</Paragraphs>
  <Slides>21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Adobe Garamond Pro</vt:lpstr>
      <vt:lpstr>Aptos</vt:lpstr>
      <vt:lpstr>Arial</vt:lpstr>
      <vt:lpstr>Arial,Sans-Serif</vt:lpstr>
      <vt:lpstr>Avenir Next LT Pro</vt:lpstr>
      <vt:lpstr>Calibri</vt:lpstr>
      <vt:lpstr>calibri light</vt:lpstr>
      <vt:lpstr>calibri light</vt:lpstr>
      <vt:lpstr>Corbel</vt:lpstr>
      <vt:lpstr>system-ui</vt:lpstr>
      <vt:lpstr>Wingdings</vt:lpstr>
      <vt:lpstr>Wingdings 2</vt:lpstr>
      <vt:lpstr>Office Theme</vt:lpstr>
      <vt:lpstr>Daily Prayers </vt:lpstr>
      <vt:lpstr>Monday Notices</vt:lpstr>
      <vt:lpstr>  Psalm 139 The Inescapable God  O Lord, you have searched me and known me. You know when I sit down and when I rise up;     you discern my thoughts from far away. You search out my path and my lying down,     and are acquainted with all my ways. Even before a word is on my tongue,     O Lord, you know it completely. You hem me in, behind and before,     and lay your hand upon me. Such knowledge is too wonderful for me;     it is so high that I cannot attain it. </vt:lpstr>
      <vt:lpstr>Monday – to think about</vt:lpstr>
      <vt:lpstr>Tuesday:  Words from Pope Francis</vt:lpstr>
      <vt:lpstr>Tuesday Notices</vt:lpstr>
      <vt:lpstr>Tuesday  Praying for those who mourn  </vt:lpstr>
      <vt:lpstr>Tuesday God's Word </vt:lpstr>
      <vt:lpstr>Tuesday:   Let us pray </vt:lpstr>
      <vt:lpstr> </vt:lpstr>
      <vt:lpstr>Wednesday     To think about</vt:lpstr>
      <vt:lpstr>Wednesday – God's Word</vt:lpstr>
      <vt:lpstr>Wednesday  Let us pray</vt:lpstr>
      <vt:lpstr>Thursday Notices</vt:lpstr>
      <vt:lpstr>Thursday God's Word </vt:lpstr>
      <vt:lpstr>Thursday to think about    </vt:lpstr>
      <vt:lpstr>Thursday:   Let us pray </vt:lpstr>
      <vt:lpstr>Friday Notices</vt:lpstr>
      <vt:lpstr>Friday – Feast of St Cecilia    </vt:lpstr>
      <vt:lpstr>Friday: God's Word</vt:lpstr>
      <vt:lpstr>Friday:   Let us pray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Guidi, Clare</dc:creator>
  <cp:lastModifiedBy>Guidi, Clare</cp:lastModifiedBy>
  <cp:revision>3738</cp:revision>
  <dcterms:created xsi:type="dcterms:W3CDTF">2023-09-03T14:57:50Z</dcterms:created>
  <dcterms:modified xsi:type="dcterms:W3CDTF">2024-11-22T08:13:42Z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