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7" r:id="rId4"/>
  </p:sldMasterIdLst>
  <p:notesMasterIdLst>
    <p:notesMasterId r:id="rId26"/>
  </p:notesMasterIdLst>
  <p:handoutMasterIdLst>
    <p:handoutMasterId r:id="rId27"/>
  </p:handoutMasterIdLst>
  <p:sldIdLst>
    <p:sldId id="256" r:id="rId5"/>
    <p:sldId id="298" r:id="rId6"/>
    <p:sldId id="292" r:id="rId7"/>
    <p:sldId id="293" r:id="rId8"/>
    <p:sldId id="291" r:id="rId9"/>
    <p:sldId id="302" r:id="rId10"/>
    <p:sldId id="277" r:id="rId11"/>
    <p:sldId id="267" r:id="rId12"/>
    <p:sldId id="278" r:id="rId13"/>
    <p:sldId id="303" r:id="rId14"/>
    <p:sldId id="299" r:id="rId15"/>
    <p:sldId id="300" r:id="rId16"/>
    <p:sldId id="301" r:id="rId17"/>
    <p:sldId id="304" r:id="rId18"/>
    <p:sldId id="281" r:id="rId19"/>
    <p:sldId id="280" r:id="rId20"/>
    <p:sldId id="279" r:id="rId21"/>
    <p:sldId id="305" r:id="rId22"/>
    <p:sldId id="308" r:id="rId23"/>
    <p:sldId id="306" r:id="rId24"/>
    <p:sldId id="30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p:normalViewPr>
  <p:slideViewPr>
    <p:cSldViewPr snapToGrid="0">
      <p:cViewPr varScale="1">
        <p:scale>
          <a:sx n="110" d="100"/>
          <a:sy n="110" d="100"/>
        </p:scale>
        <p:origin x="87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10/4/2024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096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2605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853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226247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2804695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36705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576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582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509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507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79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907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147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592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180586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rDmgMElJEAY" TargetMode="Externa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1113810" y="2960716"/>
            <a:ext cx="4036334" cy="2387600"/>
          </a:xfrm>
        </p:spPr>
        <p:txBody>
          <a:bodyPr vert="horz" lIns="91440" tIns="45720" rIns="91440" bIns="45720" rtlCol="0" anchor="t">
            <a:normAutofit/>
          </a:bodyPr>
          <a:lstStyle/>
          <a:p>
            <a:r>
              <a:rPr lang="en-US" sz="5400" b="1" kern="1200" cap="all" spc="-100">
                <a:solidFill>
                  <a:schemeClr val="tx1"/>
                </a:solidFill>
                <a:latin typeface="+mj-lt"/>
                <a:ea typeface="+mj-ea"/>
                <a:cs typeface="+mj-cs"/>
              </a:rPr>
              <a:t>Daily prayer</a:t>
            </a:r>
            <a:br>
              <a:rPr lang="en-US" sz="5400" b="1" kern="1200" cap="all" spc="-100">
                <a:solidFill>
                  <a:schemeClr val="tx1"/>
                </a:solidFill>
                <a:latin typeface="+mj-lt"/>
                <a:ea typeface="+mj-ea"/>
                <a:cs typeface="+mj-cs"/>
              </a:rPr>
            </a:br>
            <a:endParaRPr lang="en-US" sz="5400" b="1" kern="1200" cap="all" spc="-100">
              <a:solidFill>
                <a:schemeClr val="tx1"/>
              </a:solidFill>
              <a:latin typeface="+mj-lt"/>
              <a:ea typeface="+mj-ea"/>
              <a:cs typeface="+mj-cs"/>
            </a:endParaRP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1113809" y="953037"/>
            <a:ext cx="4036333" cy="1709849"/>
          </a:xfrm>
        </p:spPr>
        <p:txBody>
          <a:bodyPr vert="horz" lIns="91440" tIns="45720" rIns="91440" bIns="45720" rtlCol="0" anchor="b">
            <a:normAutofit/>
          </a:bodyPr>
          <a:lstStyle/>
          <a:p>
            <a:r>
              <a:rPr lang="en-US" sz="2000" dirty="0">
                <a:solidFill>
                  <a:schemeClr val="tx1"/>
                </a:solidFill>
              </a:rPr>
              <a:t>30 September – 4 October </a:t>
            </a:r>
            <a:r>
              <a:rPr lang="en-US" sz="2000" b="1" kern="1200" dirty="0">
                <a:solidFill>
                  <a:schemeClr val="tx1"/>
                </a:solidFill>
                <a:latin typeface="+mn-lt"/>
                <a:ea typeface="+mn-ea"/>
                <a:cs typeface="+mn-cs"/>
              </a:rPr>
              <a:t>2024</a:t>
            </a:r>
          </a:p>
        </p:txBody>
      </p:sp>
      <p:grpSp>
        <p:nvGrpSpPr>
          <p:cNvPr id="33" name="Group 3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A74619-F128-4837-A8FC-4322CE10B1AC}"/>
              </a:ext>
            </a:extLst>
          </p:cNvPr>
          <p:cNvPicPr>
            <a:picLocks noChangeAspect="1"/>
          </p:cNvPicPr>
          <p:nvPr/>
        </p:nvPicPr>
        <p:blipFill>
          <a:blip r:embed="rId2"/>
          <a:stretch>
            <a:fillRect/>
          </a:stretch>
        </p:blipFill>
        <p:spPr>
          <a:xfrm>
            <a:off x="5743381" y="1300264"/>
            <a:ext cx="5558776" cy="3704946"/>
          </a:xfrm>
          <a:prstGeom prst="rect">
            <a:avLst/>
          </a:prstGeom>
        </p:spPr>
      </p:pic>
    </p:spTree>
    <p:extLst>
      <p:ext uri="{BB962C8B-B14F-4D97-AF65-F5344CB8AC3E}">
        <p14:creationId xmlns:p14="http://schemas.microsoft.com/office/powerpoint/2010/main" val="27207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00"/>
                                        <p:tgtEl>
                                          <p:spTgt spid="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effectLst>
                  <a:outerShdw blurRad="38100" dist="38100" dir="2700000" algn="tl">
                    <a:srgbClr val="000000">
                      <a:alpha val="43137"/>
                    </a:srgbClr>
                  </a:outerShdw>
                </a:effectLst>
              </a:rPr>
              <a:t>Wednesday Notices</a:t>
            </a:r>
            <a:endParaRPr lang="en-US" sz="5400" dirty="0">
              <a:solidFill>
                <a:schemeClr val="tx1"/>
              </a:solidFill>
              <a:effectLst>
                <a:outerShdw blurRad="38100" dist="38100" dir="2700000" algn="tl">
                  <a:srgbClr val="000000">
                    <a:alpha val="43137"/>
                  </a:srgbClr>
                </a:outerShdw>
              </a:effectLs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10</a:t>
            </a:fld>
            <a:endParaRPr lang="en-US">
              <a:solidFill>
                <a:prstClr val="black">
                  <a:tint val="75000"/>
                </a:prstClr>
              </a:solidFill>
              <a:latin typeface="Calibri" panose="020F0502020204030204"/>
            </a:endParaRPr>
          </a:p>
        </p:txBody>
      </p:sp>
      <p:pic>
        <p:nvPicPr>
          <p:cNvPr id="4" name="Picture 3" descr="A child shouting into a megaphone&#10;&#10;Description automatically generated">
            <a:extLst>
              <a:ext uri="{FF2B5EF4-FFF2-40B4-BE49-F238E27FC236}">
                <a16:creationId xmlns:a16="http://schemas.microsoft.com/office/drawing/2014/main" id="{75C5A488-9017-65AA-C649-7209B27CBD87}"/>
              </a:ext>
            </a:extLst>
          </p:cNvPr>
          <p:cNvPicPr>
            <a:picLocks noChangeAspect="1"/>
          </p:cNvPicPr>
          <p:nvPr/>
        </p:nvPicPr>
        <p:blipFill>
          <a:blip r:embed="rId2"/>
          <a:stretch>
            <a:fillRect/>
          </a:stretch>
        </p:blipFill>
        <p:spPr>
          <a:xfrm>
            <a:off x="51759" y="2615299"/>
            <a:ext cx="3505200" cy="2590684"/>
          </a:xfrm>
          <a:prstGeom prst="rect">
            <a:avLst/>
          </a:prstGeom>
        </p:spPr>
      </p:pic>
      <p:sp>
        <p:nvSpPr>
          <p:cNvPr id="6" name="TextBox 5">
            <a:extLst>
              <a:ext uri="{FF2B5EF4-FFF2-40B4-BE49-F238E27FC236}">
                <a16:creationId xmlns:a16="http://schemas.microsoft.com/office/drawing/2014/main" id="{50323961-282B-4DDD-B00D-F4AEB4BA3FD5}"/>
              </a:ext>
            </a:extLst>
          </p:cNvPr>
          <p:cNvSpPr txBox="1"/>
          <p:nvPr/>
        </p:nvSpPr>
        <p:spPr>
          <a:xfrm>
            <a:off x="3795596" y="2615299"/>
            <a:ext cx="8264167" cy="3724096"/>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srgbClr val="C00000"/>
                </a:solidFill>
                <a:latin typeface="Calibri"/>
                <a:ea typeface="Calibri"/>
                <a:cs typeface="Calibri"/>
              </a:rPr>
              <a:t>Confirmation candidates – all years</a:t>
            </a:r>
          </a:p>
          <a:p>
            <a:pPr algn="ctr"/>
            <a:r>
              <a:rPr lang="en-GB" sz="2000" b="1" dirty="0">
                <a:solidFill>
                  <a:srgbClr val="C00000"/>
                </a:solidFill>
                <a:latin typeface="Calibri"/>
                <a:ea typeface="Calibri"/>
                <a:cs typeface="Calibri"/>
              </a:rPr>
              <a:t>Meeting with Archbishop Malcom today</a:t>
            </a:r>
          </a:p>
          <a:p>
            <a:r>
              <a:rPr lang="en-GB" sz="2000" dirty="0">
                <a:latin typeface="Calibri"/>
                <a:ea typeface="Calibri"/>
                <a:cs typeface="Calibri"/>
              </a:rPr>
              <a:t>Come to the hall at the start of period 5 today (do not go to your lesson first).  </a:t>
            </a:r>
            <a:br>
              <a:rPr lang="en-GB" sz="2000">
                <a:latin typeface="Calibri"/>
                <a:ea typeface="Calibri"/>
                <a:cs typeface="Calibri"/>
              </a:rPr>
            </a:br>
            <a:endParaRPr lang="en-GB" sz="2000" dirty="0">
              <a:latin typeface="Calibri"/>
              <a:ea typeface="Calibri"/>
              <a:cs typeface="Calibri"/>
            </a:endParaRPr>
          </a:p>
          <a:p>
            <a:endParaRPr lang="en-GB" sz="2000" dirty="0">
              <a:latin typeface="Calibri"/>
              <a:ea typeface="Calibri"/>
              <a:cs typeface="Calibri"/>
            </a:endParaRPr>
          </a:p>
          <a:p>
            <a:r>
              <a:rPr lang="en-GB" sz="2000" dirty="0">
                <a:latin typeface="Calibri"/>
                <a:ea typeface="Calibri"/>
                <a:cs typeface="Calibri"/>
              </a:rPr>
              <a:t>Year 10 Colours Celebration Assembly – 10.45</a:t>
            </a:r>
          </a:p>
          <a:p>
            <a:endParaRPr lang="en-GB" sz="2000" dirty="0">
              <a:latin typeface="Calibri"/>
              <a:ea typeface="Calibri"/>
              <a:cs typeface="Calibri"/>
            </a:endParaRPr>
          </a:p>
          <a:p>
            <a:r>
              <a:rPr lang="en-GB" sz="2000" dirty="0">
                <a:latin typeface="Calibri"/>
                <a:ea typeface="Calibri"/>
                <a:cs typeface="Calibri"/>
              </a:rPr>
              <a:t> Football at lunchtime: Year 7 and 8 on the </a:t>
            </a:r>
            <a:r>
              <a:rPr lang="en-GB" sz="2000" dirty="0" err="1">
                <a:latin typeface="Calibri"/>
                <a:ea typeface="Calibri"/>
                <a:cs typeface="Calibri"/>
              </a:rPr>
              <a:t>astro</a:t>
            </a:r>
            <a:r>
              <a:rPr lang="en-GB" sz="2000" dirty="0">
                <a:latin typeface="Calibri"/>
                <a:ea typeface="Calibri"/>
                <a:cs typeface="Calibri"/>
              </a:rPr>
              <a:t> - </a:t>
            </a:r>
            <a:r>
              <a:rPr lang="en-GB" sz="2000" b="1" dirty="0">
                <a:latin typeface="Calibri"/>
                <a:ea typeface="Calibri"/>
                <a:cs typeface="Calibri"/>
              </a:rPr>
              <a:t>cannot</a:t>
            </a:r>
            <a:r>
              <a:rPr lang="en-GB" sz="2000" dirty="0">
                <a:latin typeface="Calibri"/>
                <a:ea typeface="Calibri"/>
                <a:cs typeface="Calibri"/>
              </a:rPr>
              <a:t> use the yards</a:t>
            </a:r>
          </a:p>
          <a:p>
            <a:r>
              <a:rPr lang="en-GB" sz="2000" dirty="0">
                <a:latin typeface="Calibri"/>
                <a:ea typeface="Calibri"/>
                <a:cs typeface="Calibri"/>
              </a:rPr>
              <a:t>                                          Year 9 have both yards – </a:t>
            </a:r>
            <a:r>
              <a:rPr lang="en-GB" sz="2000" b="1" dirty="0">
                <a:latin typeface="Calibri"/>
                <a:ea typeface="Calibri"/>
                <a:cs typeface="Calibri"/>
              </a:rPr>
              <a:t>cannot </a:t>
            </a:r>
            <a:r>
              <a:rPr lang="en-GB" sz="2000" dirty="0">
                <a:latin typeface="Calibri"/>
                <a:ea typeface="Calibri"/>
                <a:cs typeface="Calibri"/>
              </a:rPr>
              <a:t>use the </a:t>
            </a:r>
            <a:r>
              <a:rPr lang="en-GB" sz="2000" dirty="0" err="1">
                <a:latin typeface="Calibri"/>
                <a:ea typeface="Calibri"/>
                <a:cs typeface="Calibri"/>
              </a:rPr>
              <a:t>astro</a:t>
            </a:r>
            <a:endParaRPr lang="en-GB" sz="2000" dirty="0">
              <a:latin typeface="Calibri"/>
              <a:ea typeface="Calibri"/>
              <a:cs typeface="Calibri"/>
            </a:endParaRPr>
          </a:p>
          <a:p>
            <a:endParaRPr lang="en-GB" sz="2000" dirty="0">
              <a:latin typeface="Calibri"/>
              <a:ea typeface="Calibri"/>
              <a:cs typeface="Calibri"/>
            </a:endParaRPr>
          </a:p>
          <a:p>
            <a:br>
              <a:rPr lang="en-US" dirty="0"/>
            </a:br>
            <a:endParaRPr lang="en-US" dirty="0"/>
          </a:p>
        </p:txBody>
      </p:sp>
    </p:spTree>
    <p:extLst>
      <p:ext uri="{BB962C8B-B14F-4D97-AF65-F5344CB8AC3E}">
        <p14:creationId xmlns:p14="http://schemas.microsoft.com/office/powerpoint/2010/main" val="13055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63747" y="858262"/>
            <a:ext cx="10650537" cy="1651404"/>
          </a:xfrm>
        </p:spPr>
        <p:txBody>
          <a:bodyPr vert="horz" lIns="91440" tIns="45720" rIns="91440" bIns="45720" rtlCol="0" anchor="ctr">
            <a:normAutofit fontScale="90000"/>
          </a:bodyPr>
          <a:lstStyle/>
          <a:p>
            <a:r>
              <a:rPr lang="en-US" sz="4900" spc="-40" dirty="0">
                <a:solidFill>
                  <a:schemeClr val="tx1"/>
                </a:solidFill>
                <a:effectLst>
                  <a:outerShdw blurRad="38100" dist="38100" dir="2700000" algn="tl">
                    <a:srgbClr val="000000">
                      <a:alpha val="43137"/>
                    </a:srgbClr>
                  </a:outerShdw>
                </a:effectLst>
                <a:latin typeface="Calibri"/>
                <a:ea typeface="Calibri"/>
                <a:cs typeface="Calibri"/>
              </a:rPr>
              <a:t>Wednesday </a:t>
            </a:r>
            <a:br>
              <a:rPr lang="en-US" sz="4900" spc="-40" dirty="0">
                <a:effectLst>
                  <a:outerShdw blurRad="38100" dist="38100" dir="2700000" algn="tl">
                    <a:srgbClr val="000000">
                      <a:alpha val="43137"/>
                    </a:srgbClr>
                  </a:outerShdw>
                </a:effectLst>
                <a:latin typeface="Calibri"/>
                <a:ea typeface="Calibri"/>
                <a:cs typeface="Calibri"/>
              </a:rPr>
            </a:br>
            <a:r>
              <a:rPr lang="en-US" sz="4900" spc="-40" dirty="0">
                <a:solidFill>
                  <a:schemeClr val="tx1"/>
                </a:solidFill>
                <a:effectLst>
                  <a:outerShdw blurRad="38100" dist="38100" dir="2700000" algn="tl">
                    <a:srgbClr val="000000">
                      <a:alpha val="43137"/>
                    </a:srgbClr>
                  </a:outerShdw>
                </a:effectLst>
                <a:latin typeface="Calibri"/>
                <a:ea typeface="Calibri"/>
                <a:cs typeface="Calibri"/>
              </a:rPr>
              <a:t>Feast of Guardian Angels</a:t>
            </a:r>
            <a:br>
              <a:rPr lang="en-US" sz="3700" spc="-40" dirty="0"/>
            </a:br>
            <a:br>
              <a:rPr lang="en-US" sz="3700" spc="-40" dirty="0"/>
            </a:br>
            <a:endParaRPr lang="en-US" sz="3700" spc="-4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smtClean="0"/>
              <a:pPr>
                <a:spcAft>
                  <a:spcPts val="600"/>
                </a:spcAft>
                <a:defRPr/>
              </a:pPr>
              <a:t>11</a:t>
            </a:fld>
            <a:endParaRPr lang="en-US"/>
          </a:p>
        </p:txBody>
      </p:sp>
      <p:sp>
        <p:nvSpPr>
          <p:cNvPr id="2" name="TextBox 1">
            <a:extLst>
              <a:ext uri="{FF2B5EF4-FFF2-40B4-BE49-F238E27FC236}">
                <a16:creationId xmlns:a16="http://schemas.microsoft.com/office/drawing/2014/main" id="{38609381-7CC0-91C4-D2E1-619FACD6BC0E}"/>
              </a:ext>
            </a:extLst>
          </p:cNvPr>
          <p:cNvSpPr txBox="1"/>
          <p:nvPr/>
        </p:nvSpPr>
        <p:spPr>
          <a:xfrm>
            <a:off x="140269" y="2409548"/>
            <a:ext cx="7366520" cy="341632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2F222A"/>
                </a:solidFill>
                <a:ea typeface="+mn-lt"/>
                <a:cs typeface="+mn-lt"/>
              </a:rPr>
              <a:t>It is Catholic tradition that each and every human soul has a Guardian Angel who protects them from both spiritual and physical evil.  The bible tells us how Jesus was strengthened by an angel in the Garden of Gethsemane, and that an angel delivered St. Peter from prison.</a:t>
            </a:r>
            <a:endParaRPr lang="en-US" dirty="0">
              <a:solidFill>
                <a:srgbClr val="000000"/>
              </a:solidFill>
              <a:ea typeface="+mn-lt"/>
              <a:cs typeface="Times New Roman"/>
            </a:endParaRPr>
          </a:p>
          <a:p>
            <a:endParaRPr lang="en-GB" dirty="0">
              <a:solidFill>
                <a:srgbClr val="000000"/>
              </a:solidFill>
              <a:ea typeface="+mn-lt"/>
              <a:cs typeface="Times New Roman"/>
            </a:endParaRPr>
          </a:p>
          <a:p>
            <a:r>
              <a:rPr lang="en-GB" dirty="0">
                <a:solidFill>
                  <a:srgbClr val="000000"/>
                </a:solidFill>
                <a:ea typeface="+mn-lt"/>
                <a:cs typeface="Times New Roman"/>
              </a:rPr>
              <a:t>Today's</a:t>
            </a:r>
            <a:r>
              <a:rPr lang="en-GB" dirty="0">
                <a:cs typeface="Times New Roman"/>
              </a:rPr>
              <a:t> feast reminds us that God cares for us each individually.  We all know this in theory, but it is easy to convince ourselves that we are too small to matter.</a:t>
            </a:r>
          </a:p>
          <a:p>
            <a:endParaRPr lang="en-US" dirty="0">
              <a:cs typeface="Times New Roman"/>
            </a:endParaRPr>
          </a:p>
          <a:p>
            <a:r>
              <a:rPr lang="en-GB" dirty="0">
                <a:cs typeface="Times New Roman"/>
              </a:rPr>
              <a:t>Also today let's pray </a:t>
            </a:r>
            <a:r>
              <a:rPr lang="en-GB" i="1" dirty="0">
                <a:cs typeface="Times New Roman"/>
              </a:rPr>
              <a:t>for</a:t>
            </a:r>
            <a:r>
              <a:rPr lang="en-GB" dirty="0">
                <a:cs typeface="Times New Roman"/>
              </a:rPr>
              <a:t> our own Guardian Angel. What hard work some of us must give them! </a:t>
            </a:r>
            <a:br>
              <a:rPr lang="en-US" dirty="0"/>
            </a:br>
            <a:endParaRPr lang="en-US" dirty="0"/>
          </a:p>
        </p:txBody>
      </p:sp>
      <p:pic>
        <p:nvPicPr>
          <p:cNvPr id="8" name="Picture 7" descr="A painting of a person in a white robe&#10;&#10;Description automatically generated">
            <a:extLst>
              <a:ext uri="{FF2B5EF4-FFF2-40B4-BE49-F238E27FC236}">
                <a16:creationId xmlns:a16="http://schemas.microsoft.com/office/drawing/2014/main" id="{8C90334F-54AF-7D58-FFC6-2EBA74F6ED32}"/>
              </a:ext>
            </a:extLst>
          </p:cNvPr>
          <p:cNvPicPr>
            <a:picLocks noChangeAspect="1"/>
          </p:cNvPicPr>
          <p:nvPr/>
        </p:nvPicPr>
        <p:blipFill>
          <a:blip r:embed="rId2"/>
          <a:stretch>
            <a:fillRect/>
          </a:stretch>
        </p:blipFill>
        <p:spPr>
          <a:xfrm>
            <a:off x="7841902" y="858262"/>
            <a:ext cx="4350098" cy="5880967"/>
          </a:xfrm>
          <a:prstGeom prst="rect">
            <a:avLst/>
          </a:prstGeom>
        </p:spPr>
      </p:pic>
    </p:spTree>
    <p:extLst>
      <p:ext uri="{BB962C8B-B14F-4D97-AF65-F5344CB8AC3E}">
        <p14:creationId xmlns:p14="http://schemas.microsoft.com/office/powerpoint/2010/main" val="69767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56322" y="69347"/>
            <a:ext cx="4123738" cy="1433323"/>
          </a:xfrm>
        </p:spPr>
        <p:txBody>
          <a:bodyPr vert="horz" lIns="228600" tIns="228600" rIns="228600" bIns="228600" rtlCol="0" anchor="ctr">
            <a:normAutofit fontScale="90000"/>
          </a:bodyPr>
          <a:lstStyle/>
          <a:p>
            <a:pPr algn="l"/>
            <a:r>
              <a:rPr lang="en-US" sz="3600" spc="-150" dirty="0">
                <a:solidFill>
                  <a:schemeClr val="tx1"/>
                </a:solidFill>
                <a:effectLst>
                  <a:outerShdw blurRad="38100" dist="38100" dir="2700000" algn="tl">
                    <a:srgbClr val="000000">
                      <a:alpha val="43137"/>
                    </a:srgbClr>
                  </a:outerShdw>
                </a:effectLst>
                <a:latin typeface="+mn-lt"/>
              </a:rPr>
              <a:t>Wednesday God's Word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12</a:t>
            </a:fld>
            <a:endParaRPr lang="en-US"/>
          </a:p>
        </p:txBody>
      </p:sp>
      <p:pic>
        <p:nvPicPr>
          <p:cNvPr id="2" name="Picture 1" descr="A group of people standing in a line&#10;&#10;Description automatically generated">
            <a:extLst>
              <a:ext uri="{FF2B5EF4-FFF2-40B4-BE49-F238E27FC236}">
                <a16:creationId xmlns:a16="http://schemas.microsoft.com/office/drawing/2014/main" id="{52C39300-1EBC-8B7A-FCF3-F9E923BBBDA5}"/>
              </a:ext>
            </a:extLst>
          </p:cNvPr>
          <p:cNvPicPr>
            <a:picLocks noChangeAspect="1"/>
          </p:cNvPicPr>
          <p:nvPr/>
        </p:nvPicPr>
        <p:blipFill rotWithShape="1">
          <a:blip r:embed="rId2"/>
          <a:srcRect l="20916" r="5114" b="1"/>
          <a:stretch/>
        </p:blipFill>
        <p:spPr>
          <a:xfrm>
            <a:off x="556322" y="1585982"/>
            <a:ext cx="5641848" cy="4919472"/>
          </a:xfrm>
          <a:prstGeom prst="rect">
            <a:avLst/>
          </a:prstGeom>
          <a:ln w="12700">
            <a:noFill/>
          </a:ln>
        </p:spPr>
      </p:pic>
      <p:sp>
        <p:nvSpPr>
          <p:cNvPr id="47" name="Content Placeholder 46">
            <a:extLst>
              <a:ext uri="{FF2B5EF4-FFF2-40B4-BE49-F238E27FC236}">
                <a16:creationId xmlns:a16="http://schemas.microsoft.com/office/drawing/2014/main" id="{DF732032-9A3F-D5CB-9D7F-CD99EBA6E7F7}"/>
              </a:ext>
            </a:extLst>
          </p:cNvPr>
          <p:cNvSpPr>
            <a:spLocks noGrp="1"/>
          </p:cNvSpPr>
          <p:nvPr>
            <p:ph idx="1"/>
          </p:nvPr>
        </p:nvSpPr>
        <p:spPr>
          <a:xfrm>
            <a:off x="6651437" y="879786"/>
            <a:ext cx="5091644" cy="5547291"/>
          </a:xfrm>
          <a:solidFill>
            <a:schemeClr val="accent1">
              <a:lumMod val="20000"/>
              <a:lumOff val="80000"/>
            </a:schemeClr>
          </a:solidFill>
        </p:spPr>
        <p:txBody>
          <a:bodyPr vert="horz" lIns="91440" tIns="45720" rIns="91440" bIns="45720" rtlCol="0" anchor="ctr">
            <a:noAutofit/>
          </a:bodyPr>
          <a:lstStyle/>
          <a:p>
            <a:pPr indent="-228600">
              <a:lnSpc>
                <a:spcPct val="110000"/>
              </a:lnSpc>
              <a:buClr>
                <a:srgbClr val="B5894B"/>
              </a:buClr>
              <a:buFont typeface="Wingdings" panose="05000000000000000000" pitchFamily="2" charset="2"/>
              <a:buChar char="§"/>
            </a:pPr>
            <a:r>
              <a:rPr lang="en-US" sz="2000" dirty="0"/>
              <a:t>A Reading from the Book of Exodus</a:t>
            </a:r>
          </a:p>
          <a:p>
            <a:pPr>
              <a:lnSpc>
                <a:spcPct val="110000"/>
              </a:lnSpc>
              <a:buClr>
                <a:srgbClr val="B5894B"/>
              </a:buClr>
            </a:pPr>
            <a:r>
              <a:rPr lang="en-US" sz="2000" dirty="0"/>
              <a:t>The Lord said to Moses: ‘I myself will send an angel before you to guard you as you go and to bring you to the place that I have prepared. Give him reverence and listen to all that he says. Offer him no defiance; he would not pardon such a fault, for my name is in him. If you listen carefully to his voice and do all that I say, I shall be enemy to your enemies, foe to your foes. My angel will go before you.</a:t>
            </a:r>
          </a:p>
          <a:p>
            <a:pPr indent="-228600">
              <a:lnSpc>
                <a:spcPct val="110000"/>
              </a:lnSpc>
              <a:buClr>
                <a:srgbClr val="B5894B"/>
              </a:buClr>
              <a:buFont typeface="Wingdings" panose="05000000000000000000" pitchFamily="2" charset="2"/>
              <a:buChar char="§"/>
            </a:pPr>
            <a:r>
              <a:rPr lang="en-US" sz="2000" dirty="0"/>
              <a:t>The word of the Lord</a:t>
            </a:r>
          </a:p>
          <a:p>
            <a:pPr indent="-228600">
              <a:lnSpc>
                <a:spcPct val="110000"/>
              </a:lnSpc>
              <a:buClr>
                <a:srgbClr val="B5894B"/>
              </a:buClr>
              <a:buFont typeface="Wingdings" panose="05000000000000000000" pitchFamily="2" charset="2"/>
              <a:buChar char="§"/>
            </a:pPr>
            <a:r>
              <a:rPr lang="en-US" sz="2000" b="1" dirty="0"/>
              <a:t>Thanks be to God</a:t>
            </a:r>
          </a:p>
        </p:txBody>
      </p:sp>
    </p:spTree>
    <p:extLst>
      <p:ext uri="{BB962C8B-B14F-4D97-AF65-F5344CB8AC3E}">
        <p14:creationId xmlns:p14="http://schemas.microsoft.com/office/powerpoint/2010/main" val="103402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7269686" y="795527"/>
            <a:ext cx="4123738" cy="1433323"/>
          </a:xfrm>
        </p:spPr>
        <p:txBody>
          <a:bodyPr vert="horz" lIns="228600" tIns="228600" rIns="228600" bIns="228600" rtlCol="0" anchor="ctr">
            <a:normAutofit/>
          </a:bodyPr>
          <a:lstStyle/>
          <a:p>
            <a:pPr algn="l"/>
            <a:r>
              <a:rPr lang="en-US" sz="3200" spc="-150" dirty="0">
                <a:solidFill>
                  <a:schemeClr val="tx2"/>
                </a:solidFill>
              </a:rPr>
              <a:t>Wednesday</a:t>
            </a:r>
            <a:br>
              <a:rPr lang="en-US" sz="3200" spc="-150" dirty="0">
                <a:solidFill>
                  <a:schemeClr val="tx2"/>
                </a:solidFill>
              </a:rPr>
            </a:br>
            <a:r>
              <a:rPr lang="en-US" sz="3200" spc="-150" dirty="0">
                <a:solidFill>
                  <a:schemeClr val="tx2"/>
                </a:solidFill>
              </a:rPr>
              <a:t>Let us pray</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13</a:t>
            </a:fld>
            <a:endParaRPr lang="en-US"/>
          </a:p>
        </p:txBody>
      </p:sp>
      <p:pic>
        <p:nvPicPr>
          <p:cNvPr id="4" name="Picture 3" descr="A person standing in front of a fountain&#10;&#10;Description automatically generated">
            <a:extLst>
              <a:ext uri="{FF2B5EF4-FFF2-40B4-BE49-F238E27FC236}">
                <a16:creationId xmlns:a16="http://schemas.microsoft.com/office/drawing/2014/main" id="{DA6382C1-96BE-B86D-7140-12C0CC41532E}"/>
              </a:ext>
            </a:extLst>
          </p:cNvPr>
          <p:cNvPicPr>
            <a:picLocks noChangeAspect="1"/>
          </p:cNvPicPr>
          <p:nvPr/>
        </p:nvPicPr>
        <p:blipFill rotWithShape="1">
          <a:blip r:embed="rId2"/>
          <a:srcRect t="27312" r="1" b="17537"/>
          <a:stretch/>
        </p:blipFill>
        <p:spPr>
          <a:xfrm>
            <a:off x="571520" y="1512188"/>
            <a:ext cx="5641848" cy="4919472"/>
          </a:xfrm>
          <a:prstGeom prst="rect">
            <a:avLst/>
          </a:prstGeom>
          <a:ln w="12700">
            <a:noFill/>
          </a:ln>
        </p:spPr>
      </p:pic>
      <p:sp>
        <p:nvSpPr>
          <p:cNvPr id="3" name="Content Placeholder 2">
            <a:extLst>
              <a:ext uri="{FF2B5EF4-FFF2-40B4-BE49-F238E27FC236}">
                <a16:creationId xmlns:a16="http://schemas.microsoft.com/office/drawing/2014/main" id="{7641F316-D7BA-D6A6-9A79-E1F4394D626D}"/>
              </a:ext>
            </a:extLst>
          </p:cNvPr>
          <p:cNvSpPr>
            <a:spLocks noGrp="1"/>
          </p:cNvSpPr>
          <p:nvPr>
            <p:ph idx="1"/>
          </p:nvPr>
        </p:nvSpPr>
        <p:spPr>
          <a:xfrm>
            <a:off x="7067394" y="2316481"/>
            <a:ext cx="4099607" cy="4022362"/>
          </a:xfrm>
          <a:solidFill>
            <a:schemeClr val="accent1">
              <a:lumMod val="20000"/>
              <a:lumOff val="80000"/>
            </a:schemeClr>
          </a:solidFill>
        </p:spPr>
        <p:txBody>
          <a:bodyPr vert="horz" lIns="91440" tIns="45720" rIns="91440" bIns="45720" rtlCol="0" anchor="ctr">
            <a:noAutofit/>
          </a:bodyPr>
          <a:lstStyle/>
          <a:p>
            <a:pPr indent="-228600">
              <a:buClr>
                <a:srgbClr val="778CAE"/>
              </a:buClr>
              <a:buFont typeface="Wingdings" panose="05000000000000000000" pitchFamily="2" charset="2"/>
              <a:buChar char="§"/>
            </a:pPr>
            <a:r>
              <a:rPr lang="en-US" sz="2000" dirty="0"/>
              <a:t>In a moment of quiet think about what you would like to ask for help with today</a:t>
            </a:r>
          </a:p>
          <a:p>
            <a:pPr indent="-228600">
              <a:buClr>
                <a:srgbClr val="778CAE"/>
              </a:buClr>
              <a:buFont typeface="Wingdings" panose="05000000000000000000" pitchFamily="2" charset="2"/>
              <a:buChar char="§"/>
            </a:pPr>
            <a:r>
              <a:rPr lang="en-US" sz="2000" b="1" dirty="0"/>
              <a:t>We say together:</a:t>
            </a:r>
          </a:p>
          <a:p>
            <a:pPr>
              <a:buClr>
                <a:srgbClr val="778CAE"/>
              </a:buClr>
            </a:pPr>
            <a:r>
              <a:rPr lang="en-US" sz="2000" b="1" dirty="0"/>
              <a:t>Angel of God,</a:t>
            </a:r>
            <a:br>
              <a:rPr lang="en-US" sz="2000" b="1" dirty="0"/>
            </a:br>
            <a:r>
              <a:rPr lang="en-US" sz="2000" b="1" dirty="0"/>
              <a:t>my Guardian dear,</a:t>
            </a:r>
            <a:br>
              <a:rPr lang="en-US" sz="2000" b="1" dirty="0"/>
            </a:br>
            <a:r>
              <a:rPr lang="en-US" sz="2000" b="1" dirty="0"/>
              <a:t>to whom His love</a:t>
            </a:r>
            <a:br>
              <a:rPr lang="en-US" sz="2000" b="1" dirty="0"/>
            </a:br>
            <a:r>
              <a:rPr lang="en-US" sz="2000" b="1" dirty="0"/>
              <a:t>commits me here,</a:t>
            </a:r>
            <a:br>
              <a:rPr lang="en-US" sz="2000" b="1" dirty="0"/>
            </a:br>
            <a:r>
              <a:rPr lang="en-US" sz="2000" b="1" dirty="0"/>
              <a:t>ever this day</a:t>
            </a:r>
            <a:br>
              <a:rPr lang="en-US" sz="2000" b="1" dirty="0"/>
            </a:br>
            <a:r>
              <a:rPr lang="en-US" sz="2000" b="1" dirty="0"/>
              <a:t>be at my side,</a:t>
            </a:r>
            <a:br>
              <a:rPr lang="en-US" sz="2000" b="1" dirty="0"/>
            </a:br>
            <a:r>
              <a:rPr lang="en-US" sz="2000" b="1" dirty="0"/>
              <a:t>to light and guard,</a:t>
            </a:r>
            <a:br>
              <a:rPr lang="en-US" sz="2000" b="1" dirty="0"/>
            </a:br>
            <a:r>
              <a:rPr lang="en-US" sz="2000" b="1" dirty="0"/>
              <a:t>to rule and guide.</a:t>
            </a:r>
            <a:br>
              <a:rPr lang="en-US" sz="2000" b="1" dirty="0"/>
            </a:br>
            <a:r>
              <a:rPr lang="en-US" sz="2000" b="1" dirty="0"/>
              <a:t>Amen.</a:t>
            </a:r>
          </a:p>
        </p:txBody>
      </p:sp>
    </p:spTree>
    <p:extLst>
      <p:ext uri="{BB962C8B-B14F-4D97-AF65-F5344CB8AC3E}">
        <p14:creationId xmlns:p14="http://schemas.microsoft.com/office/powerpoint/2010/main" val="289855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Thursday Notices</a:t>
            </a:r>
            <a:endParaRPr lang="en-US" sz="540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pic>
        <p:nvPicPr>
          <p:cNvPr id="4" name="Picture 3" descr="A child shouting into a megaphone&#10;&#10;Description automatically generated">
            <a:extLst>
              <a:ext uri="{FF2B5EF4-FFF2-40B4-BE49-F238E27FC236}">
                <a16:creationId xmlns:a16="http://schemas.microsoft.com/office/drawing/2014/main" id="{75C5A488-9017-65AA-C649-7209B27CBD87}"/>
              </a:ext>
            </a:extLst>
          </p:cNvPr>
          <p:cNvPicPr>
            <a:picLocks noChangeAspect="1"/>
          </p:cNvPicPr>
          <p:nvPr/>
        </p:nvPicPr>
        <p:blipFill>
          <a:blip r:embed="rId2"/>
          <a:stretch>
            <a:fillRect/>
          </a:stretch>
        </p:blipFill>
        <p:spPr>
          <a:xfrm>
            <a:off x="51759" y="2615299"/>
            <a:ext cx="3505200" cy="2590684"/>
          </a:xfrm>
          <a:prstGeom prst="rect">
            <a:avLst/>
          </a:prstGeom>
        </p:spPr>
      </p:pic>
      <p:sp>
        <p:nvSpPr>
          <p:cNvPr id="6" name="TextBox 5">
            <a:extLst>
              <a:ext uri="{FF2B5EF4-FFF2-40B4-BE49-F238E27FC236}">
                <a16:creationId xmlns:a16="http://schemas.microsoft.com/office/drawing/2014/main" id="{B9B91D14-0EB6-45D7-8DE2-20568A9FCCDA}"/>
              </a:ext>
            </a:extLst>
          </p:cNvPr>
          <p:cNvSpPr txBox="1"/>
          <p:nvPr/>
        </p:nvSpPr>
        <p:spPr>
          <a:xfrm>
            <a:off x="3795596" y="2615299"/>
            <a:ext cx="8264167" cy="2492990"/>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effectLst>
                  <a:outerShdw blurRad="38100" dist="38100" dir="2700000" algn="tl">
                    <a:srgbClr val="000000">
                      <a:alpha val="43137"/>
                    </a:srgbClr>
                  </a:outerShdw>
                </a:effectLst>
                <a:latin typeface="Calibri"/>
                <a:ea typeface="Calibri"/>
                <a:cs typeface="Calibri"/>
              </a:rPr>
              <a:t>Today</a:t>
            </a:r>
          </a:p>
          <a:p>
            <a:r>
              <a:rPr lang="en-GB" sz="2000" dirty="0">
                <a:latin typeface="Calibri"/>
                <a:ea typeface="Calibri"/>
                <a:cs typeface="Calibri"/>
              </a:rPr>
              <a:t>Year 9 Colours Celebration Assembly – 11.05</a:t>
            </a:r>
          </a:p>
          <a:p>
            <a:endParaRPr lang="en-GB" sz="2000" dirty="0">
              <a:latin typeface="Calibri"/>
              <a:ea typeface="Calibri"/>
              <a:cs typeface="Calibri"/>
            </a:endParaRPr>
          </a:p>
          <a:p>
            <a:r>
              <a:rPr lang="en-GB" sz="2000" dirty="0">
                <a:latin typeface="Calibri"/>
                <a:ea typeface="Calibri"/>
                <a:cs typeface="Calibri"/>
              </a:rPr>
              <a:t> Football at lunchtime: Year 7 and 9 on the </a:t>
            </a:r>
            <a:r>
              <a:rPr lang="en-GB" sz="2000" dirty="0" err="1">
                <a:latin typeface="Calibri"/>
                <a:ea typeface="Calibri"/>
                <a:cs typeface="Calibri"/>
              </a:rPr>
              <a:t>astro</a:t>
            </a:r>
            <a:r>
              <a:rPr lang="en-GB" sz="2000" dirty="0">
                <a:latin typeface="Calibri"/>
                <a:ea typeface="Calibri"/>
                <a:cs typeface="Calibri"/>
              </a:rPr>
              <a:t> - </a:t>
            </a:r>
            <a:r>
              <a:rPr lang="en-GB" sz="2000" b="1" dirty="0">
                <a:latin typeface="Calibri"/>
                <a:ea typeface="Calibri"/>
                <a:cs typeface="Calibri"/>
              </a:rPr>
              <a:t>cannot</a:t>
            </a:r>
            <a:r>
              <a:rPr lang="en-GB" sz="2000" dirty="0">
                <a:latin typeface="Calibri"/>
                <a:ea typeface="Calibri"/>
                <a:cs typeface="Calibri"/>
              </a:rPr>
              <a:t> use the yards</a:t>
            </a:r>
          </a:p>
          <a:p>
            <a:r>
              <a:rPr lang="en-GB" sz="2000" dirty="0">
                <a:latin typeface="Calibri"/>
                <a:ea typeface="Calibri"/>
                <a:cs typeface="Calibri"/>
              </a:rPr>
              <a:t>                                          Year 8 have both yards – </a:t>
            </a:r>
            <a:r>
              <a:rPr lang="en-GB" sz="2000" b="1" dirty="0">
                <a:latin typeface="Calibri"/>
                <a:ea typeface="Calibri"/>
                <a:cs typeface="Calibri"/>
              </a:rPr>
              <a:t>cannot </a:t>
            </a:r>
            <a:r>
              <a:rPr lang="en-GB" sz="2000" dirty="0">
                <a:latin typeface="Calibri"/>
                <a:ea typeface="Calibri"/>
                <a:cs typeface="Calibri"/>
              </a:rPr>
              <a:t>use the </a:t>
            </a:r>
            <a:r>
              <a:rPr lang="en-GB" sz="2000" dirty="0" err="1">
                <a:latin typeface="Calibri"/>
                <a:ea typeface="Calibri"/>
                <a:cs typeface="Calibri"/>
              </a:rPr>
              <a:t>astro</a:t>
            </a:r>
            <a:endParaRPr lang="en-GB" sz="2000" dirty="0">
              <a:latin typeface="Calibri"/>
              <a:ea typeface="Calibri"/>
              <a:cs typeface="Calibri"/>
            </a:endParaRPr>
          </a:p>
          <a:p>
            <a:endParaRPr lang="en-GB" sz="2000" dirty="0">
              <a:latin typeface="Calibri"/>
              <a:ea typeface="Calibri"/>
              <a:cs typeface="Calibri"/>
            </a:endParaRPr>
          </a:p>
          <a:p>
            <a:br>
              <a:rPr lang="en-US" dirty="0"/>
            </a:br>
            <a:endParaRPr lang="en-US" dirty="0"/>
          </a:p>
        </p:txBody>
      </p:sp>
      <p:sp>
        <p:nvSpPr>
          <p:cNvPr id="7" name="TextBox 6">
            <a:extLst>
              <a:ext uri="{FF2B5EF4-FFF2-40B4-BE49-F238E27FC236}">
                <a16:creationId xmlns:a16="http://schemas.microsoft.com/office/drawing/2014/main" id="{06849E72-DD07-4430-8E00-8876F314813A}"/>
              </a:ext>
            </a:extLst>
          </p:cNvPr>
          <p:cNvSpPr txBox="1"/>
          <p:nvPr/>
        </p:nvSpPr>
        <p:spPr>
          <a:xfrm>
            <a:off x="4378235" y="4960651"/>
            <a:ext cx="6975565" cy="132343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000" b="1" dirty="0">
                <a:effectLst>
                  <a:outerShdw blurRad="38100" dist="38100" dir="2700000" algn="tl">
                    <a:srgbClr val="000000">
                      <a:alpha val="43137"/>
                    </a:srgbClr>
                  </a:outerShdw>
                </a:effectLst>
              </a:rPr>
              <a:t>Tomorrow</a:t>
            </a:r>
          </a:p>
          <a:p>
            <a:r>
              <a:rPr lang="en-GB" sz="2000" dirty="0"/>
              <a:t>Friday morning meditation – 8.25am in the chapel</a:t>
            </a:r>
          </a:p>
          <a:p>
            <a:endParaRPr lang="en-GB" sz="2000" dirty="0"/>
          </a:p>
          <a:p>
            <a:r>
              <a:rPr lang="en-GB" sz="2000" dirty="0"/>
              <a:t>Begin the day with a few minutes of quiet prayer – all welcome</a:t>
            </a:r>
          </a:p>
        </p:txBody>
      </p:sp>
      <p:pic>
        <p:nvPicPr>
          <p:cNvPr id="3" name="Picture 2">
            <a:extLst>
              <a:ext uri="{FF2B5EF4-FFF2-40B4-BE49-F238E27FC236}">
                <a16:creationId xmlns:a16="http://schemas.microsoft.com/office/drawing/2014/main" id="{D71D93F1-30F1-41FA-A99D-17FA006705C0}"/>
              </a:ext>
            </a:extLst>
          </p:cNvPr>
          <p:cNvPicPr>
            <a:picLocks noChangeAspect="1"/>
          </p:cNvPicPr>
          <p:nvPr/>
        </p:nvPicPr>
        <p:blipFill rotWithShape="1">
          <a:blip r:embed="rId3"/>
          <a:srcRect l="32477" t="34413" r="55716" b="45290"/>
          <a:stretch/>
        </p:blipFill>
        <p:spPr>
          <a:xfrm>
            <a:off x="10111154" y="5083190"/>
            <a:ext cx="852854" cy="824687"/>
          </a:xfrm>
          <a:prstGeom prst="rect">
            <a:avLst/>
          </a:prstGeom>
        </p:spPr>
      </p:pic>
    </p:spTree>
    <p:extLst>
      <p:ext uri="{BB962C8B-B14F-4D97-AF65-F5344CB8AC3E}">
        <p14:creationId xmlns:p14="http://schemas.microsoft.com/office/powerpoint/2010/main" val="3225356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362900" y="287906"/>
            <a:ext cx="6727075" cy="2452687"/>
          </a:xfrm>
        </p:spPr>
        <p:txBody>
          <a:bodyPr vert="horz" lIns="91440" tIns="45720" rIns="91440" bIns="45720" rtlCol="0" anchor="ctr">
            <a:normAutofit/>
          </a:bodyPr>
          <a:lstStyle/>
          <a:p>
            <a:r>
              <a:rPr lang="en-US" sz="3300" b="1" spc="-60" dirty="0">
                <a:solidFill>
                  <a:schemeClr val="tx1"/>
                </a:solidFill>
              </a:rPr>
              <a:t>Thursday </a:t>
            </a:r>
            <a:br>
              <a:rPr lang="en-US" sz="3300" b="1" spc="-60" dirty="0"/>
            </a:br>
            <a:r>
              <a:rPr lang="en-US" sz="3300" b="1" spc="-60" dirty="0">
                <a:solidFill>
                  <a:schemeClr val="tx1"/>
                </a:solidFill>
                <a:ea typeface="Calibri Light"/>
                <a:cs typeface="Calibri Light"/>
              </a:rPr>
              <a:t>Black History Month</a:t>
            </a:r>
            <a:br>
              <a:rPr lang="en-US" sz="3300" spc="-60" dirty="0"/>
            </a:br>
            <a:br>
              <a:rPr lang="en-US" sz="3300" spc="-60" dirty="0"/>
            </a:br>
            <a:endParaRPr lang="en-US" sz="3300" spc="-60" dirty="0">
              <a:solidFill>
                <a:schemeClr val="tx1"/>
              </a:solidFill>
            </a:endParaRPr>
          </a:p>
        </p:txBody>
      </p:sp>
      <p:sp>
        <p:nvSpPr>
          <p:cNvPr id="3" name="Content Placeholder 2">
            <a:extLst>
              <a:ext uri="{FF2B5EF4-FFF2-40B4-BE49-F238E27FC236}">
                <a16:creationId xmlns:a16="http://schemas.microsoft.com/office/drawing/2014/main" id="{1337838F-D56A-4B8E-D831-C5737E7E462D}"/>
              </a:ext>
            </a:extLst>
          </p:cNvPr>
          <p:cNvSpPr>
            <a:spLocks noGrp="1"/>
          </p:cNvSpPr>
          <p:nvPr>
            <p:ph idx="1"/>
          </p:nvPr>
        </p:nvSpPr>
        <p:spPr>
          <a:xfrm>
            <a:off x="4236348" y="2356541"/>
            <a:ext cx="7385529" cy="3602875"/>
          </a:xfrm>
          <a:solidFill>
            <a:schemeClr val="accent1">
              <a:lumMod val="20000"/>
              <a:lumOff val="80000"/>
            </a:schemeClr>
          </a:solidFill>
        </p:spPr>
        <p:txBody>
          <a:bodyPr vert="horz" lIns="91440" tIns="45720" rIns="91440" bIns="45720" rtlCol="0" anchor="ctr">
            <a:noAutofit/>
          </a:bodyPr>
          <a:lstStyle/>
          <a:p>
            <a:r>
              <a:rPr lang="en-US" sz="2000" dirty="0"/>
              <a:t>There are so many black Christians whose holy lives have inspired others in faith.  Today we remember Sr Thea Bowman, </a:t>
            </a:r>
            <a:r>
              <a:rPr lang="en-US" sz="2000" dirty="0">
                <a:ea typeface="+mn-lt"/>
                <a:cs typeface="+mn-lt"/>
              </a:rPr>
              <a:t>an African- American who fought prejudice, suspicion, hatred and things that drive people apart until her death in 1990.    Watch the first minute of this short film to learn more about Thea's life.</a:t>
            </a:r>
          </a:p>
          <a:p>
            <a:endParaRPr lang="en-US" sz="1200" dirty="0">
              <a:ea typeface="+mn-lt"/>
              <a:cs typeface="+mn-lt"/>
            </a:endParaRPr>
          </a:p>
          <a:p>
            <a:endParaRPr lang="en-US" sz="1200" dirty="0">
              <a:ea typeface="+mn-lt"/>
              <a:cs typeface="+mn-l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schemeClr val="tx1">
                    <a:lumMod val="75000"/>
                    <a:lumOff val="25000"/>
                  </a:schemeClr>
                </a:solidFill>
                <a:latin typeface="Calibri" panose="020F0502020204030204"/>
              </a:rPr>
              <a:pPr>
                <a:spcAft>
                  <a:spcPts val="600"/>
                </a:spcAft>
                <a:defRPr/>
              </a:pPr>
              <a:t>15</a:t>
            </a:fld>
            <a:endParaRPr lang="en-US">
              <a:solidFill>
                <a:schemeClr val="tx1">
                  <a:lumMod val="75000"/>
                  <a:lumOff val="25000"/>
                </a:schemeClr>
              </a:solidFill>
              <a:latin typeface="Calibri" panose="020F0502020204030204"/>
            </a:endParaRPr>
          </a:p>
        </p:txBody>
      </p:sp>
      <p:pic>
        <p:nvPicPr>
          <p:cNvPr id="4" name="Picture 3" descr="A black and white video play button&#10;&#10;Description automatically generated">
            <a:hlinkClick r:id="rId2"/>
            <a:extLst>
              <a:ext uri="{FF2B5EF4-FFF2-40B4-BE49-F238E27FC236}">
                <a16:creationId xmlns:a16="http://schemas.microsoft.com/office/drawing/2014/main" id="{9E8290F9-7EF5-E7F2-57F4-0FC70387D84F}"/>
              </a:ext>
            </a:extLst>
          </p:cNvPr>
          <p:cNvPicPr>
            <a:picLocks noChangeAspect="1"/>
          </p:cNvPicPr>
          <p:nvPr/>
        </p:nvPicPr>
        <p:blipFill>
          <a:blip r:embed="rId3"/>
          <a:stretch>
            <a:fillRect/>
          </a:stretch>
        </p:blipFill>
        <p:spPr>
          <a:xfrm>
            <a:off x="7166664" y="5189778"/>
            <a:ext cx="1524899" cy="1539276"/>
          </a:xfrm>
          <a:prstGeom prst="rect">
            <a:avLst/>
          </a:prstGeom>
        </p:spPr>
      </p:pic>
      <p:pic>
        <p:nvPicPr>
          <p:cNvPr id="6" name="Picture 5" descr="A person with her hand up and her arm raised&#10;&#10;Description automatically generated">
            <a:extLst>
              <a:ext uri="{FF2B5EF4-FFF2-40B4-BE49-F238E27FC236}">
                <a16:creationId xmlns:a16="http://schemas.microsoft.com/office/drawing/2014/main" id="{1EF69B56-1484-14F2-56C2-37D86BD30EDA}"/>
              </a:ext>
            </a:extLst>
          </p:cNvPr>
          <p:cNvPicPr>
            <a:picLocks noChangeAspect="1"/>
          </p:cNvPicPr>
          <p:nvPr/>
        </p:nvPicPr>
        <p:blipFill>
          <a:blip r:embed="rId4"/>
          <a:stretch>
            <a:fillRect/>
          </a:stretch>
        </p:blipFill>
        <p:spPr>
          <a:xfrm>
            <a:off x="275145" y="2461127"/>
            <a:ext cx="3698755" cy="2815805"/>
          </a:xfrm>
          <a:prstGeom prst="rect">
            <a:avLst/>
          </a:prstGeom>
        </p:spPr>
      </p:pic>
    </p:spTree>
    <p:extLst>
      <p:ext uri="{BB962C8B-B14F-4D97-AF65-F5344CB8AC3E}">
        <p14:creationId xmlns:p14="http://schemas.microsoft.com/office/powerpoint/2010/main" val="234407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31739" y="462478"/>
            <a:ext cx="9484732" cy="1255469"/>
          </a:xfrm>
        </p:spPr>
        <p:txBody>
          <a:bodyPr vert="horz" lIns="91440" tIns="45720" rIns="91440" bIns="45720" rtlCol="0" anchor="ctr">
            <a:normAutofit/>
          </a:bodyPr>
          <a:lstStyle/>
          <a:p>
            <a:r>
              <a:rPr lang="en-US" spc="-60" dirty="0">
                <a:solidFill>
                  <a:srgbClr val="FFFFFF"/>
                </a:solidFill>
              </a:rPr>
              <a:t>Tuesday                 God's Word</a:t>
            </a:r>
          </a:p>
        </p:txBody>
      </p:sp>
      <p:pic>
        <p:nvPicPr>
          <p:cNvPr id="5" name="Picture 4">
            <a:extLst>
              <a:ext uri="{FF2B5EF4-FFF2-40B4-BE49-F238E27FC236}">
                <a16:creationId xmlns:a16="http://schemas.microsoft.com/office/drawing/2014/main" id="{01E5E539-A3F3-408D-90F8-3C8D11025923}"/>
              </a:ext>
            </a:extLst>
          </p:cNvPr>
          <p:cNvPicPr>
            <a:picLocks noChangeAspect="1"/>
          </p:cNvPicPr>
          <p:nvPr/>
        </p:nvPicPr>
        <p:blipFill rotWithShape="1">
          <a:blip r:embed="rId2"/>
          <a:srcRect r="488" b="11146"/>
          <a:stretch/>
        </p:blipFill>
        <p:spPr>
          <a:xfrm>
            <a:off x="8473441" y="2245757"/>
            <a:ext cx="3553235" cy="3838122"/>
          </a:xfrm>
          <a:prstGeom prst="rect">
            <a:avLst/>
          </a:prstGeom>
        </p:spPr>
      </p:pic>
      <p:pic>
        <p:nvPicPr>
          <p:cNvPr id="7" name="Picture 6">
            <a:extLst>
              <a:ext uri="{FF2B5EF4-FFF2-40B4-BE49-F238E27FC236}">
                <a16:creationId xmlns:a16="http://schemas.microsoft.com/office/drawing/2014/main" id="{5D2B2EE6-8148-4DDF-80C2-2BDC0B01F998}"/>
              </a:ext>
            </a:extLst>
          </p:cNvPr>
          <p:cNvPicPr>
            <a:picLocks noChangeAspect="1"/>
          </p:cNvPicPr>
          <p:nvPr/>
        </p:nvPicPr>
        <p:blipFill>
          <a:blip r:embed="rId3"/>
          <a:stretch>
            <a:fillRect/>
          </a:stretch>
        </p:blipFill>
        <p:spPr>
          <a:xfrm>
            <a:off x="231739" y="2374520"/>
            <a:ext cx="6836366" cy="3217113"/>
          </a:xfrm>
          <a:prstGeom prst="rect">
            <a:avLst/>
          </a:prstGeom>
        </p:spPr>
      </p:pic>
      <p:sp>
        <p:nvSpPr>
          <p:cNvPr id="6" name="TextBox 5">
            <a:extLst>
              <a:ext uri="{FF2B5EF4-FFF2-40B4-BE49-F238E27FC236}">
                <a16:creationId xmlns:a16="http://schemas.microsoft.com/office/drawing/2014/main" id="{65779E4E-DB87-43AA-A5E4-87AA4881BA2F}"/>
              </a:ext>
            </a:extLst>
          </p:cNvPr>
          <p:cNvSpPr txBox="1"/>
          <p:nvPr/>
        </p:nvSpPr>
        <p:spPr>
          <a:xfrm>
            <a:off x="2934789" y="4770878"/>
            <a:ext cx="5242560" cy="147732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a:effectLst>
                  <a:outerShdw blurRad="38100" dist="38100" dir="2700000" algn="tl">
                    <a:srgbClr val="000000">
                      <a:alpha val="43137"/>
                    </a:srgbClr>
                  </a:outerShdw>
                </a:effectLst>
              </a:rPr>
              <a:t>To think about</a:t>
            </a:r>
          </a:p>
          <a:p>
            <a:r>
              <a:rPr lang="en-GB" dirty="0"/>
              <a:t>What would you like to change about the world?</a:t>
            </a:r>
          </a:p>
          <a:p>
            <a:endParaRPr lang="en-GB" dirty="0"/>
          </a:p>
          <a:p>
            <a:r>
              <a:rPr lang="en-GB" dirty="0"/>
              <a:t>What difference can you make today to the lives of those around you?</a:t>
            </a:r>
          </a:p>
        </p:txBody>
      </p:sp>
    </p:spTree>
    <p:extLst>
      <p:ext uri="{BB962C8B-B14F-4D97-AF65-F5344CB8AC3E}">
        <p14:creationId xmlns:p14="http://schemas.microsoft.com/office/powerpoint/2010/main" val="2330451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9088" y="358"/>
            <a:ext cx="3290887" cy="2452687"/>
          </a:xfrm>
        </p:spPr>
        <p:txBody>
          <a:bodyPr vert="horz" lIns="91440" tIns="45720" rIns="91440" bIns="45720" rtlCol="0" anchor="ctr">
            <a:normAutofit/>
          </a:bodyPr>
          <a:lstStyle/>
          <a:p>
            <a:r>
              <a:rPr lang="en-US" sz="3600" spc="-60" dirty="0">
                <a:solidFill>
                  <a:schemeClr val="tx1"/>
                </a:solidFill>
              </a:rPr>
              <a:t>Tuesday         </a:t>
            </a:r>
            <a:br>
              <a:rPr lang="en-US" sz="3600" spc="-60" dirty="0">
                <a:solidFill>
                  <a:schemeClr val="tx1"/>
                </a:solidFill>
              </a:rPr>
            </a:br>
            <a:r>
              <a:rPr lang="en-US" sz="3600" spc="-60" dirty="0">
                <a:solidFill>
                  <a:schemeClr val="tx1"/>
                </a:solidFill>
              </a:rPr>
              <a:t>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27441" y="2360875"/>
            <a:ext cx="7275440" cy="4379253"/>
          </a:xfrm>
          <a:solidFill>
            <a:schemeClr val="accent1">
              <a:lumMod val="20000"/>
              <a:lumOff val="80000"/>
            </a:schemeClr>
          </a:solidFill>
          <a:ln w="76200">
            <a:solidFill>
              <a:srgbClr val="FFC000"/>
            </a:solidFill>
          </a:ln>
        </p:spPr>
        <p:txBody>
          <a:bodyPr vert="horz" lIns="91440" tIns="45720" rIns="91440" bIns="45720" rtlCol="0" anchor="ctr">
            <a:noAutofit/>
          </a:bodyPr>
          <a:lstStyle/>
          <a:p>
            <a:r>
              <a:rPr lang="en-US" sz="2000" dirty="0">
                <a:solidFill>
                  <a:srgbClr val="303030"/>
                </a:solidFill>
                <a:ea typeface="+mn-lt"/>
                <a:cs typeface="+mn-lt"/>
              </a:rPr>
              <a:t>Gracious God, </a:t>
            </a:r>
            <a:br>
              <a:rPr lang="en-US" sz="2000" dirty="0">
                <a:solidFill>
                  <a:srgbClr val="303030"/>
                </a:solidFill>
                <a:ea typeface="+mn-lt"/>
                <a:cs typeface="+mn-lt"/>
              </a:rPr>
            </a:br>
            <a:r>
              <a:rPr lang="en-US" sz="2000" dirty="0">
                <a:solidFill>
                  <a:srgbClr val="303030"/>
                </a:solidFill>
                <a:ea typeface="+mn-lt"/>
                <a:cs typeface="+mn-lt"/>
              </a:rPr>
              <a:t>Grant us the grace and perseverance that you gave your servant, Sister Thea. </a:t>
            </a:r>
            <a:br>
              <a:rPr lang="en-US" sz="2000" dirty="0">
                <a:solidFill>
                  <a:srgbClr val="303030"/>
                </a:solidFill>
                <a:ea typeface="+mn-lt"/>
                <a:cs typeface="+mn-lt"/>
              </a:rPr>
            </a:br>
            <a:r>
              <a:rPr lang="en-US" sz="2000" dirty="0">
                <a:solidFill>
                  <a:srgbClr val="303030"/>
                </a:solidFill>
                <a:ea typeface="+mn-lt"/>
                <a:cs typeface="+mn-lt"/>
              </a:rPr>
              <a:t>For in turbulent times of racial injustice, </a:t>
            </a:r>
            <a:br>
              <a:rPr lang="en-US" sz="2000" dirty="0">
                <a:solidFill>
                  <a:srgbClr val="303030"/>
                </a:solidFill>
                <a:ea typeface="+mn-lt"/>
                <a:cs typeface="+mn-lt"/>
              </a:rPr>
            </a:br>
            <a:r>
              <a:rPr lang="en-US" sz="2000" dirty="0">
                <a:solidFill>
                  <a:srgbClr val="303030"/>
                </a:solidFill>
                <a:ea typeface="+mn-lt"/>
                <a:cs typeface="+mn-lt"/>
              </a:rPr>
              <a:t>she sought equity, peace and reconciliation. </a:t>
            </a:r>
            <a:br>
              <a:rPr lang="en-US" sz="2000" dirty="0">
                <a:solidFill>
                  <a:srgbClr val="303030"/>
                </a:solidFill>
                <a:ea typeface="+mn-lt"/>
                <a:cs typeface="+mn-lt"/>
              </a:rPr>
            </a:br>
            <a:r>
              <a:rPr lang="en-US" sz="2000" dirty="0">
                <a:solidFill>
                  <a:srgbClr val="303030"/>
                </a:solidFill>
                <a:ea typeface="+mn-lt"/>
                <a:cs typeface="+mn-lt"/>
              </a:rPr>
              <a:t>In times of intolerance and ignorance, </a:t>
            </a:r>
            <a:br>
              <a:rPr lang="en-US" sz="2000" dirty="0">
                <a:solidFill>
                  <a:srgbClr val="303030"/>
                </a:solidFill>
                <a:ea typeface="+mn-lt"/>
                <a:cs typeface="+mn-lt"/>
              </a:rPr>
            </a:br>
            <a:r>
              <a:rPr lang="en-US" sz="2000" dirty="0">
                <a:solidFill>
                  <a:srgbClr val="303030"/>
                </a:solidFill>
                <a:ea typeface="+mn-lt"/>
                <a:cs typeface="+mn-lt"/>
              </a:rPr>
              <a:t>she brought wisdom, awareness, unity and charity.</a:t>
            </a:r>
            <a:br>
              <a:rPr lang="en-US" sz="2000" dirty="0">
                <a:solidFill>
                  <a:srgbClr val="303030"/>
                </a:solidFill>
                <a:ea typeface="+mn-lt"/>
                <a:cs typeface="+mn-lt"/>
              </a:rPr>
            </a:br>
            <a:r>
              <a:rPr lang="en-US" sz="2000" dirty="0">
                <a:solidFill>
                  <a:srgbClr val="303030"/>
                </a:solidFill>
                <a:ea typeface="+mn-lt"/>
                <a:cs typeface="+mn-lt"/>
              </a:rPr>
              <a:t>In times of pain, sickness and suffering, </a:t>
            </a:r>
            <a:br>
              <a:rPr lang="en-US" sz="2000" dirty="0">
                <a:solidFill>
                  <a:srgbClr val="303030"/>
                </a:solidFill>
                <a:ea typeface="+mn-lt"/>
                <a:cs typeface="+mn-lt"/>
              </a:rPr>
            </a:br>
            <a:r>
              <a:rPr lang="en-US" sz="2000" dirty="0">
                <a:solidFill>
                  <a:srgbClr val="303030"/>
                </a:solidFill>
                <a:ea typeface="+mn-lt"/>
                <a:cs typeface="+mn-lt"/>
              </a:rPr>
              <a:t>she taught us how to live fully.</a:t>
            </a:r>
            <a:endParaRPr lang="en-US" dirty="0">
              <a:solidFill>
                <a:srgbClr val="000000"/>
              </a:solidFill>
              <a:ea typeface="+mn-lt"/>
              <a:cs typeface="+mn-lt"/>
            </a:endParaRPr>
          </a:p>
          <a:p>
            <a:r>
              <a:rPr lang="en-US" sz="2000" dirty="0">
                <a:solidFill>
                  <a:srgbClr val="303030"/>
                </a:solidFill>
                <a:ea typeface="+mn-lt"/>
                <a:cs typeface="+mn-lt"/>
              </a:rPr>
              <a:t>May I imitate her love for you.</a:t>
            </a:r>
            <a:endParaRPr lang="en-US" dirty="0">
              <a:solidFill>
                <a:srgbClr val="000000"/>
              </a:solidFill>
              <a:ea typeface="+mn-lt"/>
              <a:cs typeface="+mn-lt"/>
            </a:endParaRPr>
          </a:p>
          <a:p>
            <a:r>
              <a:rPr lang="en-US" sz="2000" dirty="0">
                <a:solidFill>
                  <a:srgbClr val="303030"/>
                </a:solidFill>
                <a:ea typeface="+mn-lt"/>
                <a:cs typeface="+mn-lt"/>
              </a:rPr>
              <a:t>We ask this through your Son and our </a:t>
            </a:r>
            <a:r>
              <a:rPr lang="en-US" sz="2000" dirty="0" err="1">
                <a:solidFill>
                  <a:srgbClr val="303030"/>
                </a:solidFill>
                <a:ea typeface="+mn-lt"/>
                <a:cs typeface="+mn-lt"/>
              </a:rPr>
              <a:t>Saviour</a:t>
            </a:r>
            <a:r>
              <a:rPr lang="en-US" sz="2000" dirty="0">
                <a:solidFill>
                  <a:srgbClr val="303030"/>
                </a:solidFill>
                <a:ea typeface="+mn-lt"/>
                <a:cs typeface="+mn-lt"/>
              </a:rPr>
              <a:t>, Jesus Christ. </a:t>
            </a:r>
            <a:br>
              <a:rPr lang="en-US" sz="2000" dirty="0">
                <a:solidFill>
                  <a:srgbClr val="303030"/>
                </a:solidFill>
                <a:ea typeface="+mn-lt"/>
                <a:cs typeface="+mn-lt"/>
              </a:rPr>
            </a:br>
            <a:r>
              <a:rPr lang="en-US" sz="2000" dirty="0">
                <a:solidFill>
                  <a:srgbClr val="303030"/>
                </a:solidFill>
                <a:ea typeface="+mn-lt"/>
                <a:cs typeface="+mn-lt"/>
              </a:rPr>
              <a:t>Amen</a:t>
            </a:r>
            <a:r>
              <a:rPr lang="en-US" sz="1100" dirty="0">
                <a:solidFill>
                  <a:srgbClr val="303030"/>
                </a:solidFill>
                <a:ea typeface="+mn-lt"/>
                <a:cs typeface="+mn-lt"/>
              </a:rPr>
              <a:t>.</a:t>
            </a:r>
          </a:p>
          <a:p>
            <a:endParaRPr lang="en-US" dirty="0">
              <a:ea typeface="+mn-lt"/>
              <a:cs typeface="+mn-lt"/>
            </a:endParaRPr>
          </a:p>
        </p:txBody>
      </p:sp>
      <p:pic>
        <p:nvPicPr>
          <p:cNvPr id="3" name="Picture 2" descr="A person sitting in a chair&#10;&#10;Description automatically generated">
            <a:extLst>
              <a:ext uri="{FF2B5EF4-FFF2-40B4-BE49-F238E27FC236}">
                <a16:creationId xmlns:a16="http://schemas.microsoft.com/office/drawing/2014/main" id="{0CA1C2E6-837B-29E0-58DA-7CDB8B939757}"/>
              </a:ext>
            </a:extLst>
          </p:cNvPr>
          <p:cNvPicPr>
            <a:picLocks noChangeAspect="1"/>
          </p:cNvPicPr>
          <p:nvPr/>
        </p:nvPicPr>
        <p:blipFill>
          <a:blip r:embed="rId2"/>
          <a:stretch>
            <a:fillRect/>
          </a:stretch>
        </p:blipFill>
        <p:spPr>
          <a:xfrm>
            <a:off x="8520023" y="2576995"/>
            <a:ext cx="2743200" cy="3515557"/>
          </a:xfrm>
          <a:prstGeom prst="rect">
            <a:avLst/>
          </a:prstGeom>
        </p:spPr>
      </p:pic>
    </p:spTree>
    <p:extLst>
      <p:ext uri="{BB962C8B-B14F-4D97-AF65-F5344CB8AC3E}">
        <p14:creationId xmlns:p14="http://schemas.microsoft.com/office/powerpoint/2010/main" val="4087278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effectLst>
                  <a:outerShdw blurRad="38100" dist="38100" dir="2700000" algn="tl">
                    <a:srgbClr val="000000">
                      <a:alpha val="43137"/>
                    </a:srgbClr>
                  </a:outerShdw>
                </a:effectLst>
              </a:rPr>
              <a:t>Friday Notices</a:t>
            </a:r>
            <a:endParaRPr lang="en-US" sz="5400" dirty="0">
              <a:solidFill>
                <a:schemeClr val="tx1"/>
              </a:solidFill>
              <a:effectLst>
                <a:outerShdw blurRad="38100" dist="38100" dir="2700000" algn="tl">
                  <a:srgbClr val="000000">
                    <a:alpha val="43137"/>
                  </a:srgbClr>
                </a:outerShdw>
              </a:effectLs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18</a:t>
            </a:fld>
            <a:endParaRPr lang="en-US">
              <a:solidFill>
                <a:prstClr val="black">
                  <a:tint val="75000"/>
                </a:prstClr>
              </a:solidFill>
              <a:latin typeface="Calibri" panose="020F0502020204030204"/>
            </a:endParaRPr>
          </a:p>
        </p:txBody>
      </p:sp>
      <p:pic>
        <p:nvPicPr>
          <p:cNvPr id="4" name="Picture 3" descr="A child shouting into a megaphone&#10;&#10;Description automatically generated">
            <a:extLst>
              <a:ext uri="{FF2B5EF4-FFF2-40B4-BE49-F238E27FC236}">
                <a16:creationId xmlns:a16="http://schemas.microsoft.com/office/drawing/2014/main" id="{75C5A488-9017-65AA-C649-7209B27CBD87}"/>
              </a:ext>
            </a:extLst>
          </p:cNvPr>
          <p:cNvPicPr>
            <a:picLocks noChangeAspect="1"/>
          </p:cNvPicPr>
          <p:nvPr/>
        </p:nvPicPr>
        <p:blipFill>
          <a:blip r:embed="rId2"/>
          <a:stretch>
            <a:fillRect/>
          </a:stretch>
        </p:blipFill>
        <p:spPr>
          <a:xfrm>
            <a:off x="51759" y="2615299"/>
            <a:ext cx="3505200" cy="2590684"/>
          </a:xfrm>
          <a:prstGeom prst="rect">
            <a:avLst/>
          </a:prstGeom>
        </p:spPr>
      </p:pic>
      <p:sp>
        <p:nvSpPr>
          <p:cNvPr id="6" name="TextBox 5">
            <a:extLst>
              <a:ext uri="{FF2B5EF4-FFF2-40B4-BE49-F238E27FC236}">
                <a16:creationId xmlns:a16="http://schemas.microsoft.com/office/drawing/2014/main" id="{074562AF-D0F6-43A4-B95E-79364E768AC8}"/>
              </a:ext>
            </a:extLst>
          </p:cNvPr>
          <p:cNvSpPr txBox="1"/>
          <p:nvPr/>
        </p:nvSpPr>
        <p:spPr>
          <a:xfrm>
            <a:off x="3795596" y="4969252"/>
            <a:ext cx="8264167" cy="1569660"/>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alibri"/>
                <a:ea typeface="Calibri"/>
                <a:cs typeface="Calibri"/>
              </a:rPr>
              <a:t>Football at lunchtime: Year 7and 8 on the </a:t>
            </a:r>
            <a:r>
              <a:rPr lang="en-GB" sz="2000" dirty="0" err="1">
                <a:latin typeface="Calibri"/>
                <a:ea typeface="Calibri"/>
                <a:cs typeface="Calibri"/>
              </a:rPr>
              <a:t>astro</a:t>
            </a:r>
            <a:r>
              <a:rPr lang="en-GB" sz="2000" dirty="0">
                <a:latin typeface="Calibri"/>
                <a:ea typeface="Calibri"/>
                <a:cs typeface="Calibri"/>
              </a:rPr>
              <a:t> - </a:t>
            </a:r>
            <a:r>
              <a:rPr lang="en-GB" sz="2000" b="1" dirty="0">
                <a:latin typeface="Calibri"/>
                <a:ea typeface="Calibri"/>
                <a:cs typeface="Calibri"/>
              </a:rPr>
              <a:t>cannot</a:t>
            </a:r>
            <a:r>
              <a:rPr lang="en-GB" sz="2000" dirty="0">
                <a:latin typeface="Calibri"/>
                <a:ea typeface="Calibri"/>
                <a:cs typeface="Calibri"/>
              </a:rPr>
              <a:t> use the yards</a:t>
            </a:r>
          </a:p>
          <a:p>
            <a:r>
              <a:rPr lang="en-GB" sz="2000" dirty="0">
                <a:latin typeface="Calibri"/>
                <a:ea typeface="Calibri"/>
                <a:cs typeface="Calibri"/>
              </a:rPr>
              <a:t>                                          Year 9 have both yards – </a:t>
            </a:r>
            <a:r>
              <a:rPr lang="en-GB" sz="2000" b="1" dirty="0">
                <a:latin typeface="Calibri"/>
                <a:ea typeface="Calibri"/>
                <a:cs typeface="Calibri"/>
              </a:rPr>
              <a:t>cannot </a:t>
            </a:r>
            <a:r>
              <a:rPr lang="en-GB" sz="2000" dirty="0">
                <a:latin typeface="Calibri"/>
                <a:ea typeface="Calibri"/>
                <a:cs typeface="Calibri"/>
              </a:rPr>
              <a:t>use the </a:t>
            </a:r>
            <a:r>
              <a:rPr lang="en-GB" sz="2000" dirty="0" err="1">
                <a:latin typeface="Calibri"/>
                <a:ea typeface="Calibri"/>
                <a:cs typeface="Calibri"/>
              </a:rPr>
              <a:t>astro</a:t>
            </a:r>
            <a:endParaRPr lang="en-GB" sz="2000" dirty="0">
              <a:latin typeface="Calibri"/>
              <a:ea typeface="Calibri"/>
              <a:cs typeface="Calibri"/>
            </a:endParaRPr>
          </a:p>
          <a:p>
            <a:endParaRPr lang="en-GB" sz="2000" dirty="0">
              <a:latin typeface="Calibri"/>
              <a:ea typeface="Calibri"/>
              <a:cs typeface="Calibri"/>
            </a:endParaRPr>
          </a:p>
          <a:p>
            <a:br>
              <a:rPr lang="en-US" dirty="0"/>
            </a:br>
            <a:endParaRPr lang="en-US" dirty="0"/>
          </a:p>
        </p:txBody>
      </p:sp>
      <p:sp>
        <p:nvSpPr>
          <p:cNvPr id="7" name="TextBox 1">
            <a:extLst>
              <a:ext uri="{FF2B5EF4-FFF2-40B4-BE49-F238E27FC236}">
                <a16:creationId xmlns:a16="http://schemas.microsoft.com/office/drawing/2014/main" id="{E32B8FA3-F764-4943-9F49-63A0141AFE63}"/>
              </a:ext>
            </a:extLst>
          </p:cNvPr>
          <p:cNvSpPr txBox="1"/>
          <p:nvPr/>
        </p:nvSpPr>
        <p:spPr>
          <a:xfrm>
            <a:off x="4023853" y="2765023"/>
            <a:ext cx="8116388" cy="2031325"/>
          </a:xfrm>
          <a:prstGeom prst="rect">
            <a:avLst/>
          </a:prstGeom>
          <a:solidFill>
            <a:schemeClr val="accent1">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ea typeface="+mn-lt"/>
                <a:cs typeface="+mn-lt"/>
              </a:rPr>
              <a:t>Today</a:t>
            </a:r>
          </a:p>
          <a:p>
            <a:r>
              <a:rPr lang="en-GB" sz="2000" b="1" dirty="0">
                <a:ea typeface="+mn-lt"/>
                <a:cs typeface="+mn-lt"/>
              </a:rPr>
              <a:t>Year 7 form captains please go to the chapel in form time</a:t>
            </a:r>
          </a:p>
          <a:p>
            <a:endParaRPr lang="en-GB" sz="2000" b="1" dirty="0">
              <a:ea typeface="+mn-lt"/>
              <a:cs typeface="+mn-lt"/>
            </a:endParaRPr>
          </a:p>
          <a:p>
            <a:r>
              <a:rPr lang="en-GB" sz="2000" b="1" dirty="0">
                <a:ea typeface="+mn-lt"/>
                <a:cs typeface="+mn-lt"/>
              </a:rPr>
              <a:t>Next week:</a:t>
            </a:r>
          </a:p>
          <a:p>
            <a:pPr marL="342900" indent="-342900">
              <a:buFont typeface="Arial" panose="020B0604020202020204" pitchFamily="34" charset="0"/>
              <a:buChar char="•"/>
            </a:pPr>
            <a:r>
              <a:rPr lang="en-GB" sz="1400" dirty="0">
                <a:ea typeface="+mn-lt"/>
                <a:cs typeface="+mn-lt"/>
              </a:rPr>
              <a:t>Early Mass Monday 8.15am in the chapel – all welcome</a:t>
            </a:r>
          </a:p>
          <a:p>
            <a:pPr marL="342900" indent="-342900">
              <a:buFont typeface="Arial" panose="020B0604020202020204" pitchFamily="34" charset="0"/>
              <a:buChar char="•"/>
            </a:pPr>
            <a:r>
              <a:rPr lang="en-GB" sz="1400" dirty="0">
                <a:cs typeface="Calibri"/>
              </a:rPr>
              <a:t>Year 7 Mass period 1 Monday</a:t>
            </a:r>
          </a:p>
          <a:p>
            <a:endParaRPr lang="en-GB" dirty="0">
              <a:latin typeface="Times New Roman"/>
              <a:ea typeface="Calibri"/>
              <a:cs typeface="Times New Roman"/>
            </a:endParaRPr>
          </a:p>
        </p:txBody>
      </p:sp>
    </p:spTree>
    <p:extLst>
      <p:ext uri="{BB962C8B-B14F-4D97-AF65-F5344CB8AC3E}">
        <p14:creationId xmlns:p14="http://schemas.microsoft.com/office/powerpoint/2010/main" val="951704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0070-BAA1-4324-89DC-E09FAB9B89D4}"/>
              </a:ext>
            </a:extLst>
          </p:cNvPr>
          <p:cNvSpPr>
            <a:spLocks noGrp="1"/>
          </p:cNvSpPr>
          <p:nvPr>
            <p:ph type="title"/>
          </p:nvPr>
        </p:nvSpPr>
        <p:spPr/>
        <p:txBody>
          <a:bodyPr/>
          <a:lstStyle/>
          <a:p>
            <a:r>
              <a:rPr lang="en-GB" dirty="0"/>
              <a:t>Friday – Feast of St Francis of Assisi</a:t>
            </a:r>
          </a:p>
        </p:txBody>
      </p:sp>
      <p:sp>
        <p:nvSpPr>
          <p:cNvPr id="3" name="Picture Placeholder 2">
            <a:extLst>
              <a:ext uri="{FF2B5EF4-FFF2-40B4-BE49-F238E27FC236}">
                <a16:creationId xmlns:a16="http://schemas.microsoft.com/office/drawing/2014/main" id="{436B3E27-F126-45BD-B8DD-F9DC26AF6A75}"/>
              </a:ext>
            </a:extLst>
          </p:cNvPr>
          <p:cNvSpPr>
            <a:spLocks noGrp="1"/>
          </p:cNvSpPr>
          <p:nvPr>
            <p:ph type="pic" sz="quarter" idx="13"/>
          </p:nvPr>
        </p:nvSpPr>
        <p:spPr/>
      </p:sp>
      <p:sp>
        <p:nvSpPr>
          <p:cNvPr id="4" name="Content Placeholder 3">
            <a:extLst>
              <a:ext uri="{FF2B5EF4-FFF2-40B4-BE49-F238E27FC236}">
                <a16:creationId xmlns:a16="http://schemas.microsoft.com/office/drawing/2014/main" id="{73E6CC64-AF23-467D-9BCF-C8F93B66A0FD}"/>
              </a:ext>
            </a:extLst>
          </p:cNvPr>
          <p:cNvSpPr>
            <a:spLocks noGrp="1"/>
          </p:cNvSpPr>
          <p:nvPr>
            <p:ph idx="1"/>
          </p:nvPr>
        </p:nvSpPr>
        <p:spPr>
          <a:xfrm>
            <a:off x="156754" y="5002831"/>
            <a:ext cx="11913326" cy="1772437"/>
          </a:xfrm>
          <a:solidFill>
            <a:schemeClr val="accent4">
              <a:lumMod val="40000"/>
              <a:lumOff val="60000"/>
            </a:schemeClr>
          </a:solidFill>
        </p:spPr>
        <p:txBody>
          <a:bodyPr>
            <a:normAutofit/>
          </a:bodyPr>
          <a:lstStyle/>
          <a:p>
            <a:r>
              <a:rPr lang="en-GB" sz="2000" dirty="0"/>
              <a:t>Today we celebrate St Francis of Assisi, who is remembered for being a man of deep peace.  </a:t>
            </a:r>
          </a:p>
          <a:p>
            <a:r>
              <a:rPr lang="en-GB" sz="2000" dirty="0"/>
              <a:t>This is contrasted with the violence, war and unrest in he world.  Today we remember especially the people of Lebanon who are fleeing their homes after bombing raids.</a:t>
            </a:r>
          </a:p>
          <a:p>
            <a:r>
              <a:rPr lang="en-GB" sz="2000" dirty="0"/>
              <a:t>We can feel helpless when confronted with these scenes in the news.  Although can feel like prayer is not enough, sometimes pray is all we can do.</a:t>
            </a:r>
          </a:p>
        </p:txBody>
      </p:sp>
      <p:pic>
        <p:nvPicPr>
          <p:cNvPr id="5" name="Picture 4">
            <a:extLst>
              <a:ext uri="{FF2B5EF4-FFF2-40B4-BE49-F238E27FC236}">
                <a16:creationId xmlns:a16="http://schemas.microsoft.com/office/drawing/2014/main" id="{BC1E55AA-5EBE-4A00-A72B-53912E7539E6}"/>
              </a:ext>
            </a:extLst>
          </p:cNvPr>
          <p:cNvPicPr>
            <a:picLocks noChangeAspect="1"/>
          </p:cNvPicPr>
          <p:nvPr/>
        </p:nvPicPr>
        <p:blipFill>
          <a:blip r:embed="rId2"/>
          <a:stretch>
            <a:fillRect/>
          </a:stretch>
        </p:blipFill>
        <p:spPr>
          <a:xfrm>
            <a:off x="156755" y="1774371"/>
            <a:ext cx="6096000" cy="3056128"/>
          </a:xfrm>
          <a:prstGeom prst="rect">
            <a:avLst/>
          </a:prstGeom>
        </p:spPr>
      </p:pic>
      <p:pic>
        <p:nvPicPr>
          <p:cNvPr id="6" name="Picture 5">
            <a:extLst>
              <a:ext uri="{FF2B5EF4-FFF2-40B4-BE49-F238E27FC236}">
                <a16:creationId xmlns:a16="http://schemas.microsoft.com/office/drawing/2014/main" id="{97143408-BB71-4A77-80ED-D54E5E341EE0}"/>
              </a:ext>
            </a:extLst>
          </p:cNvPr>
          <p:cNvPicPr>
            <a:picLocks noChangeAspect="1"/>
          </p:cNvPicPr>
          <p:nvPr/>
        </p:nvPicPr>
        <p:blipFill>
          <a:blip r:embed="rId3"/>
          <a:stretch>
            <a:fillRect/>
          </a:stretch>
        </p:blipFill>
        <p:spPr>
          <a:xfrm>
            <a:off x="6746965" y="1885639"/>
            <a:ext cx="5201194" cy="2925672"/>
          </a:xfrm>
          <a:prstGeom prst="rect">
            <a:avLst/>
          </a:prstGeom>
        </p:spPr>
      </p:pic>
      <p:pic>
        <p:nvPicPr>
          <p:cNvPr id="7" name="Picture 6" descr="A painting of a person in a robe&#10;&#10;Description automatically generated">
            <a:extLst>
              <a:ext uri="{FF2B5EF4-FFF2-40B4-BE49-F238E27FC236}">
                <a16:creationId xmlns:a16="http://schemas.microsoft.com/office/drawing/2014/main" id="{B1633161-C6B9-43DD-9055-C47265DDD602}"/>
              </a:ext>
            </a:extLst>
          </p:cNvPr>
          <p:cNvPicPr>
            <a:picLocks noChangeAspect="1"/>
          </p:cNvPicPr>
          <p:nvPr/>
        </p:nvPicPr>
        <p:blipFill>
          <a:blip r:embed="rId4"/>
          <a:stretch>
            <a:fillRect/>
          </a:stretch>
        </p:blipFill>
        <p:spPr>
          <a:xfrm>
            <a:off x="10040982" y="-7160"/>
            <a:ext cx="2128013" cy="1851371"/>
          </a:xfrm>
          <a:prstGeom prst="rect">
            <a:avLst/>
          </a:prstGeom>
        </p:spPr>
      </p:pic>
    </p:spTree>
    <p:extLst>
      <p:ext uri="{BB962C8B-B14F-4D97-AF65-F5344CB8AC3E}">
        <p14:creationId xmlns:p14="http://schemas.microsoft.com/office/powerpoint/2010/main" val="163723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Monday Notices</a:t>
            </a:r>
            <a:endParaRPr lang="en-US" sz="540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3873973" y="3825366"/>
            <a:ext cx="8264167" cy="1877437"/>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latin typeface="Calibri"/>
              <a:ea typeface="Calibri"/>
              <a:cs typeface="Calibri"/>
            </a:endParaRPr>
          </a:p>
          <a:p>
            <a:r>
              <a:rPr lang="en-GB" sz="2000" dirty="0">
                <a:latin typeface="Calibri"/>
                <a:cs typeface="Calibri"/>
              </a:rPr>
              <a:t>Come and receive God's forgiveness – Receive the sacrament of reconciliation (confession) in the chaplaincy 10.40-11.20 (Clare building)</a:t>
            </a:r>
            <a:endParaRPr lang="en-GB" sz="2000" dirty="0">
              <a:latin typeface="Calibri"/>
              <a:ea typeface="Calibri"/>
              <a:cs typeface="Calibri"/>
            </a:endParaRPr>
          </a:p>
          <a:p>
            <a:endParaRPr lang="en-GB" sz="2000" dirty="0">
              <a:latin typeface="Calibri"/>
              <a:ea typeface="Calibri"/>
              <a:cs typeface="Calibri"/>
            </a:endParaRPr>
          </a:p>
          <a:p>
            <a:br>
              <a:rPr lang="en-US" dirty="0"/>
            </a:br>
            <a:endParaRPr lang="en-US" dirty="0"/>
          </a:p>
        </p:txBody>
      </p:sp>
      <p:pic>
        <p:nvPicPr>
          <p:cNvPr id="4" name="Picture 3" descr="A child shouting into a megaphone&#10;&#10;Description automatically generated">
            <a:extLst>
              <a:ext uri="{FF2B5EF4-FFF2-40B4-BE49-F238E27FC236}">
                <a16:creationId xmlns:a16="http://schemas.microsoft.com/office/drawing/2014/main" id="{75C5A488-9017-65AA-C649-7209B27CBD87}"/>
              </a:ext>
            </a:extLst>
          </p:cNvPr>
          <p:cNvPicPr>
            <a:picLocks noChangeAspect="1"/>
          </p:cNvPicPr>
          <p:nvPr/>
        </p:nvPicPr>
        <p:blipFill>
          <a:blip r:embed="rId2"/>
          <a:stretch>
            <a:fillRect/>
          </a:stretch>
        </p:blipFill>
        <p:spPr>
          <a:xfrm>
            <a:off x="51759" y="2615299"/>
            <a:ext cx="3505200" cy="2590684"/>
          </a:xfrm>
          <a:prstGeom prst="rect">
            <a:avLst/>
          </a:prstGeom>
        </p:spPr>
      </p:pic>
      <p:sp>
        <p:nvSpPr>
          <p:cNvPr id="7" name="TextBox 1">
            <a:extLst>
              <a:ext uri="{FF2B5EF4-FFF2-40B4-BE49-F238E27FC236}">
                <a16:creationId xmlns:a16="http://schemas.microsoft.com/office/drawing/2014/main" id="{092776C1-3276-4839-8AE0-23A06CBCA388}"/>
              </a:ext>
            </a:extLst>
          </p:cNvPr>
          <p:cNvSpPr txBox="1"/>
          <p:nvPr/>
        </p:nvSpPr>
        <p:spPr>
          <a:xfrm>
            <a:off x="3873973" y="1931583"/>
            <a:ext cx="8116388" cy="1723549"/>
          </a:xfrm>
          <a:prstGeom prst="rect">
            <a:avLst/>
          </a:prstGeom>
          <a:solidFill>
            <a:schemeClr val="accent1">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ea typeface="+mn-lt"/>
                <a:cs typeface="+mn-lt"/>
              </a:rPr>
              <a:t>Today</a:t>
            </a:r>
            <a:endParaRPr lang="en-GB" sz="2000" dirty="0">
              <a:ea typeface="+mn-lt"/>
              <a:cs typeface="+mn-lt"/>
            </a:endParaRPr>
          </a:p>
          <a:p>
            <a:pPr marL="342900" indent="-342900">
              <a:buFont typeface="Arial" panose="020B0604020202020204" pitchFamily="34" charset="0"/>
              <a:buChar char="•"/>
            </a:pPr>
            <a:r>
              <a:rPr lang="en-GB" sz="2000" dirty="0">
                <a:cs typeface="Calibri"/>
              </a:rPr>
              <a:t>Year 8 Mass period 1 Monday</a:t>
            </a:r>
          </a:p>
          <a:p>
            <a:pPr marL="285750" indent="-285750">
              <a:buFont typeface="Arial" panose="020B0604020202020204" pitchFamily="34" charset="0"/>
              <a:buChar char="•"/>
            </a:pPr>
            <a:r>
              <a:rPr lang="en-GB" dirty="0">
                <a:ea typeface="Calibri"/>
                <a:cs typeface="Times New Roman"/>
              </a:rPr>
              <a:t>Confirmation preparation day is TODAY periods 2-5 </a:t>
            </a:r>
          </a:p>
          <a:p>
            <a:pPr marL="285750" indent="-285750">
              <a:buFont typeface="Arial" panose="020B0604020202020204" pitchFamily="34" charset="0"/>
              <a:buChar char="•"/>
            </a:pPr>
            <a:r>
              <a:rPr lang="en-GB" dirty="0">
                <a:solidFill>
                  <a:srgbClr val="C00000"/>
                </a:solidFill>
                <a:ea typeface="Calibri"/>
                <a:cs typeface="Times New Roman"/>
              </a:rPr>
              <a:t>Pupils in Years 9-11 who are due to be confirmed should go to </a:t>
            </a:r>
            <a:r>
              <a:rPr lang="en-GB" b="1" dirty="0">
                <a:solidFill>
                  <a:srgbClr val="C00000"/>
                </a:solidFill>
                <a:ea typeface="Calibri"/>
                <a:cs typeface="Times New Roman"/>
              </a:rPr>
              <a:t>F104 at the start of period 2.  If you don’t attend you will not be able to be confirmed</a:t>
            </a:r>
            <a:endParaRPr lang="en-GB" b="1" dirty="0">
              <a:solidFill>
                <a:srgbClr val="C00000"/>
              </a:solidFill>
              <a:latin typeface="Times New Roman"/>
              <a:ea typeface="Calibri"/>
              <a:cs typeface="Times New Roman"/>
            </a:endParaRPr>
          </a:p>
        </p:txBody>
      </p:sp>
      <p:pic>
        <p:nvPicPr>
          <p:cNvPr id="8" name="Content Placeholder 4">
            <a:extLst>
              <a:ext uri="{FF2B5EF4-FFF2-40B4-BE49-F238E27FC236}">
                <a16:creationId xmlns:a16="http://schemas.microsoft.com/office/drawing/2014/main" id="{40FC0F3A-8D01-414B-8C58-244F04417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4" y="3115491"/>
            <a:ext cx="3569427" cy="2379617"/>
          </a:xfrm>
          <a:prstGeom prst="rect">
            <a:avLst/>
          </a:prstGeom>
        </p:spPr>
      </p:pic>
    </p:spTree>
    <p:extLst>
      <p:ext uri="{BB962C8B-B14F-4D97-AF65-F5344CB8AC3E}">
        <p14:creationId xmlns:p14="http://schemas.microsoft.com/office/powerpoint/2010/main" val="326691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5E4287-00C1-40D3-881D-627B7B947337}"/>
              </a:ext>
            </a:extLst>
          </p:cNvPr>
          <p:cNvSpPr>
            <a:spLocks noGrp="1"/>
          </p:cNvSpPr>
          <p:nvPr>
            <p:ph idx="1"/>
          </p:nvPr>
        </p:nvSpPr>
        <p:spPr>
          <a:xfrm>
            <a:off x="657754" y="2929820"/>
            <a:ext cx="5610113" cy="3284359"/>
          </a:xfrm>
          <a:solidFill>
            <a:schemeClr val="accent4">
              <a:lumMod val="40000"/>
              <a:lumOff val="60000"/>
            </a:schemeClr>
          </a:solidFill>
        </p:spPr>
        <p:txBody>
          <a:bodyPr>
            <a:normAutofit/>
          </a:bodyPr>
          <a:lstStyle/>
          <a:p>
            <a:r>
              <a:rPr lang="en-GB" dirty="0"/>
              <a:t>Let us have a time of silent prayer for all those living in war, violence and conflict.</a:t>
            </a:r>
          </a:p>
          <a:p>
            <a:endParaRPr lang="en-GB" dirty="0"/>
          </a:p>
        </p:txBody>
      </p:sp>
      <p:pic>
        <p:nvPicPr>
          <p:cNvPr id="5" name="Picture 4">
            <a:extLst>
              <a:ext uri="{FF2B5EF4-FFF2-40B4-BE49-F238E27FC236}">
                <a16:creationId xmlns:a16="http://schemas.microsoft.com/office/drawing/2014/main" id="{6020FD10-B0E8-4A34-BB84-CB3BB4E80210}"/>
              </a:ext>
            </a:extLst>
          </p:cNvPr>
          <p:cNvPicPr>
            <a:picLocks noChangeAspect="1"/>
          </p:cNvPicPr>
          <p:nvPr/>
        </p:nvPicPr>
        <p:blipFill>
          <a:blip r:embed="rId2"/>
          <a:stretch>
            <a:fillRect/>
          </a:stretch>
        </p:blipFill>
        <p:spPr>
          <a:xfrm>
            <a:off x="7228499" y="2594002"/>
            <a:ext cx="3761718" cy="3761718"/>
          </a:xfrm>
          <a:prstGeom prst="rect">
            <a:avLst/>
          </a:prstGeom>
        </p:spPr>
      </p:pic>
    </p:spTree>
    <p:extLst>
      <p:ext uri="{BB962C8B-B14F-4D97-AF65-F5344CB8AC3E}">
        <p14:creationId xmlns:p14="http://schemas.microsoft.com/office/powerpoint/2010/main" val="1752091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0E82-A148-401C-B853-85D836C7A2D2}"/>
              </a:ext>
            </a:extLst>
          </p:cNvPr>
          <p:cNvSpPr>
            <a:spLocks noGrp="1"/>
          </p:cNvSpPr>
          <p:nvPr>
            <p:ph type="title"/>
          </p:nvPr>
        </p:nvSpPr>
        <p:spPr/>
        <p:txBody>
          <a:bodyPr/>
          <a:lstStyle/>
          <a:p>
            <a:r>
              <a:rPr lang="en-GB" dirty="0"/>
              <a:t>Friday let us pray</a:t>
            </a:r>
          </a:p>
        </p:txBody>
      </p:sp>
      <p:sp>
        <p:nvSpPr>
          <p:cNvPr id="4" name="Content Placeholder 3">
            <a:extLst>
              <a:ext uri="{FF2B5EF4-FFF2-40B4-BE49-F238E27FC236}">
                <a16:creationId xmlns:a16="http://schemas.microsoft.com/office/drawing/2014/main" id="{7777DC7E-9C5B-4E4B-8F56-B1DA958CFB81}"/>
              </a:ext>
            </a:extLst>
          </p:cNvPr>
          <p:cNvSpPr>
            <a:spLocks noGrp="1"/>
          </p:cNvSpPr>
          <p:nvPr>
            <p:ph idx="1"/>
          </p:nvPr>
        </p:nvSpPr>
        <p:spPr>
          <a:xfrm>
            <a:off x="5410872" y="91759"/>
            <a:ext cx="6598248" cy="6674482"/>
          </a:xfrm>
          <a:solidFill>
            <a:schemeClr val="accent4">
              <a:lumMod val="40000"/>
              <a:lumOff val="60000"/>
            </a:schemeClr>
          </a:solidFill>
        </p:spPr>
        <p:txBody>
          <a:bodyPr>
            <a:normAutofit fontScale="25000" lnSpcReduction="20000"/>
          </a:bodyPr>
          <a:lstStyle/>
          <a:p>
            <a:pPr algn="l"/>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God of peace, bearer of hope,  </a:t>
            </a:r>
            <a:br>
              <a:rPr lang="en-GB" sz="8000" b="0" i="0" dirty="0">
                <a:solidFill>
                  <a:srgbClr val="212544"/>
                </a:solidFill>
                <a:effectLst/>
                <a:latin typeface="__Montserrat_b1da2a"/>
              </a:rPr>
            </a:br>
            <a:r>
              <a:rPr lang="en-GB" sz="8000" b="0" i="0" dirty="0">
                <a:solidFill>
                  <a:srgbClr val="212544"/>
                </a:solidFill>
                <a:effectLst/>
                <a:latin typeface="__Montserrat_b1da2a"/>
              </a:rPr>
              <a:t>we seek your help  </a:t>
            </a:r>
            <a:br>
              <a:rPr lang="en-GB" sz="8000" b="0" i="0" dirty="0">
                <a:solidFill>
                  <a:srgbClr val="212544"/>
                </a:solidFill>
                <a:effectLst/>
                <a:latin typeface="__Montserrat_b1da2a"/>
              </a:rPr>
            </a:br>
            <a:r>
              <a:rPr lang="en-GB" sz="8000" b="0" i="0" dirty="0">
                <a:solidFill>
                  <a:srgbClr val="212544"/>
                </a:solidFill>
                <a:effectLst/>
                <a:latin typeface="__Montserrat_b1da2a"/>
              </a:rPr>
              <a:t>for the peoples of the Middle East. </a:t>
            </a:r>
            <a:br>
              <a:rPr lang="en-GB" sz="8000" b="0" i="0" dirty="0">
                <a:solidFill>
                  <a:srgbClr val="212544"/>
                </a:solidFill>
                <a:effectLst/>
                <a:latin typeface="__Montserrat_b1da2a"/>
              </a:rPr>
            </a:br>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Quiet the clamour of war  </a:t>
            </a:r>
            <a:br>
              <a:rPr lang="en-GB" sz="8000" b="0" i="0" dirty="0">
                <a:solidFill>
                  <a:srgbClr val="212544"/>
                </a:solidFill>
                <a:effectLst/>
                <a:latin typeface="__Montserrat_b1da2a"/>
              </a:rPr>
            </a:br>
            <a:r>
              <a:rPr lang="en-GB" sz="8000" b="0" i="0" dirty="0">
                <a:solidFill>
                  <a:srgbClr val="212544"/>
                </a:solidFill>
                <a:effectLst/>
                <a:latin typeface="__Montserrat_b1da2a"/>
              </a:rPr>
              <a:t>and guide us towards peace. </a:t>
            </a:r>
            <a:br>
              <a:rPr lang="en-GB" sz="8000" b="0" i="0" dirty="0">
                <a:solidFill>
                  <a:srgbClr val="212544"/>
                </a:solidFill>
                <a:effectLst/>
                <a:latin typeface="__Montserrat_b1da2a"/>
              </a:rPr>
            </a:br>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Where there is hatred and division  </a:t>
            </a:r>
            <a:br>
              <a:rPr lang="en-GB" sz="8000" b="0" i="0" dirty="0">
                <a:solidFill>
                  <a:srgbClr val="212544"/>
                </a:solidFill>
                <a:effectLst/>
                <a:latin typeface="__Montserrat_b1da2a"/>
              </a:rPr>
            </a:br>
            <a:r>
              <a:rPr lang="en-GB" sz="8000" b="0" i="0" dirty="0">
                <a:solidFill>
                  <a:srgbClr val="212544"/>
                </a:solidFill>
                <a:effectLst/>
                <a:latin typeface="__Montserrat_b1da2a"/>
              </a:rPr>
              <a:t>sow seeds of calm and openness. </a:t>
            </a:r>
            <a:br>
              <a:rPr lang="en-GB" sz="8000" b="0" i="0" dirty="0">
                <a:solidFill>
                  <a:srgbClr val="212544"/>
                </a:solidFill>
                <a:effectLst/>
                <a:latin typeface="__Montserrat_b1da2a"/>
              </a:rPr>
            </a:br>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Where there is destruction  </a:t>
            </a:r>
            <a:br>
              <a:rPr lang="en-GB" sz="8000" b="0" i="0" dirty="0">
                <a:solidFill>
                  <a:srgbClr val="212544"/>
                </a:solidFill>
                <a:effectLst/>
                <a:latin typeface="__Montserrat_b1da2a"/>
              </a:rPr>
            </a:br>
            <a:r>
              <a:rPr lang="en-GB" sz="8000" b="0" i="0" dirty="0">
                <a:solidFill>
                  <a:srgbClr val="212544"/>
                </a:solidFill>
                <a:effectLst/>
                <a:latin typeface="__Montserrat_b1da2a"/>
              </a:rPr>
              <a:t>help us to rebuild. </a:t>
            </a:r>
            <a:br>
              <a:rPr lang="en-GB" sz="8000" b="0" i="0" dirty="0">
                <a:solidFill>
                  <a:srgbClr val="212544"/>
                </a:solidFill>
                <a:effectLst/>
                <a:latin typeface="__Montserrat_b1da2a"/>
              </a:rPr>
            </a:br>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Where children are crying  </a:t>
            </a:r>
            <a:br>
              <a:rPr lang="en-GB" sz="8000" b="0" i="0" dirty="0">
                <a:solidFill>
                  <a:srgbClr val="212544"/>
                </a:solidFill>
                <a:effectLst/>
                <a:latin typeface="__Montserrat_b1da2a"/>
              </a:rPr>
            </a:br>
            <a:r>
              <a:rPr lang="en-GB" sz="8000" b="0" i="0" dirty="0">
                <a:solidFill>
                  <a:srgbClr val="212544"/>
                </a:solidFill>
                <a:effectLst/>
                <a:latin typeface="__Montserrat_b1da2a"/>
              </a:rPr>
              <a:t>bring an end to tears. </a:t>
            </a:r>
            <a:br>
              <a:rPr lang="en-GB" sz="8000" b="0" i="0" dirty="0">
                <a:solidFill>
                  <a:srgbClr val="212544"/>
                </a:solidFill>
                <a:effectLst/>
                <a:latin typeface="__Montserrat_b1da2a"/>
              </a:rPr>
            </a:br>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Shelter your peoples and protect them  </a:t>
            </a:r>
            <a:br>
              <a:rPr lang="en-GB" sz="8000" b="0" i="0" dirty="0">
                <a:solidFill>
                  <a:srgbClr val="212544"/>
                </a:solidFill>
                <a:effectLst/>
                <a:latin typeface="__Montserrat_b1da2a"/>
              </a:rPr>
            </a:br>
            <a:r>
              <a:rPr lang="en-GB" sz="8000" b="0" i="0" dirty="0">
                <a:solidFill>
                  <a:srgbClr val="212544"/>
                </a:solidFill>
                <a:effectLst/>
                <a:latin typeface="__Montserrat_b1da2a"/>
              </a:rPr>
              <a:t>Guide them and keep them from harm. </a:t>
            </a:r>
            <a:br>
              <a:rPr lang="en-GB" sz="8000" b="0" i="0" dirty="0">
                <a:solidFill>
                  <a:srgbClr val="212544"/>
                </a:solidFill>
                <a:effectLst/>
                <a:latin typeface="__Montserrat_b1da2a"/>
              </a:rPr>
            </a:br>
            <a:endParaRPr lang="en-GB" sz="8000" b="0" i="0" dirty="0">
              <a:solidFill>
                <a:srgbClr val="212544"/>
              </a:solidFill>
              <a:effectLst/>
              <a:latin typeface="__Montserrat_b1da2a"/>
            </a:endParaRPr>
          </a:p>
          <a:p>
            <a:pPr algn="l"/>
            <a:r>
              <a:rPr lang="en-GB" sz="8000" b="0" i="0" dirty="0">
                <a:solidFill>
                  <a:srgbClr val="212544"/>
                </a:solidFill>
                <a:effectLst/>
                <a:latin typeface="__Montserrat_b1da2a"/>
              </a:rPr>
              <a:t>Show us how to break down the barriers of history and fear  </a:t>
            </a:r>
            <a:br>
              <a:rPr lang="en-GB" sz="8000" b="0" i="0" dirty="0">
                <a:solidFill>
                  <a:srgbClr val="212544"/>
                </a:solidFill>
                <a:effectLst/>
                <a:latin typeface="__Montserrat_b1da2a"/>
              </a:rPr>
            </a:br>
            <a:r>
              <a:rPr lang="en-GB" sz="8000" b="0" i="0" dirty="0">
                <a:solidFill>
                  <a:srgbClr val="212544"/>
                </a:solidFill>
                <a:effectLst/>
                <a:latin typeface="__Montserrat_b1da2a"/>
              </a:rPr>
              <a:t>and breathe whispers of hope. </a:t>
            </a:r>
            <a:br>
              <a:rPr lang="en-GB" sz="8000" b="0" i="0" dirty="0">
                <a:solidFill>
                  <a:srgbClr val="212544"/>
                </a:solidFill>
                <a:effectLst/>
                <a:latin typeface="__Montserrat_b1da2a"/>
              </a:rPr>
            </a:br>
            <a:r>
              <a:rPr lang="en-GB" sz="8000" b="1" i="0" dirty="0">
                <a:solidFill>
                  <a:srgbClr val="212544"/>
                </a:solidFill>
                <a:effectLst/>
                <a:latin typeface="__Montserrat_b1da2a"/>
              </a:rPr>
              <a:t>Amen.  </a:t>
            </a:r>
          </a:p>
          <a:p>
            <a:pPr algn="l"/>
            <a:r>
              <a:rPr lang="en-GB" sz="8000" b="0" i="0" dirty="0">
                <a:solidFill>
                  <a:srgbClr val="212544"/>
                </a:solidFill>
                <a:effectLst/>
                <a:latin typeface="__Montserrat_b1da2a"/>
              </a:rPr>
              <a:t>St Francis of Assisi: </a:t>
            </a:r>
            <a:r>
              <a:rPr lang="en-GB" sz="8000" b="1" i="0" dirty="0">
                <a:solidFill>
                  <a:srgbClr val="212544"/>
                </a:solidFill>
                <a:effectLst/>
                <a:latin typeface="__Montserrat_b1da2a"/>
              </a:rPr>
              <a:t>Pray for us</a:t>
            </a:r>
          </a:p>
          <a:p>
            <a:endParaRPr lang="en-GB" dirty="0"/>
          </a:p>
        </p:txBody>
      </p:sp>
      <p:pic>
        <p:nvPicPr>
          <p:cNvPr id="5" name="Picture 4">
            <a:extLst>
              <a:ext uri="{FF2B5EF4-FFF2-40B4-BE49-F238E27FC236}">
                <a16:creationId xmlns:a16="http://schemas.microsoft.com/office/drawing/2014/main" id="{F47EF24F-657F-443B-9F9E-AC47C3AE780B}"/>
              </a:ext>
            </a:extLst>
          </p:cNvPr>
          <p:cNvPicPr>
            <a:picLocks noChangeAspect="1"/>
          </p:cNvPicPr>
          <p:nvPr/>
        </p:nvPicPr>
        <p:blipFill>
          <a:blip r:embed="rId2"/>
          <a:stretch>
            <a:fillRect/>
          </a:stretch>
        </p:blipFill>
        <p:spPr>
          <a:xfrm>
            <a:off x="340965" y="2542903"/>
            <a:ext cx="4735044" cy="2663462"/>
          </a:xfrm>
          <a:prstGeom prst="rect">
            <a:avLst/>
          </a:prstGeom>
        </p:spPr>
      </p:pic>
    </p:spTree>
    <p:extLst>
      <p:ext uri="{BB962C8B-B14F-4D97-AF65-F5344CB8AC3E}">
        <p14:creationId xmlns:p14="http://schemas.microsoft.com/office/powerpoint/2010/main" val="246064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kern="1200" dirty="0">
                <a:solidFill>
                  <a:schemeClr val="tx1">
                    <a:tint val="75000"/>
                  </a:schemeClr>
                </a:solidFill>
                <a:latin typeface="+mn-lt"/>
                <a:ea typeface="+mn-ea"/>
                <a:cs typeface="+mn-cs"/>
              </a:rPr>
              <a:pPr defTabSz="457200">
                <a:spcAft>
                  <a:spcPts val="600"/>
                </a:spcAft>
                <a:defRPr/>
              </a:pPr>
              <a:t>3</a:t>
            </a:fld>
            <a:endParaRPr lang="en-US" kern="1200" dirty="0">
              <a:solidFill>
                <a:schemeClr val="tx1">
                  <a:tint val="75000"/>
                </a:schemeClr>
              </a:solidFill>
              <a:latin typeface="+mn-lt"/>
              <a:ea typeface="+mn-ea"/>
              <a:cs typeface="+mn-cs"/>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686950" y="-73555"/>
            <a:ext cx="6677553" cy="1353310"/>
          </a:xfrm>
        </p:spPr>
        <p:txBody>
          <a:bodyPr vert="horz" lIns="228600" tIns="228600" rIns="228600" bIns="228600" rtlCol="0" anchor="b">
            <a:normAutofit/>
          </a:bodyPr>
          <a:lstStyle/>
          <a:p>
            <a:pPr algn="l"/>
            <a:r>
              <a:rPr lang="en-US" sz="3300" spc="-150" dirty="0">
                <a:solidFill>
                  <a:schemeClr val="tx1"/>
                </a:solidFill>
              </a:rPr>
              <a:t>Monday  God's Word</a:t>
            </a:r>
          </a:p>
        </p:txBody>
      </p:sp>
      <p:sp>
        <p:nvSpPr>
          <p:cNvPr id="6" name="TextBox 5">
            <a:extLst>
              <a:ext uri="{FF2B5EF4-FFF2-40B4-BE49-F238E27FC236}">
                <a16:creationId xmlns:a16="http://schemas.microsoft.com/office/drawing/2014/main" id="{8721C49F-BF09-0C93-B2CC-F8BBF3747B75}"/>
              </a:ext>
            </a:extLst>
          </p:cNvPr>
          <p:cNvSpPr txBox="1"/>
          <p:nvPr/>
        </p:nvSpPr>
        <p:spPr>
          <a:xfrm>
            <a:off x="2744460" y="3030582"/>
            <a:ext cx="9236720" cy="28486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228600">
              <a:lnSpc>
                <a:spcPct val="110000"/>
              </a:lnSpc>
              <a:spcAft>
                <a:spcPts val="600"/>
              </a:spcAft>
              <a:buClr>
                <a:schemeClr val="accent1"/>
              </a:buClr>
              <a:buSzPct val="110000"/>
              <a:buFont typeface="Wingdings" panose="05000000000000000000" pitchFamily="2" charset="2"/>
              <a:buChar char="§"/>
            </a:pPr>
            <a:r>
              <a:rPr lang="en-US" b="1" dirty="0"/>
              <a:t>A reading from Luke's Gospel</a:t>
            </a:r>
          </a:p>
          <a:p>
            <a:pPr indent="-228600">
              <a:lnSpc>
                <a:spcPct val="110000"/>
              </a:lnSpc>
              <a:spcAft>
                <a:spcPts val="600"/>
              </a:spcAft>
              <a:buClr>
                <a:schemeClr val="accent1"/>
              </a:buClr>
              <a:buSzPct val="110000"/>
              <a:buFont typeface="Wingdings" panose="05000000000000000000" pitchFamily="2" charset="2"/>
              <a:buChar char="§"/>
            </a:pPr>
            <a:r>
              <a:rPr lang="en-US" dirty="0"/>
              <a:t>The Lord appointed seventy-two others and sent them out ahead of him, in pairs, to all the towns and places he himself was to visit. He said to them, ‘The harvest is rich but the </a:t>
            </a:r>
            <a:r>
              <a:rPr lang="en-US" dirty="0" err="1"/>
              <a:t>labourers</a:t>
            </a:r>
            <a:r>
              <a:rPr lang="en-US" dirty="0"/>
              <a:t> are few, so ask the Lord of the harvest to send </a:t>
            </a:r>
            <a:r>
              <a:rPr lang="en-US" dirty="0" err="1"/>
              <a:t>labourers</a:t>
            </a:r>
            <a:r>
              <a:rPr lang="en-US" dirty="0"/>
              <a:t> to his harvest. Start off now, but remember, I am sending you out like lambs among wolves. Carry no purse, no haversack, no sandals. Salute no one on the road. Whatever house you go into, let your first words be, “Peace to this house!” The word of the Lord</a:t>
            </a:r>
          </a:p>
          <a:p>
            <a:pPr indent="-228600">
              <a:lnSpc>
                <a:spcPct val="110000"/>
              </a:lnSpc>
              <a:spcAft>
                <a:spcPts val="600"/>
              </a:spcAft>
              <a:buClr>
                <a:schemeClr val="accent1"/>
              </a:buClr>
              <a:buSzPct val="110000"/>
              <a:buFont typeface="Wingdings" panose="05000000000000000000" pitchFamily="2" charset="2"/>
              <a:buChar char="§"/>
            </a:pPr>
            <a:r>
              <a:rPr lang="en-US" dirty="0"/>
              <a:t>Thanks be to God</a:t>
            </a:r>
          </a:p>
        </p:txBody>
      </p:sp>
      <p:sp>
        <p:nvSpPr>
          <p:cNvPr id="8" name="TextBox 7">
            <a:extLst>
              <a:ext uri="{FF2B5EF4-FFF2-40B4-BE49-F238E27FC236}">
                <a16:creationId xmlns:a16="http://schemas.microsoft.com/office/drawing/2014/main" id="{DF5F22E1-3263-6CB6-9806-29317700CF7E}"/>
              </a:ext>
            </a:extLst>
          </p:cNvPr>
          <p:cNvSpPr txBox="1"/>
          <p:nvPr/>
        </p:nvSpPr>
        <p:spPr>
          <a:xfrm>
            <a:off x="3646098" y="2251495"/>
            <a:ext cx="76027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dirty="0">
              <a:latin typeface="Corbel"/>
              <a:cs typeface="Times New Roman"/>
            </a:endParaRPr>
          </a:p>
        </p:txBody>
      </p:sp>
      <p:pic>
        <p:nvPicPr>
          <p:cNvPr id="7" name="Picture 6" descr="A group of people in a field&#10;&#10;Description automatically generated">
            <a:extLst>
              <a:ext uri="{FF2B5EF4-FFF2-40B4-BE49-F238E27FC236}">
                <a16:creationId xmlns:a16="http://schemas.microsoft.com/office/drawing/2014/main" id="{3E6CC3A9-A18B-5021-43EF-4BF4399C4187}"/>
              </a:ext>
            </a:extLst>
          </p:cNvPr>
          <p:cNvPicPr>
            <a:picLocks noChangeAspect="1"/>
          </p:cNvPicPr>
          <p:nvPr/>
        </p:nvPicPr>
        <p:blipFill>
          <a:blip r:embed="rId2"/>
          <a:stretch>
            <a:fillRect/>
          </a:stretch>
        </p:blipFill>
        <p:spPr>
          <a:xfrm>
            <a:off x="265200" y="320040"/>
            <a:ext cx="2326258" cy="1222131"/>
          </a:xfrm>
          <a:prstGeom prst="rect">
            <a:avLst/>
          </a:prstGeom>
        </p:spPr>
      </p:pic>
    </p:spTree>
    <p:extLst>
      <p:ext uri="{BB962C8B-B14F-4D97-AF65-F5344CB8AC3E}">
        <p14:creationId xmlns:p14="http://schemas.microsoft.com/office/powerpoint/2010/main" val="157561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904877" y="795527"/>
            <a:ext cx="10488547" cy="1190912"/>
          </a:xfrm>
        </p:spPr>
        <p:txBody>
          <a:bodyPr vert="horz" lIns="228600" tIns="228600" rIns="228600" bIns="228600" rtlCol="0" anchor="ctr">
            <a:normAutofit/>
          </a:bodyPr>
          <a:lstStyle/>
          <a:p>
            <a:r>
              <a:rPr lang="en-US" spc="-150" dirty="0">
                <a:solidFill>
                  <a:schemeClr val="tx2"/>
                </a:solidFill>
              </a:rPr>
              <a:t>Monday – to think about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4</a:t>
            </a:fld>
            <a:endParaRPr lang="en-US"/>
          </a:p>
        </p:txBody>
      </p:sp>
      <p:pic>
        <p:nvPicPr>
          <p:cNvPr id="2" name="Picture 1" descr="A person with a backpack on a road&#10;&#10;Description automatically generated">
            <a:extLst>
              <a:ext uri="{FF2B5EF4-FFF2-40B4-BE49-F238E27FC236}">
                <a16:creationId xmlns:a16="http://schemas.microsoft.com/office/drawing/2014/main" id="{E3831B3D-08BE-E61D-1F7A-0540B21F410C}"/>
              </a:ext>
            </a:extLst>
          </p:cNvPr>
          <p:cNvPicPr>
            <a:picLocks noChangeAspect="1"/>
          </p:cNvPicPr>
          <p:nvPr/>
        </p:nvPicPr>
        <p:blipFill rotWithShape="1">
          <a:blip r:embed="rId2"/>
          <a:srcRect r="8000"/>
          <a:stretch/>
        </p:blipFill>
        <p:spPr>
          <a:xfrm>
            <a:off x="1051006" y="2771092"/>
            <a:ext cx="4626864" cy="3346704"/>
          </a:xfrm>
          <a:prstGeom prst="rect">
            <a:avLst/>
          </a:prstGeom>
          <a:ln w="12700">
            <a:noFill/>
          </a:ln>
        </p:spPr>
      </p:pic>
      <p:sp>
        <p:nvSpPr>
          <p:cNvPr id="4" name="Content Placeholder 3">
            <a:extLst>
              <a:ext uri="{FF2B5EF4-FFF2-40B4-BE49-F238E27FC236}">
                <a16:creationId xmlns:a16="http://schemas.microsoft.com/office/drawing/2014/main" id="{9432DE14-9C2E-61C2-BB53-B0C2D6266B3B}"/>
              </a:ext>
            </a:extLst>
          </p:cNvPr>
          <p:cNvSpPr>
            <a:spLocks noGrp="1"/>
          </p:cNvSpPr>
          <p:nvPr>
            <p:ph idx="1"/>
          </p:nvPr>
        </p:nvSpPr>
        <p:spPr>
          <a:xfrm>
            <a:off x="6364496" y="2594610"/>
            <a:ext cx="5028928" cy="3699669"/>
          </a:xfrm>
          <a:solidFill>
            <a:schemeClr val="accent1">
              <a:lumMod val="20000"/>
              <a:lumOff val="80000"/>
            </a:schemeClr>
          </a:solidFill>
        </p:spPr>
        <p:txBody>
          <a:bodyPr vert="horz" lIns="91440" tIns="45720" rIns="91440" bIns="45720" rtlCol="0" anchor="ctr">
            <a:normAutofit/>
          </a:bodyPr>
          <a:lstStyle/>
          <a:p>
            <a:pPr indent="-228600">
              <a:buClr>
                <a:srgbClr val="CCA668"/>
              </a:buClr>
              <a:buFont typeface="Wingdings" panose="05000000000000000000" pitchFamily="2" charset="2"/>
              <a:buChar char="§"/>
            </a:pPr>
            <a:r>
              <a:rPr lang="en-US" sz="2000" dirty="0"/>
              <a:t>In today's reading we hear Jesus sending out his disciples to help him in his mission.  He makes it clear that they don't need any material possessions.  </a:t>
            </a:r>
          </a:p>
          <a:p>
            <a:pPr indent="-228600">
              <a:buClr>
                <a:srgbClr val="CCA668"/>
              </a:buClr>
              <a:buFont typeface="Wingdings" panose="05000000000000000000" pitchFamily="2" charset="2"/>
              <a:buChar char="§"/>
            </a:pPr>
            <a:r>
              <a:rPr lang="en-US" sz="2000" dirty="0"/>
              <a:t>Which possessions would you find it hard to leave behind?</a:t>
            </a:r>
          </a:p>
          <a:p>
            <a:pPr indent="-228600">
              <a:buClr>
                <a:srgbClr val="CCA668"/>
              </a:buClr>
              <a:buFont typeface="Wingdings" panose="05000000000000000000" pitchFamily="2" charset="2"/>
              <a:buChar char="§"/>
            </a:pPr>
            <a:r>
              <a:rPr lang="en-US" sz="2000" dirty="0"/>
              <a:t>What might God be asking you to do today?</a:t>
            </a:r>
          </a:p>
        </p:txBody>
      </p:sp>
    </p:spTree>
    <p:extLst>
      <p:ext uri="{BB962C8B-B14F-4D97-AF65-F5344CB8AC3E}">
        <p14:creationId xmlns:p14="http://schemas.microsoft.com/office/powerpoint/2010/main" val="3372782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kern="1200" dirty="0">
                <a:solidFill>
                  <a:schemeClr val="tx1">
                    <a:tint val="75000"/>
                  </a:schemeClr>
                </a:solidFill>
                <a:latin typeface="+mn-lt"/>
                <a:ea typeface="+mn-ea"/>
                <a:cs typeface="+mn-cs"/>
              </a:rPr>
              <a:pPr defTabSz="457200">
                <a:spcAft>
                  <a:spcPts val="600"/>
                </a:spcAft>
                <a:defRPr/>
              </a:pPr>
              <a:t>5</a:t>
            </a:fld>
            <a:endParaRPr lang="en-US" kern="1200" dirty="0">
              <a:solidFill>
                <a:schemeClr val="tx1">
                  <a:tint val="75000"/>
                </a:schemeClr>
              </a:solidFill>
              <a:latin typeface="+mn-lt"/>
              <a:ea typeface="+mn-ea"/>
              <a:cs typeface="+mn-cs"/>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802702" y="640080"/>
            <a:ext cx="6677553" cy="1353310"/>
          </a:xfrm>
        </p:spPr>
        <p:txBody>
          <a:bodyPr vert="horz" lIns="228600" tIns="228600" rIns="228600" bIns="228600" rtlCol="0" anchor="b">
            <a:noAutofit/>
          </a:bodyPr>
          <a:lstStyle/>
          <a:p>
            <a:pPr algn="l"/>
            <a:r>
              <a:rPr lang="en-US" b="1" spc="-150" dirty="0">
                <a:solidFill>
                  <a:schemeClr val="tx1"/>
                </a:solidFill>
              </a:rPr>
              <a:t>Monday             </a:t>
            </a:r>
            <a:br>
              <a:rPr lang="en-US" b="1" spc="-150" dirty="0">
                <a:solidFill>
                  <a:schemeClr val="tx1"/>
                </a:solidFill>
              </a:rPr>
            </a:br>
            <a:r>
              <a:rPr lang="en-US" b="1" spc="-150" dirty="0">
                <a:solidFill>
                  <a:schemeClr val="tx1"/>
                </a:solidFill>
              </a:rPr>
              <a:t>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78805" y="2646839"/>
            <a:ext cx="11487149" cy="3890460"/>
          </a:xfrm>
          <a:solidFill>
            <a:schemeClr val="accent1">
              <a:lumMod val="20000"/>
              <a:lumOff val="80000"/>
            </a:schemeClr>
          </a:solidFill>
        </p:spPr>
        <p:txBody>
          <a:bodyPr vert="horz" lIns="91440" tIns="45720" rIns="91440" bIns="45720" rtlCol="0" anchor="ctr">
            <a:normAutofit/>
          </a:bodyPr>
          <a:lstStyle/>
          <a:p>
            <a:pPr indent="-228600">
              <a:buFont typeface="Wingdings" panose="05000000000000000000" pitchFamily="2" charset="2"/>
              <a:buChar char="§"/>
            </a:pPr>
            <a:r>
              <a:rPr lang="en-US" sz="2400" b="1" dirty="0"/>
              <a:t>At the start of a new week, lets have a few moments silence…</a:t>
            </a:r>
          </a:p>
          <a:p>
            <a:pPr indent="-228600">
              <a:buFont typeface="Wingdings" panose="05000000000000000000" pitchFamily="2" charset="2"/>
              <a:buChar char="§"/>
            </a:pPr>
            <a:r>
              <a:rPr lang="en-US" sz="2400" b="1" dirty="0"/>
              <a:t>Lord, I offer you this unused day. </a:t>
            </a:r>
            <a:br>
              <a:rPr lang="en-US" sz="2400" b="1" dirty="0"/>
            </a:br>
            <a:r>
              <a:rPr lang="en-US" sz="2400" b="1" dirty="0"/>
              <a:t> I offer the enthusiasm and also any reluctance I feel for what lies ahead.  </a:t>
            </a:r>
            <a:br>
              <a:rPr lang="en-US" sz="2400" b="1" dirty="0"/>
            </a:br>
            <a:r>
              <a:rPr lang="en-US" sz="2400" b="1" dirty="0"/>
              <a:t>Be with me in my fears, to calm my mind.  </a:t>
            </a:r>
            <a:br>
              <a:rPr lang="en-US" sz="2400" b="1" dirty="0"/>
            </a:br>
            <a:r>
              <a:rPr lang="en-US" sz="2400" b="1" dirty="0"/>
              <a:t>Be with me in success and surprises, to help me celebrate.  </a:t>
            </a:r>
            <a:br>
              <a:rPr lang="en-US" sz="2400" b="1" dirty="0"/>
            </a:br>
            <a:r>
              <a:rPr lang="en-US" sz="2400" b="1" dirty="0"/>
              <a:t>Be with me in the silence, to deepen my love for you today.</a:t>
            </a:r>
            <a:br>
              <a:rPr lang="en-US" sz="2400" b="1" dirty="0"/>
            </a:br>
            <a:r>
              <a:rPr lang="en-US" sz="2400" b="1" dirty="0"/>
              <a:t>Amen</a:t>
            </a:r>
          </a:p>
        </p:txBody>
      </p:sp>
      <p:pic>
        <p:nvPicPr>
          <p:cNvPr id="55" name="Picture 54" descr="A person with a backpack on a road&#10;&#10;Description automatically generated">
            <a:extLst>
              <a:ext uri="{FF2B5EF4-FFF2-40B4-BE49-F238E27FC236}">
                <a16:creationId xmlns:a16="http://schemas.microsoft.com/office/drawing/2014/main" id="{E3831B3D-08BE-E61D-1F7A-0540B21F410C}"/>
              </a:ext>
            </a:extLst>
          </p:cNvPr>
          <p:cNvPicPr>
            <a:picLocks noChangeAspect="1"/>
          </p:cNvPicPr>
          <p:nvPr/>
        </p:nvPicPr>
        <p:blipFill rotWithShape="1">
          <a:blip r:embed="rId2"/>
          <a:srcRect r="8000"/>
          <a:stretch/>
        </p:blipFill>
        <p:spPr>
          <a:xfrm>
            <a:off x="7539422" y="320701"/>
            <a:ext cx="3849876" cy="2784693"/>
          </a:xfrm>
          <a:prstGeom prst="rect">
            <a:avLst/>
          </a:prstGeom>
          <a:ln w="12700">
            <a:noFill/>
          </a:ln>
        </p:spPr>
      </p:pic>
    </p:spTree>
    <p:extLst>
      <p:ext uri="{BB962C8B-B14F-4D97-AF65-F5344CB8AC3E}">
        <p14:creationId xmlns:p14="http://schemas.microsoft.com/office/powerpoint/2010/main" val="333417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Tuesday Notices</a:t>
            </a:r>
            <a:endParaRPr lang="en-US" sz="540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6</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3795596" y="2615299"/>
            <a:ext cx="8264167" cy="2185214"/>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alibri"/>
                <a:ea typeface="Calibri"/>
                <a:cs typeface="Calibri"/>
              </a:rPr>
              <a:t>Year 8 Colours Celebration Assembly – 11.05</a:t>
            </a:r>
          </a:p>
          <a:p>
            <a:endParaRPr lang="en-GB" sz="2000" dirty="0">
              <a:latin typeface="Calibri"/>
              <a:ea typeface="Calibri"/>
              <a:cs typeface="Calibri"/>
            </a:endParaRPr>
          </a:p>
          <a:p>
            <a:r>
              <a:rPr lang="en-GB" sz="2000" dirty="0">
                <a:latin typeface="Calibri"/>
                <a:ea typeface="Calibri"/>
                <a:cs typeface="Calibri"/>
              </a:rPr>
              <a:t> Football at lunchtime: Year 8 and 9 on the </a:t>
            </a:r>
            <a:r>
              <a:rPr lang="en-GB" sz="2000" dirty="0" err="1">
                <a:latin typeface="Calibri"/>
                <a:ea typeface="Calibri"/>
                <a:cs typeface="Calibri"/>
              </a:rPr>
              <a:t>astro</a:t>
            </a:r>
            <a:r>
              <a:rPr lang="en-GB" sz="2000" dirty="0">
                <a:latin typeface="Calibri"/>
                <a:ea typeface="Calibri"/>
                <a:cs typeface="Calibri"/>
              </a:rPr>
              <a:t> - </a:t>
            </a:r>
            <a:r>
              <a:rPr lang="en-GB" sz="2000" b="1" dirty="0">
                <a:latin typeface="Calibri"/>
                <a:ea typeface="Calibri"/>
                <a:cs typeface="Calibri"/>
              </a:rPr>
              <a:t>cannot</a:t>
            </a:r>
            <a:r>
              <a:rPr lang="en-GB" sz="2000" dirty="0">
                <a:latin typeface="Calibri"/>
                <a:ea typeface="Calibri"/>
                <a:cs typeface="Calibri"/>
              </a:rPr>
              <a:t> use the yards</a:t>
            </a:r>
          </a:p>
          <a:p>
            <a:r>
              <a:rPr lang="en-GB" sz="2000" dirty="0">
                <a:latin typeface="Calibri"/>
                <a:ea typeface="Calibri"/>
                <a:cs typeface="Calibri"/>
              </a:rPr>
              <a:t>                                          Year 7 have both yards – </a:t>
            </a:r>
            <a:r>
              <a:rPr lang="en-GB" sz="2000" b="1" dirty="0">
                <a:latin typeface="Calibri"/>
                <a:ea typeface="Calibri"/>
                <a:cs typeface="Calibri"/>
              </a:rPr>
              <a:t>cannot </a:t>
            </a:r>
            <a:r>
              <a:rPr lang="en-GB" sz="2000" dirty="0">
                <a:latin typeface="Calibri"/>
                <a:ea typeface="Calibri"/>
                <a:cs typeface="Calibri"/>
              </a:rPr>
              <a:t>use the </a:t>
            </a:r>
            <a:r>
              <a:rPr lang="en-GB" sz="2000" dirty="0" err="1">
                <a:latin typeface="Calibri"/>
                <a:ea typeface="Calibri"/>
                <a:cs typeface="Calibri"/>
              </a:rPr>
              <a:t>astro</a:t>
            </a:r>
            <a:endParaRPr lang="en-GB" sz="2000" dirty="0">
              <a:latin typeface="Calibri"/>
              <a:ea typeface="Calibri"/>
              <a:cs typeface="Calibri"/>
            </a:endParaRPr>
          </a:p>
          <a:p>
            <a:endParaRPr lang="en-GB" sz="2000" dirty="0">
              <a:latin typeface="Calibri"/>
              <a:ea typeface="Calibri"/>
              <a:cs typeface="Calibri"/>
            </a:endParaRPr>
          </a:p>
          <a:p>
            <a:br>
              <a:rPr lang="en-US" dirty="0"/>
            </a:br>
            <a:endParaRPr lang="en-US" dirty="0"/>
          </a:p>
        </p:txBody>
      </p:sp>
      <p:pic>
        <p:nvPicPr>
          <p:cNvPr id="4" name="Picture 3" descr="A child shouting into a megaphone&#10;&#10;Description automatically generated">
            <a:extLst>
              <a:ext uri="{FF2B5EF4-FFF2-40B4-BE49-F238E27FC236}">
                <a16:creationId xmlns:a16="http://schemas.microsoft.com/office/drawing/2014/main" id="{75C5A488-9017-65AA-C649-7209B27CBD87}"/>
              </a:ext>
            </a:extLst>
          </p:cNvPr>
          <p:cNvPicPr>
            <a:picLocks noChangeAspect="1"/>
          </p:cNvPicPr>
          <p:nvPr/>
        </p:nvPicPr>
        <p:blipFill>
          <a:blip r:embed="rId2"/>
          <a:stretch>
            <a:fillRect/>
          </a:stretch>
        </p:blipFill>
        <p:spPr>
          <a:xfrm>
            <a:off x="51759" y="2615299"/>
            <a:ext cx="3505200" cy="2590684"/>
          </a:xfrm>
          <a:prstGeom prst="rect">
            <a:avLst/>
          </a:prstGeom>
        </p:spPr>
      </p:pic>
    </p:spTree>
    <p:extLst>
      <p:ext uri="{BB962C8B-B14F-4D97-AF65-F5344CB8AC3E}">
        <p14:creationId xmlns:p14="http://schemas.microsoft.com/office/powerpoint/2010/main" val="265637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7770" y="203592"/>
            <a:ext cx="11320054" cy="1651404"/>
          </a:xfrm>
          <a:solidFill>
            <a:schemeClr val="accent2">
              <a:lumMod val="40000"/>
              <a:lumOff val="60000"/>
            </a:schemeClr>
          </a:solidFill>
        </p:spPr>
        <p:txBody>
          <a:bodyPr vert="horz" lIns="91440" tIns="45720" rIns="91440" bIns="45720" rtlCol="0" anchor="ctr">
            <a:normAutofit fontScale="90000"/>
          </a:bodyPr>
          <a:lstStyle/>
          <a:p>
            <a:pPr algn="ctr"/>
            <a:br>
              <a:rPr lang="en-US" sz="4900" b="1" spc="-40" dirty="0">
                <a:solidFill>
                  <a:schemeClr val="tx1"/>
                </a:solidFill>
                <a:latin typeface="Calibri"/>
                <a:ea typeface="Calibri"/>
                <a:cs typeface="Calibri"/>
              </a:rPr>
            </a:br>
            <a:r>
              <a:rPr lang="en-US" sz="4900" b="1" spc="-40" dirty="0">
                <a:solidFill>
                  <a:schemeClr val="tx1"/>
                </a:solidFill>
                <a:effectLst>
                  <a:outerShdw blurRad="38100" dist="38100" dir="2700000" algn="tl">
                    <a:srgbClr val="000000">
                      <a:alpha val="43137"/>
                    </a:srgbClr>
                  </a:outerShdw>
                </a:effectLst>
                <a:latin typeface="Calibri"/>
                <a:ea typeface="Calibri"/>
                <a:cs typeface="Calibri"/>
              </a:rPr>
              <a:t>Tuesday: the feast of St Therese of Lisieux</a:t>
            </a:r>
            <a:br>
              <a:rPr lang="en-US" sz="3700" spc="-40" dirty="0"/>
            </a:br>
            <a:br>
              <a:rPr lang="en-US" sz="3700" spc="-40" dirty="0"/>
            </a:br>
            <a:endParaRPr lang="en-US" sz="3700" spc="-4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smtClean="0"/>
              <a:pPr>
                <a:spcAft>
                  <a:spcPts val="600"/>
                </a:spcAft>
                <a:defRPr/>
              </a:pPr>
              <a:t>7</a:t>
            </a:fld>
            <a:endParaRPr lang="en-US"/>
          </a:p>
        </p:txBody>
      </p:sp>
      <p:sp>
        <p:nvSpPr>
          <p:cNvPr id="6" name="TextBox 5">
            <a:extLst>
              <a:ext uri="{FF2B5EF4-FFF2-40B4-BE49-F238E27FC236}">
                <a16:creationId xmlns:a16="http://schemas.microsoft.com/office/drawing/2014/main" id="{A01044CC-A17E-46E5-841D-185B84510187}"/>
              </a:ext>
            </a:extLst>
          </p:cNvPr>
          <p:cNvSpPr txBox="1"/>
          <p:nvPr/>
        </p:nvSpPr>
        <p:spPr>
          <a:xfrm>
            <a:off x="177770" y="2058587"/>
            <a:ext cx="5404424" cy="4401205"/>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ea typeface="Calibri"/>
                <a:cs typeface="Calibri"/>
              </a:rPr>
              <a:t>St Therese lived an unknown and quiet life – she entered a French convent at age 15 and remained there until she died at age 24.  However she remains one of the world’s favourite saints because of her ‘Little Way’.   </a:t>
            </a:r>
          </a:p>
          <a:p>
            <a:r>
              <a:rPr lang="en-GB" sz="2000" dirty="0">
                <a:ea typeface="Calibri"/>
                <a:cs typeface="Calibri"/>
              </a:rPr>
              <a:t>The Little Way is about being unimportant and doing the smallest actions with great love.  Instead of focusing on large actions, we should bring God into our smallest ones. </a:t>
            </a:r>
          </a:p>
          <a:p>
            <a:endParaRPr lang="en-GB" sz="2000" dirty="0">
              <a:ea typeface="Calibri"/>
              <a:cs typeface="Calibri"/>
            </a:endParaRPr>
          </a:p>
          <a:p>
            <a:r>
              <a:rPr lang="en-GB" sz="2000" b="0" i="0" dirty="0">
                <a:solidFill>
                  <a:srgbClr val="212121"/>
                </a:solidFill>
                <a:effectLst/>
              </a:rPr>
              <a:t>It is easy to spend a lot of time thinking about ourselves and what others think of us. Thérèse, shows us how to look beyond ourselves, to forget ourselves in quiet acts of love.</a:t>
            </a:r>
            <a:endParaRPr lang="en-US" dirty="0"/>
          </a:p>
        </p:txBody>
      </p:sp>
      <p:pic>
        <p:nvPicPr>
          <p:cNvPr id="1027" name="Picture 3" descr="What is the Little Way of St. Thérèse of Lisieux?">
            <a:extLst>
              <a:ext uri="{FF2B5EF4-FFF2-40B4-BE49-F238E27FC236}">
                <a16:creationId xmlns:a16="http://schemas.microsoft.com/office/drawing/2014/main" id="{2C272EDE-3253-4050-BD50-9A090EFD7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396" y="2118291"/>
            <a:ext cx="5769428" cy="288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743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spc="-40" dirty="0">
                <a:solidFill>
                  <a:schemeClr val="tx1"/>
                </a:solidFill>
              </a:rPr>
              <a:t>Tuesday </a:t>
            </a:r>
            <a:br>
              <a:rPr lang="en-US" sz="5400" b="1" spc="-40" dirty="0">
                <a:solidFill>
                  <a:schemeClr val="tx1"/>
                </a:solidFill>
              </a:rPr>
            </a:br>
            <a:r>
              <a:rPr lang="en-US" sz="5400" b="1" spc="-40" dirty="0">
                <a:solidFill>
                  <a:schemeClr val="tx1"/>
                </a:solidFill>
              </a:rPr>
              <a:t>God's Word</a:t>
            </a:r>
          </a:p>
        </p:txBody>
      </p:sp>
      <p:sp>
        <p:nvSpPr>
          <p:cNvPr id="5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244D815C-8BF3-4ECF-A945-A2A7C2983AF9}"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200D55ED-6880-4AAC-A2C2-A9874C23537B}"/>
              </a:ext>
            </a:extLst>
          </p:cNvPr>
          <p:cNvSpPr txBox="1"/>
          <p:nvPr/>
        </p:nvSpPr>
        <p:spPr>
          <a:xfrm>
            <a:off x="540899" y="4349451"/>
            <a:ext cx="5354803" cy="224676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GB" sz="2000" b="1" dirty="0"/>
              <a:t>To think about:</a:t>
            </a:r>
          </a:p>
          <a:p>
            <a:endParaRPr lang="en-GB" sz="2000" b="1" dirty="0"/>
          </a:p>
          <a:p>
            <a:r>
              <a:rPr lang="en-GB" sz="2000" b="1" dirty="0"/>
              <a:t>Who do you know who is good at doing ‘little things with great love’?</a:t>
            </a:r>
          </a:p>
          <a:p>
            <a:endParaRPr lang="en-GB" sz="2000" b="1" dirty="0"/>
          </a:p>
          <a:p>
            <a:r>
              <a:rPr lang="en-GB" sz="2000" b="1" dirty="0"/>
              <a:t>Challenge: Do one small thing with love today</a:t>
            </a:r>
          </a:p>
          <a:p>
            <a:endParaRPr lang="en-GB" sz="2000" b="1" dirty="0"/>
          </a:p>
        </p:txBody>
      </p:sp>
      <p:pic>
        <p:nvPicPr>
          <p:cNvPr id="2" name="Picture 1">
            <a:extLst>
              <a:ext uri="{FF2B5EF4-FFF2-40B4-BE49-F238E27FC236}">
                <a16:creationId xmlns:a16="http://schemas.microsoft.com/office/drawing/2014/main" id="{B11DD982-055C-465C-86F8-13823AB05CB2}"/>
              </a:ext>
            </a:extLst>
          </p:cNvPr>
          <p:cNvPicPr>
            <a:picLocks noChangeAspect="1"/>
          </p:cNvPicPr>
          <p:nvPr/>
        </p:nvPicPr>
        <p:blipFill>
          <a:blip r:embed="rId2"/>
          <a:stretch>
            <a:fillRect/>
          </a:stretch>
        </p:blipFill>
        <p:spPr>
          <a:xfrm>
            <a:off x="4677154" y="476748"/>
            <a:ext cx="4368603" cy="3610923"/>
          </a:xfrm>
          <a:prstGeom prst="rect">
            <a:avLst/>
          </a:prstGeom>
        </p:spPr>
      </p:pic>
      <p:pic>
        <p:nvPicPr>
          <p:cNvPr id="3" name="Picture 2">
            <a:extLst>
              <a:ext uri="{FF2B5EF4-FFF2-40B4-BE49-F238E27FC236}">
                <a16:creationId xmlns:a16="http://schemas.microsoft.com/office/drawing/2014/main" id="{BF97D58C-9AE2-4330-BF47-DC06ED1E2D6E}"/>
              </a:ext>
            </a:extLst>
          </p:cNvPr>
          <p:cNvPicPr>
            <a:picLocks noChangeAspect="1"/>
          </p:cNvPicPr>
          <p:nvPr/>
        </p:nvPicPr>
        <p:blipFill>
          <a:blip r:embed="rId3"/>
          <a:stretch>
            <a:fillRect/>
          </a:stretch>
        </p:blipFill>
        <p:spPr>
          <a:xfrm>
            <a:off x="8529078" y="3148660"/>
            <a:ext cx="3572815" cy="3572815"/>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spc="-60" dirty="0">
                <a:solidFill>
                  <a:schemeClr val="tx1"/>
                </a:solidFill>
              </a:rPr>
              <a:t>Tuesday </a:t>
            </a:r>
            <a:br>
              <a:rPr lang="en-US" sz="5400" spc="-60" dirty="0">
                <a:solidFill>
                  <a:schemeClr val="tx1"/>
                </a:solidFill>
              </a:rPr>
            </a:br>
            <a:r>
              <a:rPr lang="en-US" sz="5400" spc="-60" dirty="0">
                <a:solidFill>
                  <a:schemeClr val="tx1"/>
                </a:solidFill>
              </a:rPr>
              <a:t>Let us pray</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244D815C-8BF3-4ECF-A945-A2A7C2983AF9}" type="slidenum">
              <a:rPr lang="en-US">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pic>
        <p:nvPicPr>
          <p:cNvPr id="2" name="Picture 1">
            <a:extLst>
              <a:ext uri="{FF2B5EF4-FFF2-40B4-BE49-F238E27FC236}">
                <a16:creationId xmlns:a16="http://schemas.microsoft.com/office/drawing/2014/main" id="{7E92F7DD-7F74-4C1E-B126-2172D2F95E38}"/>
              </a:ext>
            </a:extLst>
          </p:cNvPr>
          <p:cNvPicPr>
            <a:picLocks noChangeAspect="1"/>
          </p:cNvPicPr>
          <p:nvPr/>
        </p:nvPicPr>
        <p:blipFill>
          <a:blip r:embed="rId2"/>
          <a:stretch>
            <a:fillRect/>
          </a:stretch>
        </p:blipFill>
        <p:spPr>
          <a:xfrm>
            <a:off x="4632961" y="967831"/>
            <a:ext cx="7215051" cy="5564800"/>
          </a:xfrm>
          <a:prstGeom prst="rect">
            <a:avLst/>
          </a:prstGeom>
        </p:spPr>
      </p:pic>
      <p:sp>
        <p:nvSpPr>
          <p:cNvPr id="7" name="TextBox 6">
            <a:extLst>
              <a:ext uri="{FF2B5EF4-FFF2-40B4-BE49-F238E27FC236}">
                <a16:creationId xmlns:a16="http://schemas.microsoft.com/office/drawing/2014/main" id="{FBB05AEE-5C1F-4E16-BC76-D3907D6EF25F}"/>
              </a:ext>
            </a:extLst>
          </p:cNvPr>
          <p:cNvSpPr txBox="1"/>
          <p:nvPr/>
        </p:nvSpPr>
        <p:spPr>
          <a:xfrm>
            <a:off x="640080" y="3053896"/>
            <a:ext cx="3104606" cy="2554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GB" sz="2000" b="1" dirty="0"/>
              <a:t>Today’s prayer is a blessing written by St Therese.</a:t>
            </a:r>
          </a:p>
          <a:p>
            <a:pPr algn="ctr"/>
            <a:endParaRPr lang="en-GB" sz="2000" b="1" dirty="0"/>
          </a:p>
          <a:p>
            <a:r>
              <a:rPr lang="en-GB" sz="2000" b="1" dirty="0"/>
              <a:t>Sit quietly, lower or close your eyes and as you listen let the blessing rest on you today. </a:t>
            </a:r>
          </a:p>
          <a:p>
            <a:endParaRPr lang="en-GB" sz="2000" b="1" dirty="0"/>
          </a:p>
        </p:txBody>
      </p:sp>
    </p:spTree>
    <p:extLst>
      <p:ext uri="{BB962C8B-B14F-4D97-AF65-F5344CB8AC3E}">
        <p14:creationId xmlns:p14="http://schemas.microsoft.com/office/powerpoint/2010/main" val="8658931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2.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A742F3-D2BE-4CC5-9066-2DB838FE2FFD}">
  <ds:schemaRefs>
    <ds:schemaRef ds:uri="http://purl.org/dc/dcmityp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230e9df3-be65-4c73-a93b-d1236ebd677e"/>
    <ds:schemaRef ds:uri="71af3243-3dd4-4a8d-8c0d-dd76da1f02a5"/>
    <ds:schemaRef ds:uri="http://schemas.microsoft.com/office/2006/metadata/properties"/>
    <ds:schemaRef ds:uri="http://www.w3.org/XML/1998/namespace"/>
    <ds:schemaRef ds:uri="16c05727-aa75-4e4a-9b5f-8a80a1165891"/>
    <ds:schemaRef ds:uri="http://schemas.microsoft.com/sharepoint/v3"/>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5310</TotalTime>
  <Words>1524</Words>
  <Application>Microsoft Office PowerPoint</Application>
  <PresentationFormat>Widescreen</PresentationFormat>
  <Paragraphs>134</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__Montserrat_b1da2a</vt:lpstr>
      <vt:lpstr>Arial</vt:lpstr>
      <vt:lpstr>Avenir Next LT Pro</vt:lpstr>
      <vt:lpstr>Calibri</vt:lpstr>
      <vt:lpstr>Calibri Light</vt:lpstr>
      <vt:lpstr>Corbel</vt:lpstr>
      <vt:lpstr>Times New Roman</vt:lpstr>
      <vt:lpstr>Wingdings</vt:lpstr>
      <vt:lpstr>Office Theme</vt:lpstr>
      <vt:lpstr>Daily prayer </vt:lpstr>
      <vt:lpstr>Monday Notices</vt:lpstr>
      <vt:lpstr>Monday  God's Word</vt:lpstr>
      <vt:lpstr>Monday – to think about          </vt:lpstr>
      <vt:lpstr>Monday              Let us pray</vt:lpstr>
      <vt:lpstr>Tuesday Notices</vt:lpstr>
      <vt:lpstr> Tuesday: the feast of St Therese of Lisieux  </vt:lpstr>
      <vt:lpstr>Tuesday  God's Word</vt:lpstr>
      <vt:lpstr>Tuesday  Let us pray</vt:lpstr>
      <vt:lpstr>Wednesday Notices</vt:lpstr>
      <vt:lpstr>Wednesday  Feast of Guardian Angels  </vt:lpstr>
      <vt:lpstr>Wednesday God's Word</vt:lpstr>
      <vt:lpstr>Wednesday Let us pray</vt:lpstr>
      <vt:lpstr>Thursday Notices</vt:lpstr>
      <vt:lpstr>Thursday  Black History Month  </vt:lpstr>
      <vt:lpstr>Tuesday                 God's Word</vt:lpstr>
      <vt:lpstr>Tuesday          Let us pray</vt:lpstr>
      <vt:lpstr>Friday Notices</vt:lpstr>
      <vt:lpstr>Friday – Feast of St Francis of Assisi</vt:lpstr>
      <vt:lpstr>PowerPoint Presentation</vt:lpstr>
      <vt:lpstr>Friday 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1397</cp:revision>
  <dcterms:created xsi:type="dcterms:W3CDTF">2023-09-03T14:57:50Z</dcterms:created>
  <dcterms:modified xsi:type="dcterms:W3CDTF">2024-10-04T06:34:44Z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