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56" r:id="rId5"/>
    <p:sldId id="294" r:id="rId6"/>
    <p:sldId id="284" r:id="rId7"/>
    <p:sldId id="283" r:id="rId8"/>
    <p:sldId id="282" r:id="rId9"/>
    <p:sldId id="295" r:id="rId10"/>
    <p:sldId id="281" r:id="rId11"/>
    <p:sldId id="280" r:id="rId12"/>
    <p:sldId id="279" r:id="rId13"/>
    <p:sldId id="296" r:id="rId14"/>
    <p:sldId id="287" r:id="rId15"/>
    <p:sldId id="286"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598" autoAdjust="0"/>
  </p:normalViewPr>
  <p:slideViewPr>
    <p:cSldViewPr snapToGrid="0">
      <p:cViewPr varScale="1">
        <p:scale>
          <a:sx n="104" d="100"/>
          <a:sy n="104" d="100"/>
        </p:scale>
        <p:origin x="180"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9/6/2024</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9/6/2024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endParaRPr lang="en-US" dirty="0"/>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endParaRPr lang="en-US" dirty="0"/>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dirty="0"/>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endParaRPr lang="en-US" dirty="0">
              <a:effectLst>
                <a:outerShdw blurRad="38100" dist="38100" dir="2700000" algn="tl">
                  <a:srgbClr val="000000">
                    <a:alpha val="43137"/>
                  </a:srgbClr>
                </a:outerShdw>
              </a:effectLst>
            </a:endParaRP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dirty="0"/>
              <a:t>Title</a:t>
            </a:r>
          </a:p>
        </p:txBody>
      </p:sp>
    </p:spTree>
    <p:extLst>
      <p:ext uri="{BB962C8B-B14F-4D97-AF65-F5344CB8AC3E}">
        <p14:creationId xmlns:p14="http://schemas.microsoft.com/office/powerpoint/2010/main" val="8736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86" r:id="rId9"/>
    <p:sldLayoutId id="2147483657" r:id="rId10"/>
    <p:sldLayoutId id="2147483658" r:id="rId11"/>
    <p:sldLayoutId id="2147483659" r:id="rId12"/>
    <p:sldLayoutId id="2147483672" r:id="rId13"/>
    <p:sldLayoutId id="2147483685" r:id="rId14"/>
  </p:sldLayoutIdLst>
  <p:hf hdr="0" dt="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lstStyle/>
          <a:p>
            <a:r>
              <a:rPr lang="en-US" dirty="0"/>
              <a:t>Daily prayer</a:t>
            </a:r>
            <a:br>
              <a:rPr lang="en-US" dirty="0"/>
            </a:br>
            <a:endParaRPr lang="en-US" dirty="0"/>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1303176"/>
          </a:xfrm>
        </p:spPr>
        <p:txBody>
          <a:bodyPr/>
          <a:lstStyle/>
          <a:p>
            <a:r>
              <a:rPr lang="en-US" dirty="0"/>
              <a:t>4-6 September 2023</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13533" y="0"/>
            <a:ext cx="4082983" cy="6858000"/>
          </a:xfr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4CEDF55B-0D10-4377-A610-3ECDC2BEF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C718DDB-43B9-476D-AB6F-D86C8CF2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7977" y="0"/>
            <a:ext cx="7154023"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598041" y="365124"/>
            <a:ext cx="5837337" cy="1564685"/>
          </a:xfrm>
        </p:spPr>
        <p:txBody>
          <a:bodyPr vert="horz" lIns="91440" tIns="45720" rIns="91440" bIns="45720" rtlCol="0" anchor="b">
            <a:normAutofit/>
          </a:bodyPr>
          <a:lstStyle/>
          <a:p>
            <a:r>
              <a:rPr lang="en-US" sz="3400" spc="-40" dirty="0">
                <a:solidFill>
                  <a:srgbClr val="FFFFFF"/>
                </a:solidFill>
              </a:rPr>
              <a:t>Friday</a:t>
            </a:r>
            <a:br>
              <a:rPr lang="en-US" sz="3400" spc="-40" dirty="0"/>
            </a:br>
            <a:br>
              <a:rPr lang="en-US" sz="3400" spc="-40" dirty="0"/>
            </a:br>
            <a:r>
              <a:rPr lang="en-US" sz="3400" spc="-40" dirty="0">
                <a:solidFill>
                  <a:srgbClr val="FFFFFF"/>
                </a:solidFill>
              </a:rPr>
              <a:t>Notices</a:t>
            </a:r>
            <a:endParaRPr lang="en-US" dirty="0"/>
          </a:p>
        </p:txBody>
      </p:sp>
      <p:pic>
        <p:nvPicPr>
          <p:cNvPr id="63" name="Picture 62" descr="Sticky notes on a wall">
            <a:extLst>
              <a:ext uri="{FF2B5EF4-FFF2-40B4-BE49-F238E27FC236}">
                <a16:creationId xmlns:a16="http://schemas.microsoft.com/office/drawing/2014/main" id="{B66C669A-1A71-1BD7-1D22-52CD64E96B16}"/>
              </a:ext>
            </a:extLst>
          </p:cNvPr>
          <p:cNvPicPr>
            <a:picLocks noChangeAspect="1"/>
          </p:cNvPicPr>
          <p:nvPr/>
        </p:nvPicPr>
        <p:blipFill rotWithShape="1">
          <a:blip r:embed="rId2"/>
          <a:srcRect l="24229" r="24234" b="2"/>
          <a:stretch/>
        </p:blipFill>
        <p:spPr>
          <a:xfrm>
            <a:off x="20" y="10"/>
            <a:ext cx="5067279" cy="6857990"/>
          </a:xfrm>
          <a:prstGeom prst="rect">
            <a:avLst/>
          </a:prstGeom>
        </p:spPr>
      </p:pic>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725236" y="2737821"/>
            <a:ext cx="5710142" cy="3463963"/>
          </a:xfrm>
        </p:spPr>
        <p:txBody>
          <a:bodyPr vert="horz" lIns="91440" tIns="45720" rIns="91440" bIns="45720" rtlCol="0">
            <a:normAutofit/>
          </a:bodyPr>
          <a:lstStyle/>
          <a:p>
            <a:pPr indent="-228600">
              <a:spcBef>
                <a:spcPts val="0"/>
              </a:spcBef>
              <a:buFont typeface="Arial" panose="020B0604020202020204" pitchFamily="34" charset="0"/>
              <a:buChar char="•"/>
            </a:pPr>
            <a:endParaRPr lang="en-US" dirty="0"/>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pPr lvl="0">
                <a:spcAft>
                  <a:spcPts val="600"/>
                </a:spcAft>
              </a:pPr>
              <a:t>10</a:t>
            </a:fld>
            <a:endParaRPr lang="en-US" noProof="0"/>
          </a:p>
        </p:txBody>
      </p:sp>
      <p:sp>
        <p:nvSpPr>
          <p:cNvPr id="2" name="TextBox 1">
            <a:extLst>
              <a:ext uri="{FF2B5EF4-FFF2-40B4-BE49-F238E27FC236}">
                <a16:creationId xmlns:a16="http://schemas.microsoft.com/office/drawing/2014/main" id="{6C5795D4-A566-415C-AF97-7FD7361B0DB5}"/>
              </a:ext>
            </a:extLst>
          </p:cNvPr>
          <p:cNvSpPr txBox="1"/>
          <p:nvPr/>
        </p:nvSpPr>
        <p:spPr>
          <a:xfrm>
            <a:off x="5603476" y="2294933"/>
            <a:ext cx="6163653" cy="2369880"/>
          </a:xfrm>
          <a:prstGeom prst="rect">
            <a:avLst/>
          </a:prstGeom>
          <a:noFill/>
        </p:spPr>
        <p:txBody>
          <a:bodyPr wrap="square" rtlCol="0">
            <a:spAutoFit/>
          </a:bodyPr>
          <a:lstStyle/>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r>
              <a:rPr lang="en-GB" sz="2000" u="sng" dirty="0">
                <a:latin typeface="Calibri" panose="020F0502020204030204" pitchFamily="34" charset="0"/>
                <a:cs typeface="Calibri" panose="020F0502020204030204" pitchFamily="34" charset="0"/>
              </a:rPr>
              <a:t>Next Monday </a:t>
            </a:r>
          </a:p>
          <a:p>
            <a:r>
              <a:rPr lang="en-GB" sz="2000" dirty="0">
                <a:latin typeface="Calibri" panose="020F0502020204030204" pitchFamily="34" charset="0"/>
                <a:cs typeface="Calibri" panose="020F0502020204030204" pitchFamily="34" charset="0"/>
              </a:rPr>
              <a:t>8.15am Mass in the chapel – all welcome (years 7-11 enter school via the front door)</a:t>
            </a:r>
          </a:p>
          <a:p>
            <a:r>
              <a:rPr lang="en-GB" sz="2000" dirty="0">
                <a:latin typeface="Calibri" panose="020F0502020204030204" pitchFamily="34" charset="0"/>
                <a:cs typeface="Calibri" panose="020F0502020204030204" pitchFamily="34" charset="0"/>
              </a:rPr>
              <a:t>Period 1 year 10 Mass in the hall</a:t>
            </a:r>
          </a:p>
          <a:p>
            <a:r>
              <a:rPr lang="en-GB" sz="2000" dirty="0">
                <a:latin typeface="Calibri" panose="020F0502020204030204" pitchFamily="34" charset="0"/>
                <a:cs typeface="Calibri" panose="020F0502020204030204" pitchFamily="34" charset="0"/>
              </a:rPr>
              <a:t>Sacrament of reconciliation (confession)</a:t>
            </a:r>
          </a:p>
        </p:txBody>
      </p:sp>
      <p:sp>
        <p:nvSpPr>
          <p:cNvPr id="9" name="TextBox 8">
            <a:extLst>
              <a:ext uri="{FF2B5EF4-FFF2-40B4-BE49-F238E27FC236}">
                <a16:creationId xmlns:a16="http://schemas.microsoft.com/office/drawing/2014/main" id="{276A1DD7-A37F-4BDD-971B-E3D9219D3188}"/>
              </a:ext>
            </a:extLst>
          </p:cNvPr>
          <p:cNvSpPr txBox="1"/>
          <p:nvPr/>
        </p:nvSpPr>
        <p:spPr>
          <a:xfrm>
            <a:off x="5725236" y="4889609"/>
            <a:ext cx="5920134" cy="1754326"/>
          </a:xfrm>
          <a:prstGeom prst="rect">
            <a:avLst/>
          </a:prstGeom>
          <a:solidFill>
            <a:schemeClr val="accent3">
              <a:lumMod val="40000"/>
              <a:lumOff val="60000"/>
            </a:schemeClr>
          </a:solidFill>
          <a:ln w="38100">
            <a:solidFill>
              <a:schemeClr val="accent2">
                <a:lumMod val="75000"/>
              </a:schemeClr>
            </a:solidFill>
          </a:ln>
        </p:spPr>
        <p:txBody>
          <a:bodyPr wrap="square" rtlCol="0">
            <a:spAutoFit/>
          </a:bodyPr>
          <a:lstStyle/>
          <a:p>
            <a:r>
              <a:rPr lang="en-GB" sz="1800" b="1" i="0" u="none" strike="noStrike" dirty="0">
                <a:solidFill>
                  <a:srgbClr val="000000"/>
                </a:solidFill>
                <a:effectLst/>
                <a:latin typeface="Calibri" panose="020F0502020204030204" pitchFamily="34" charset="0"/>
              </a:rPr>
              <a:t>Sacrament of Reconciliation (Confession) with Fr </a:t>
            </a:r>
            <a:r>
              <a:rPr lang="en-GB" sz="1800" b="1" i="0" u="none" strike="noStrike" dirty="0" err="1">
                <a:solidFill>
                  <a:srgbClr val="000000"/>
                </a:solidFill>
                <a:effectLst/>
                <a:latin typeface="Calibri" panose="020F0502020204030204" pitchFamily="34" charset="0"/>
              </a:rPr>
              <a:t>Taras</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Available at breaktime in the chaplaincy on Monday, </a:t>
            </a:r>
            <a:br>
              <a:rPr lang="en-GB" sz="1800" b="0" i="0" u="none" strike="noStrike"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drop in anytime 10.40-11.20  </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You just spend a few minutes telling God the things you are sorry for and then Fr </a:t>
            </a:r>
            <a:r>
              <a:rPr lang="en-GB" sz="1800" b="0" i="0" u="none" strike="noStrike" dirty="0" err="1">
                <a:solidFill>
                  <a:srgbClr val="000000"/>
                </a:solidFill>
                <a:effectLst/>
                <a:latin typeface="Calibri" panose="020F0502020204030204" pitchFamily="34" charset="0"/>
              </a:rPr>
              <a:t>Taras</a:t>
            </a:r>
            <a:r>
              <a:rPr lang="en-GB" sz="1800" b="0" i="0" u="none" strike="noStrike" dirty="0">
                <a:solidFill>
                  <a:srgbClr val="000000"/>
                </a:solidFill>
                <a:effectLst/>
                <a:latin typeface="Calibri" panose="020F0502020204030204" pitchFamily="34" charset="0"/>
              </a:rPr>
              <a:t> gives you God's forgiveness</a:t>
            </a:r>
            <a:r>
              <a:rPr lang="en-GB" sz="1800" b="0" i="0" dirty="0">
                <a:solidFill>
                  <a:srgbClr val="000000"/>
                </a:solidFill>
                <a:effectLst/>
                <a:latin typeface="Calibri" panose="020F0502020204030204" pitchFamily="34" charset="0"/>
              </a:rPr>
              <a:t>​</a:t>
            </a:r>
            <a:endParaRPr lang="en-GB" dirty="0"/>
          </a:p>
        </p:txBody>
      </p:sp>
    </p:spTree>
    <p:extLst>
      <p:ext uri="{BB962C8B-B14F-4D97-AF65-F5344CB8AC3E}">
        <p14:creationId xmlns:p14="http://schemas.microsoft.com/office/powerpoint/2010/main" val="867733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EAB22036-3C95-47CA-8E92-698403EF9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0" y="141842"/>
            <a:ext cx="10712377" cy="872100"/>
          </a:xfrm>
        </p:spPr>
        <p:txBody>
          <a:bodyPr vert="horz" lIns="91440" tIns="45720" rIns="91440" bIns="45720" rtlCol="0" anchor="ctr">
            <a:normAutofit/>
          </a:bodyPr>
          <a:lstStyle/>
          <a:p>
            <a:r>
              <a:rPr lang="en-US" sz="2800" spc="-40" dirty="0">
                <a:solidFill>
                  <a:srgbClr val="FFFFFF"/>
                </a:solidFill>
              </a:rPr>
              <a:t>Friday               </a:t>
            </a:r>
            <a:r>
              <a:rPr lang="en-US" sz="2800" spc="-40">
                <a:solidFill>
                  <a:srgbClr val="FFFFFF"/>
                </a:solidFill>
              </a:rPr>
              <a:t>The Nativity of The Blessed Virgin Mary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288478" y="3051427"/>
            <a:ext cx="6377558" cy="3883791"/>
          </a:xfrm>
        </p:spPr>
        <p:txBody>
          <a:bodyPr vert="horz" lIns="91440" tIns="45720" rIns="91440" bIns="45720" rtlCol="0" anchor="t">
            <a:noAutofit/>
          </a:bodyPr>
          <a:lstStyle/>
          <a:p>
            <a:pPr>
              <a:lnSpc>
                <a:spcPct val="100000"/>
              </a:lnSpc>
              <a:spcBef>
                <a:spcPts val="0"/>
              </a:spcBef>
            </a:pPr>
            <a:endParaRPr lang="en-US" sz="1500" i="1" dirty="0"/>
          </a:p>
          <a:p>
            <a:pPr>
              <a:lnSpc>
                <a:spcPct val="100000"/>
              </a:lnSpc>
              <a:spcBef>
                <a:spcPts val="0"/>
              </a:spcBef>
            </a:pPr>
            <a:r>
              <a:rPr lang="en-US" sz="1800" i="1" dirty="0"/>
              <a:t>Tomorrow we celebrates the birth of Mary: Our Lady’s birthday.  </a:t>
            </a:r>
          </a:p>
          <a:p>
            <a:pPr>
              <a:lnSpc>
                <a:spcPct val="100000"/>
              </a:lnSpc>
              <a:spcBef>
                <a:spcPts val="0"/>
              </a:spcBef>
            </a:pPr>
            <a:endParaRPr lang="en-US" sz="1800" i="1" dirty="0"/>
          </a:p>
          <a:p>
            <a:pPr>
              <a:lnSpc>
                <a:spcPct val="100000"/>
              </a:lnSpc>
              <a:spcBef>
                <a:spcPts val="0"/>
              </a:spcBef>
            </a:pPr>
            <a:r>
              <a:rPr lang="en-US" sz="1800" i="1" dirty="0"/>
              <a:t>We celebrate this day together with Catholics throughout the world.  In the Philippines today is a national holiday when thousands of people will process and carry statues of Mary through the streets.</a:t>
            </a:r>
          </a:p>
          <a:p>
            <a:pPr>
              <a:lnSpc>
                <a:spcPct val="100000"/>
              </a:lnSpc>
              <a:spcBef>
                <a:spcPts val="0"/>
              </a:spcBef>
            </a:pPr>
            <a:endParaRPr lang="en-US" sz="1800" i="1" dirty="0"/>
          </a:p>
          <a:p>
            <a:pPr>
              <a:lnSpc>
                <a:spcPct val="100000"/>
              </a:lnSpc>
              <a:spcBef>
                <a:spcPts val="0"/>
              </a:spcBef>
            </a:pPr>
            <a:r>
              <a:rPr lang="en-US" sz="1800" i="1" dirty="0"/>
              <a:t>Our Mother Mary does not need any gifts, but think of one thing today that you can do to bring her joy. A kind word or action towards another person is the perfect gift for her.</a:t>
            </a:r>
          </a:p>
          <a:p>
            <a:pPr indent="-228600">
              <a:lnSpc>
                <a:spcPct val="100000"/>
              </a:lnSpc>
              <a:spcBef>
                <a:spcPts val="0"/>
              </a:spcBef>
              <a:buFont typeface="Arial" panose="020B0604020202020204" pitchFamily="34" charset="0"/>
              <a:buChar char="•"/>
            </a:pPr>
            <a:endParaRPr lang="en-US" sz="1500" dirty="0"/>
          </a:p>
          <a:p>
            <a:pPr indent="-228600">
              <a:lnSpc>
                <a:spcPct val="100000"/>
              </a:lnSpc>
              <a:buFont typeface="Arial" panose="020B0604020202020204" pitchFamily="34" charset="0"/>
              <a:buChar char="•"/>
            </a:pPr>
            <a:endParaRPr lang="en-US" sz="1500" dirty="0"/>
          </a:p>
        </p:txBody>
      </p:sp>
      <p:pic>
        <p:nvPicPr>
          <p:cNvPr id="3" name="Picture 2" descr="A group of people in a crowd&#10;&#10;Description automatically generated">
            <a:extLst>
              <a:ext uri="{FF2B5EF4-FFF2-40B4-BE49-F238E27FC236}">
                <a16:creationId xmlns:a16="http://schemas.microsoft.com/office/drawing/2014/main" id="{EB777C24-21F5-DB46-6021-73D38438E228}"/>
              </a:ext>
            </a:extLst>
          </p:cNvPr>
          <p:cNvPicPr>
            <a:picLocks noChangeAspect="1"/>
          </p:cNvPicPr>
          <p:nvPr/>
        </p:nvPicPr>
        <p:blipFill rotWithShape="1">
          <a:blip r:embed="rId2"/>
          <a:srcRect l="35339" r="19936" b="1"/>
          <a:stretch/>
        </p:blipFill>
        <p:spPr>
          <a:xfrm>
            <a:off x="7086601" y="1150467"/>
            <a:ext cx="5105400" cy="5707533"/>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dirty="0">
                <a:solidFill>
                  <a:srgbClr val="FFFFFF"/>
                </a:solidFill>
              </a:rPr>
              <a:pPr lvl="0">
                <a:spcAft>
                  <a:spcPts val="600"/>
                </a:spcAft>
              </a:pPr>
              <a:t>11</a:t>
            </a:fld>
            <a:endParaRPr lang="en-US" noProof="0" dirty="0">
              <a:solidFill>
                <a:srgbClr val="FFFFFF"/>
              </a:solidFill>
            </a:endParaRPr>
          </a:p>
        </p:txBody>
      </p:sp>
      <p:pic>
        <p:nvPicPr>
          <p:cNvPr id="2" name="Picture 1">
            <a:extLst>
              <a:ext uri="{FF2B5EF4-FFF2-40B4-BE49-F238E27FC236}">
                <a16:creationId xmlns:a16="http://schemas.microsoft.com/office/drawing/2014/main" id="{11E09A42-3CDB-41FF-AAF4-E46CE8B441B7}"/>
              </a:ext>
            </a:extLst>
          </p:cNvPr>
          <p:cNvPicPr>
            <a:picLocks noChangeAspect="1"/>
          </p:cNvPicPr>
          <p:nvPr/>
        </p:nvPicPr>
        <p:blipFill>
          <a:blip r:embed="rId3"/>
          <a:stretch>
            <a:fillRect/>
          </a:stretch>
        </p:blipFill>
        <p:spPr>
          <a:xfrm>
            <a:off x="112190" y="854190"/>
            <a:ext cx="2274455" cy="2274455"/>
          </a:xfrm>
          <a:prstGeom prst="rect">
            <a:avLst/>
          </a:prstGeom>
        </p:spPr>
      </p:pic>
    </p:spTree>
    <p:extLst>
      <p:ext uri="{BB962C8B-B14F-4D97-AF65-F5344CB8AC3E}">
        <p14:creationId xmlns:p14="http://schemas.microsoft.com/office/powerpoint/2010/main" val="2536504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ACDDFFB0-721F-4A15-8F27-1B8597D52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7700" y="-770687"/>
            <a:ext cx="5677796" cy="1818678"/>
          </a:xfrm>
        </p:spPr>
        <p:txBody>
          <a:bodyPr vert="horz" lIns="91440" tIns="45720" rIns="91440" bIns="45720" rtlCol="0" anchor="b">
            <a:normAutofit/>
          </a:bodyPr>
          <a:lstStyle/>
          <a:p>
            <a:r>
              <a:rPr lang="en-US" sz="3200" spc="-40" dirty="0">
                <a:solidFill>
                  <a:schemeClr val="accent1"/>
                </a:solidFill>
              </a:rPr>
              <a:t>Friday              </a:t>
            </a:r>
            <a:br>
              <a:rPr lang="en-US" sz="3200" spc="-40" dirty="0"/>
            </a:br>
            <a:r>
              <a:rPr lang="en-US" sz="3200" spc="-40" dirty="0">
                <a:solidFill>
                  <a:schemeClr val="accent1"/>
                </a:solidFill>
              </a:rPr>
              <a:t>God's Word</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321896" y="1225812"/>
            <a:ext cx="6281644" cy="5702507"/>
          </a:xfrm>
        </p:spPr>
        <p:txBody>
          <a:bodyPr vert="horz" lIns="91440" tIns="45720" rIns="91440" bIns="45720" rtlCol="0" anchor="t">
            <a:normAutofit fontScale="85000" lnSpcReduction="20000"/>
          </a:bodyPr>
          <a:lstStyle/>
          <a:p>
            <a:pPr>
              <a:lnSpc>
                <a:spcPct val="100000"/>
              </a:lnSpc>
            </a:pPr>
            <a:r>
              <a:rPr lang="en-US" sz="2200" b="1" dirty="0">
                <a:latin typeface="+mj-lt"/>
              </a:rPr>
              <a:t>Mary's Song of Praise: The Magnificat</a:t>
            </a:r>
            <a:endParaRPr lang="en-US" sz="2200" dirty="0">
              <a:latin typeface="+mj-lt"/>
            </a:endParaRPr>
          </a:p>
          <a:p>
            <a:pPr>
              <a:lnSpc>
                <a:spcPct val="100000"/>
              </a:lnSpc>
            </a:pPr>
            <a:r>
              <a:rPr lang="en-US" sz="2200" dirty="0">
                <a:latin typeface="+mj-lt"/>
              </a:rPr>
              <a:t>And Mary said,</a:t>
            </a:r>
          </a:p>
          <a:p>
            <a:pPr>
              <a:lnSpc>
                <a:spcPct val="100000"/>
              </a:lnSpc>
            </a:pPr>
            <a:r>
              <a:rPr lang="en-GB" sz="2200" b="0" i="0" dirty="0">
                <a:solidFill>
                  <a:srgbClr val="373737"/>
                </a:solidFill>
                <a:effectLst/>
                <a:latin typeface="+mj-lt"/>
              </a:rPr>
              <a:t>My soul proclaims the greatness of the Lord,</a:t>
            </a:r>
            <a:br>
              <a:rPr lang="en-GB" sz="2200" dirty="0">
                <a:latin typeface="+mj-lt"/>
              </a:rPr>
            </a:br>
            <a:r>
              <a:rPr lang="en-GB" sz="2200" b="0" i="0" dirty="0">
                <a:solidFill>
                  <a:srgbClr val="373737"/>
                </a:solidFill>
                <a:effectLst/>
                <a:latin typeface="+mj-lt"/>
              </a:rPr>
              <a:t>my spirit rejoices in God my Saviour,</a:t>
            </a:r>
            <a:br>
              <a:rPr lang="en-GB" sz="2200" dirty="0">
                <a:latin typeface="+mj-lt"/>
              </a:rPr>
            </a:br>
            <a:r>
              <a:rPr lang="en-GB" sz="2200" b="0" i="0" dirty="0">
                <a:solidFill>
                  <a:srgbClr val="373737"/>
                </a:solidFill>
                <a:effectLst/>
                <a:latin typeface="+mj-lt"/>
              </a:rPr>
              <a:t>for he has looked with favour on his lowly servant.</a:t>
            </a:r>
            <a:br>
              <a:rPr lang="en-GB" sz="2200" dirty="0">
                <a:latin typeface="+mj-lt"/>
              </a:rPr>
            </a:br>
            <a:r>
              <a:rPr lang="en-GB" sz="2200" b="0" i="0" dirty="0">
                <a:solidFill>
                  <a:srgbClr val="373737"/>
                </a:solidFill>
                <a:effectLst/>
                <a:latin typeface="+mj-lt"/>
              </a:rPr>
              <a:t>From this day all generations will call me blessed:</a:t>
            </a:r>
            <a:br>
              <a:rPr lang="en-GB" sz="2200" dirty="0">
                <a:latin typeface="+mj-lt"/>
              </a:rPr>
            </a:br>
            <a:r>
              <a:rPr lang="en-GB" sz="2200" b="0" i="0" dirty="0">
                <a:solidFill>
                  <a:srgbClr val="373737"/>
                </a:solidFill>
                <a:effectLst/>
                <a:latin typeface="+mj-lt"/>
              </a:rPr>
              <a:t>the Almighty has done great things for me,</a:t>
            </a:r>
            <a:br>
              <a:rPr lang="en-GB" sz="2200" dirty="0">
                <a:latin typeface="+mj-lt"/>
              </a:rPr>
            </a:br>
            <a:r>
              <a:rPr lang="en-GB" sz="2200" b="0" i="0" dirty="0">
                <a:solidFill>
                  <a:srgbClr val="373737"/>
                </a:solidFill>
                <a:effectLst/>
                <a:latin typeface="+mj-lt"/>
              </a:rPr>
              <a:t>and holy is his Name.</a:t>
            </a:r>
            <a:br>
              <a:rPr lang="en-GB" sz="2200" dirty="0">
                <a:latin typeface="+mj-lt"/>
              </a:rPr>
            </a:br>
            <a:r>
              <a:rPr lang="en-GB" sz="2200" b="0" i="0" dirty="0">
                <a:solidFill>
                  <a:srgbClr val="373737"/>
                </a:solidFill>
                <a:effectLst/>
                <a:latin typeface="+mj-lt"/>
              </a:rPr>
              <a:t>He has mercy on those who fear him </a:t>
            </a:r>
            <a:br>
              <a:rPr lang="en-GB" sz="2200" dirty="0">
                <a:latin typeface="+mj-lt"/>
              </a:rPr>
            </a:br>
            <a:r>
              <a:rPr lang="en-GB" sz="2200" b="0" i="0" dirty="0">
                <a:solidFill>
                  <a:srgbClr val="373737"/>
                </a:solidFill>
                <a:effectLst/>
                <a:latin typeface="+mj-lt"/>
              </a:rPr>
              <a:t>in every generation.</a:t>
            </a:r>
            <a:br>
              <a:rPr lang="en-GB" sz="2200" dirty="0">
                <a:latin typeface="+mj-lt"/>
              </a:rPr>
            </a:br>
            <a:r>
              <a:rPr lang="en-GB" sz="2200" b="0" i="0" dirty="0">
                <a:solidFill>
                  <a:srgbClr val="373737"/>
                </a:solidFill>
                <a:effectLst/>
                <a:latin typeface="+mj-lt"/>
              </a:rPr>
              <a:t>He has shown the strength of his arm,</a:t>
            </a:r>
            <a:br>
              <a:rPr lang="en-GB" sz="2200" dirty="0">
                <a:latin typeface="+mj-lt"/>
              </a:rPr>
            </a:br>
            <a:r>
              <a:rPr lang="en-GB" sz="2200" b="0" i="0" dirty="0">
                <a:solidFill>
                  <a:srgbClr val="373737"/>
                </a:solidFill>
                <a:effectLst/>
                <a:latin typeface="+mj-lt"/>
              </a:rPr>
              <a:t>he has scattered the proud in their conceit.</a:t>
            </a:r>
            <a:br>
              <a:rPr lang="en-GB" sz="2200" dirty="0">
                <a:latin typeface="+mj-lt"/>
              </a:rPr>
            </a:br>
            <a:r>
              <a:rPr lang="en-GB" sz="2200" b="0" i="0" dirty="0">
                <a:solidFill>
                  <a:srgbClr val="373737"/>
                </a:solidFill>
                <a:effectLst/>
                <a:latin typeface="+mj-lt"/>
              </a:rPr>
              <a:t>He has cast down the mighty from their thrones,</a:t>
            </a:r>
            <a:br>
              <a:rPr lang="en-GB" sz="2200" dirty="0">
                <a:latin typeface="+mj-lt"/>
              </a:rPr>
            </a:br>
            <a:r>
              <a:rPr lang="en-GB" sz="2200" b="0" i="0" dirty="0">
                <a:solidFill>
                  <a:srgbClr val="373737"/>
                </a:solidFill>
                <a:effectLst/>
                <a:latin typeface="+mj-lt"/>
              </a:rPr>
              <a:t>and has lifted up the lowly.</a:t>
            </a:r>
            <a:br>
              <a:rPr lang="en-GB" sz="2200" dirty="0">
                <a:latin typeface="+mj-lt"/>
              </a:rPr>
            </a:br>
            <a:r>
              <a:rPr lang="en-GB" sz="2200" b="0" i="0" dirty="0">
                <a:solidFill>
                  <a:srgbClr val="373737"/>
                </a:solidFill>
                <a:effectLst/>
                <a:latin typeface="+mj-lt"/>
              </a:rPr>
              <a:t>He has filled the hungry with good things,</a:t>
            </a:r>
            <a:br>
              <a:rPr lang="en-GB" sz="2200" dirty="0">
                <a:latin typeface="+mj-lt"/>
              </a:rPr>
            </a:br>
            <a:r>
              <a:rPr lang="en-GB" sz="2200" b="0" i="0" dirty="0">
                <a:solidFill>
                  <a:srgbClr val="373737"/>
                </a:solidFill>
                <a:effectLst/>
                <a:latin typeface="+mj-lt"/>
              </a:rPr>
              <a:t>and the rich he has sent away empty.</a:t>
            </a:r>
            <a:br>
              <a:rPr lang="en-GB" sz="2200" dirty="0">
                <a:latin typeface="+mj-lt"/>
              </a:rPr>
            </a:br>
            <a:r>
              <a:rPr lang="en-GB" sz="2200" b="0" i="0" dirty="0">
                <a:solidFill>
                  <a:srgbClr val="373737"/>
                </a:solidFill>
                <a:effectLst/>
                <a:latin typeface="+mj-lt"/>
              </a:rPr>
              <a:t>He has come to the help of his servant Israel</a:t>
            </a:r>
            <a:br>
              <a:rPr lang="en-GB" sz="2200" dirty="0">
                <a:latin typeface="+mj-lt"/>
              </a:rPr>
            </a:br>
            <a:r>
              <a:rPr lang="en-GB" sz="2200" b="0" i="0" dirty="0">
                <a:solidFill>
                  <a:srgbClr val="373737"/>
                </a:solidFill>
                <a:effectLst/>
                <a:latin typeface="+mj-lt"/>
              </a:rPr>
              <a:t>for he has remembered his promise of mercy,</a:t>
            </a:r>
            <a:br>
              <a:rPr lang="en-GB" sz="2200" dirty="0">
                <a:latin typeface="+mj-lt"/>
              </a:rPr>
            </a:br>
            <a:r>
              <a:rPr lang="en-GB" sz="2200" b="0" i="0" dirty="0">
                <a:solidFill>
                  <a:srgbClr val="373737"/>
                </a:solidFill>
                <a:effectLst/>
                <a:latin typeface="+mj-lt"/>
              </a:rPr>
              <a:t>the promise he made to our fathers,</a:t>
            </a:r>
            <a:br>
              <a:rPr lang="en-GB" sz="2200" dirty="0">
                <a:latin typeface="+mj-lt"/>
              </a:rPr>
            </a:br>
            <a:r>
              <a:rPr lang="en-GB" sz="2200" b="0" i="0" dirty="0">
                <a:solidFill>
                  <a:srgbClr val="373737"/>
                </a:solidFill>
                <a:effectLst/>
                <a:latin typeface="+mj-lt"/>
              </a:rPr>
              <a:t>to Abraham and his children forever</a:t>
            </a:r>
          </a:p>
          <a:p>
            <a:pPr>
              <a:lnSpc>
                <a:spcPct val="100000"/>
              </a:lnSpc>
            </a:pPr>
            <a:r>
              <a:rPr lang="en-US" sz="2200" i="1" dirty="0">
                <a:latin typeface="+mj-lt"/>
              </a:rPr>
              <a:t>We all respond:</a:t>
            </a:r>
            <a:r>
              <a:rPr lang="en-US" sz="2200" dirty="0">
                <a:latin typeface="+mj-lt"/>
              </a:rPr>
              <a:t> </a:t>
            </a:r>
            <a:r>
              <a:rPr lang="en-US" sz="2200" b="1" dirty="0">
                <a:latin typeface="+mj-lt"/>
              </a:rPr>
              <a:t>Thanks be to God</a:t>
            </a:r>
            <a:endParaRPr lang="en-US" sz="2200" dirty="0">
              <a:latin typeface="+mj-lt"/>
            </a:endParaRPr>
          </a:p>
          <a:p>
            <a:pPr indent="-228600">
              <a:lnSpc>
                <a:spcPct val="100000"/>
              </a:lnSpc>
              <a:buFont typeface="Arial" panose="020B0604020202020204" pitchFamily="34" charset="0"/>
              <a:buChar char="•"/>
            </a:pPr>
            <a:endParaRPr lang="en-US" sz="800" dirty="0"/>
          </a:p>
        </p:txBody>
      </p:sp>
      <p:pic>
        <p:nvPicPr>
          <p:cNvPr id="4" name="Picture 3" descr="A painting of a person holding a baby&#10;&#10;Description automatically generated">
            <a:extLst>
              <a:ext uri="{FF2B5EF4-FFF2-40B4-BE49-F238E27FC236}">
                <a16:creationId xmlns:a16="http://schemas.microsoft.com/office/drawing/2014/main" id="{DC1CA1CA-535B-F903-019A-B89F24E941A1}"/>
              </a:ext>
            </a:extLst>
          </p:cNvPr>
          <p:cNvPicPr>
            <a:picLocks noChangeAspect="1"/>
          </p:cNvPicPr>
          <p:nvPr/>
        </p:nvPicPr>
        <p:blipFill rotWithShape="1">
          <a:blip r:embed="rId2"/>
          <a:srcRect r="-1" b="12014"/>
          <a:stretch/>
        </p:blipFill>
        <p:spPr>
          <a:xfrm>
            <a:off x="9022818" y="136525"/>
            <a:ext cx="2974110" cy="3995067"/>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12</a:t>
            </a:fld>
            <a:endParaRPr lang="en-US" noProof="0">
              <a:solidFill>
                <a:srgbClr val="FFFFFF"/>
              </a:solidFill>
            </a:endParaRPr>
          </a:p>
        </p:txBody>
      </p:sp>
      <p:sp>
        <p:nvSpPr>
          <p:cNvPr id="2" name="TextBox 1">
            <a:extLst>
              <a:ext uri="{FF2B5EF4-FFF2-40B4-BE49-F238E27FC236}">
                <a16:creationId xmlns:a16="http://schemas.microsoft.com/office/drawing/2014/main" id="{35052FDB-79D9-4907-AD81-E607796196F5}"/>
              </a:ext>
            </a:extLst>
          </p:cNvPr>
          <p:cNvSpPr txBox="1"/>
          <p:nvPr/>
        </p:nvSpPr>
        <p:spPr>
          <a:xfrm>
            <a:off x="6325496" y="3715954"/>
            <a:ext cx="2452583" cy="2554545"/>
          </a:xfrm>
          <a:prstGeom prst="rect">
            <a:avLst/>
          </a:prstGeom>
          <a:solidFill>
            <a:schemeClr val="accent6">
              <a:lumMod val="40000"/>
              <a:lumOff val="60000"/>
            </a:schemeClr>
          </a:solidFill>
        </p:spPr>
        <p:txBody>
          <a:bodyPr wrap="square" rtlCol="0">
            <a:spAutoFit/>
          </a:bodyPr>
          <a:lstStyle/>
          <a:p>
            <a:pPr algn="ctr"/>
            <a:r>
              <a:rPr lang="en-GB" sz="2000" b="1" dirty="0"/>
              <a:t>To think about</a:t>
            </a:r>
          </a:p>
          <a:p>
            <a:r>
              <a:rPr lang="en-GB" sz="2000" dirty="0"/>
              <a:t>In this passage Mary proclaims God’s vision for the world.  In today’s world who are the proud? The lowly?  The rich?</a:t>
            </a:r>
          </a:p>
        </p:txBody>
      </p:sp>
    </p:spTree>
    <p:extLst>
      <p:ext uri="{BB962C8B-B14F-4D97-AF65-F5344CB8AC3E}">
        <p14:creationId xmlns:p14="http://schemas.microsoft.com/office/powerpoint/2010/main" val="1952177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54005083-1151-4AA0-B5A5-E5612B2B2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272719" y="245565"/>
            <a:ext cx="6614162" cy="656217"/>
          </a:xfrm>
        </p:spPr>
        <p:txBody>
          <a:bodyPr vert="horz" lIns="91440" tIns="45720" rIns="91440" bIns="45720" rtlCol="0" anchor="ctr">
            <a:noAutofit/>
          </a:bodyPr>
          <a:lstStyle/>
          <a:p>
            <a:pPr algn="r"/>
            <a:r>
              <a:rPr lang="en-US" sz="2800" spc="-40" dirty="0">
                <a:solidFill>
                  <a:srgbClr val="FFFFFF"/>
                </a:solidFill>
              </a:rPr>
              <a:t>Friday               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4465609" y="1413617"/>
            <a:ext cx="7447944" cy="5165912"/>
          </a:xfrm>
        </p:spPr>
        <p:txBody>
          <a:bodyPr vert="horz" lIns="91440" tIns="45720" rIns="91440" bIns="45720" rtlCol="0" anchor="t">
            <a:normAutofit lnSpcReduction="10000"/>
          </a:bodyPr>
          <a:lstStyle/>
          <a:p>
            <a:pPr>
              <a:lnSpc>
                <a:spcPct val="100000"/>
              </a:lnSpc>
            </a:pPr>
            <a:r>
              <a:rPr lang="en-US" dirty="0"/>
              <a:t>What do you want to pray for today?</a:t>
            </a:r>
          </a:p>
          <a:p>
            <a:pPr>
              <a:lnSpc>
                <a:spcPct val="100000"/>
              </a:lnSpc>
            </a:pPr>
            <a:r>
              <a:rPr lang="en-US" i="1" dirty="0">
                <a:solidFill>
                  <a:srgbClr val="000000"/>
                </a:solidFill>
                <a:ea typeface="+mn-lt"/>
                <a:cs typeface="+mn-lt"/>
              </a:rPr>
              <a:t>Keep this in mind as we ask Mary our mother to intercede for us.</a:t>
            </a:r>
          </a:p>
          <a:p>
            <a:pPr>
              <a:lnSpc>
                <a:spcPct val="100000"/>
              </a:lnSpc>
            </a:pPr>
            <a:r>
              <a:rPr lang="en-US" dirty="0">
                <a:solidFill>
                  <a:srgbClr val="000000"/>
                </a:solidFill>
                <a:ea typeface="+mn-lt"/>
                <a:cs typeface="+mn-lt"/>
              </a:rPr>
              <a:t>We say together:</a:t>
            </a:r>
          </a:p>
          <a:p>
            <a:pPr>
              <a:lnSpc>
                <a:spcPct val="100000"/>
              </a:lnSpc>
            </a:pPr>
            <a:r>
              <a:rPr lang="en-US" b="1" dirty="0">
                <a:solidFill>
                  <a:srgbClr val="202124"/>
                </a:solidFill>
                <a:ea typeface="+mn-lt"/>
                <a:cs typeface="+mn-lt"/>
              </a:rPr>
              <a:t>Hail Mary, </a:t>
            </a:r>
            <a:br>
              <a:rPr lang="en-US" b="1" dirty="0">
                <a:ea typeface="+mn-lt"/>
                <a:cs typeface="+mn-lt"/>
              </a:rPr>
            </a:br>
            <a:r>
              <a:rPr lang="en-US" b="1" dirty="0">
                <a:solidFill>
                  <a:srgbClr val="202124"/>
                </a:solidFill>
                <a:ea typeface="+mn-lt"/>
                <a:cs typeface="+mn-lt"/>
              </a:rPr>
              <a:t>Full of Grace, </a:t>
            </a:r>
            <a:br>
              <a:rPr lang="en-US" b="1" dirty="0">
                <a:ea typeface="+mn-lt"/>
                <a:cs typeface="+mn-lt"/>
              </a:rPr>
            </a:br>
            <a:r>
              <a:rPr lang="en-US" b="1" dirty="0">
                <a:solidFill>
                  <a:srgbClr val="202124"/>
                </a:solidFill>
                <a:ea typeface="+mn-lt"/>
                <a:cs typeface="+mn-lt"/>
              </a:rPr>
              <a:t>The Lord is with thee. </a:t>
            </a:r>
            <a:br>
              <a:rPr lang="en-US" b="1" dirty="0">
                <a:ea typeface="+mn-lt"/>
                <a:cs typeface="+mn-lt"/>
              </a:rPr>
            </a:br>
            <a:r>
              <a:rPr lang="en-US" b="1" dirty="0">
                <a:solidFill>
                  <a:srgbClr val="202124"/>
                </a:solidFill>
                <a:ea typeface="+mn-lt"/>
                <a:cs typeface="+mn-lt"/>
              </a:rPr>
              <a:t>Blessed art thou among women,</a:t>
            </a:r>
            <a:br>
              <a:rPr lang="en-US" b="1" dirty="0">
                <a:ea typeface="+mn-lt"/>
                <a:cs typeface="+mn-lt"/>
              </a:rPr>
            </a:br>
            <a:r>
              <a:rPr lang="en-US" b="1" dirty="0">
                <a:solidFill>
                  <a:srgbClr val="202124"/>
                </a:solidFill>
                <a:ea typeface="+mn-lt"/>
                <a:cs typeface="+mn-lt"/>
              </a:rPr>
              <a:t> and blessed is the fruit of thy womb, Jesus. </a:t>
            </a:r>
            <a:br>
              <a:rPr lang="en-US" b="1" dirty="0">
                <a:ea typeface="+mn-lt"/>
                <a:cs typeface="+mn-lt"/>
              </a:rPr>
            </a:br>
            <a:r>
              <a:rPr lang="en-US" b="1" dirty="0">
                <a:solidFill>
                  <a:srgbClr val="202124"/>
                </a:solidFill>
                <a:ea typeface="+mn-lt"/>
                <a:cs typeface="+mn-lt"/>
              </a:rPr>
              <a:t>Holy Mary, Mother of God, pray for us sinners now, and at the hour of death. </a:t>
            </a:r>
            <a:endParaRPr lang="en-US" b="1" dirty="0">
              <a:solidFill>
                <a:srgbClr val="202124"/>
              </a:solidFill>
            </a:endParaRPr>
          </a:p>
          <a:p>
            <a:pPr algn="l"/>
            <a:r>
              <a:rPr lang="en-GB" sz="2400" b="1" i="0" dirty="0">
                <a:solidFill>
                  <a:srgbClr val="212544"/>
                </a:solidFill>
                <a:effectLst/>
                <a:latin typeface="+mj-lt"/>
              </a:rPr>
              <a:t>Amen.</a:t>
            </a:r>
          </a:p>
          <a:p>
            <a:pPr algn="l"/>
            <a:r>
              <a:rPr lang="en-GB" sz="2400" dirty="0">
                <a:solidFill>
                  <a:srgbClr val="212544"/>
                </a:solidFill>
                <a:latin typeface="+mj-lt"/>
              </a:rPr>
              <a:t>St Edward: </a:t>
            </a:r>
            <a:r>
              <a:rPr lang="en-GB" sz="2400" b="1" dirty="0">
                <a:solidFill>
                  <a:srgbClr val="212544"/>
                </a:solidFill>
                <a:latin typeface="+mj-lt"/>
              </a:rPr>
              <a:t>pray for us</a:t>
            </a:r>
            <a:endParaRPr lang="en-US" sz="2400" b="1" dirty="0">
              <a:latin typeface="+mj-lt"/>
            </a:endParaRPr>
          </a:p>
          <a:p>
            <a:pPr>
              <a:lnSpc>
                <a:spcPct val="100000"/>
              </a:lnSpc>
            </a:pPr>
            <a:endParaRPr lang="en-US" dirty="0"/>
          </a:p>
          <a:p>
            <a:pPr indent="-228600">
              <a:lnSpc>
                <a:spcPct val="100000"/>
              </a:lnSpc>
              <a:buFont typeface="Arial" panose="020B0604020202020204" pitchFamily="34" charset="0"/>
              <a:buChar char="•"/>
            </a:pPr>
            <a:endParaRPr lang="en-US" sz="13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dirty="0"/>
              <a:pPr lvl="0">
                <a:spcAft>
                  <a:spcPts val="600"/>
                </a:spcAft>
              </a:pPr>
              <a:t>13</a:t>
            </a:fld>
            <a:endParaRPr lang="en-US" noProof="0" dirty="0"/>
          </a:p>
        </p:txBody>
      </p:sp>
      <p:pic>
        <p:nvPicPr>
          <p:cNvPr id="4" name="Picture 3" descr="A painting of a person holding a baby&#10;&#10;Description automatically generated">
            <a:extLst>
              <a:ext uri="{FF2B5EF4-FFF2-40B4-BE49-F238E27FC236}">
                <a16:creationId xmlns:a16="http://schemas.microsoft.com/office/drawing/2014/main" id="{EBC309A7-F594-5019-BA23-5705AECB2302}"/>
              </a:ext>
            </a:extLst>
          </p:cNvPr>
          <p:cNvPicPr>
            <a:picLocks noChangeAspect="1"/>
          </p:cNvPicPr>
          <p:nvPr/>
        </p:nvPicPr>
        <p:blipFill rotWithShape="1">
          <a:blip r:embed="rId2"/>
          <a:srcRect r="-1" b="12014"/>
          <a:stretch/>
        </p:blipFill>
        <p:spPr>
          <a:xfrm>
            <a:off x="-1437" y="1150199"/>
            <a:ext cx="4257136" cy="5707802"/>
          </a:xfrm>
          <a:prstGeom prst="rect">
            <a:avLst/>
          </a:prstGeom>
        </p:spPr>
      </p:pic>
    </p:spTree>
    <p:extLst>
      <p:ext uri="{BB962C8B-B14F-4D97-AF65-F5344CB8AC3E}">
        <p14:creationId xmlns:p14="http://schemas.microsoft.com/office/powerpoint/2010/main" val="2030410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4CEDF55B-0D10-4377-A610-3ECDC2BEF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C718DDB-43B9-476D-AB6F-D86C8CF2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7977" y="0"/>
            <a:ext cx="7154023"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598041" y="365124"/>
            <a:ext cx="5837337" cy="1564685"/>
          </a:xfrm>
        </p:spPr>
        <p:txBody>
          <a:bodyPr vert="horz" lIns="91440" tIns="45720" rIns="91440" bIns="45720" rtlCol="0" anchor="b">
            <a:normAutofit/>
          </a:bodyPr>
          <a:lstStyle/>
          <a:p>
            <a:r>
              <a:rPr lang="en-US" sz="3400" spc="-40" dirty="0">
                <a:solidFill>
                  <a:srgbClr val="FFFFFF"/>
                </a:solidFill>
              </a:rPr>
              <a:t>Wednesday</a:t>
            </a:r>
            <a:br>
              <a:rPr lang="en-US" sz="3400" spc="-40" dirty="0"/>
            </a:br>
            <a:br>
              <a:rPr lang="en-US" sz="3400" spc="-40" dirty="0"/>
            </a:br>
            <a:r>
              <a:rPr lang="en-US" sz="3400" spc="-40" dirty="0">
                <a:solidFill>
                  <a:srgbClr val="FFFFFF"/>
                </a:solidFill>
              </a:rPr>
              <a:t>Notices</a:t>
            </a:r>
            <a:endParaRPr lang="en-US" dirty="0"/>
          </a:p>
        </p:txBody>
      </p:sp>
      <p:pic>
        <p:nvPicPr>
          <p:cNvPr id="63" name="Picture 62" descr="Sticky notes on a wall">
            <a:extLst>
              <a:ext uri="{FF2B5EF4-FFF2-40B4-BE49-F238E27FC236}">
                <a16:creationId xmlns:a16="http://schemas.microsoft.com/office/drawing/2014/main" id="{B66C669A-1A71-1BD7-1D22-52CD64E96B16}"/>
              </a:ext>
            </a:extLst>
          </p:cNvPr>
          <p:cNvPicPr>
            <a:picLocks noChangeAspect="1"/>
          </p:cNvPicPr>
          <p:nvPr/>
        </p:nvPicPr>
        <p:blipFill rotWithShape="1">
          <a:blip r:embed="rId2"/>
          <a:srcRect l="24229" r="24234" b="2"/>
          <a:stretch/>
        </p:blipFill>
        <p:spPr>
          <a:xfrm>
            <a:off x="212436" y="133485"/>
            <a:ext cx="2503055" cy="3387603"/>
          </a:xfrm>
          <a:prstGeom prst="rect">
            <a:avLst/>
          </a:prstGeom>
        </p:spPr>
      </p:pic>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725236" y="2737821"/>
            <a:ext cx="5710142" cy="3463963"/>
          </a:xfrm>
        </p:spPr>
        <p:txBody>
          <a:bodyPr vert="horz" lIns="91440" tIns="45720" rIns="91440" bIns="45720" rtlCol="0">
            <a:normAutofit/>
          </a:bodyPr>
          <a:lstStyle/>
          <a:p>
            <a:pPr indent="-228600">
              <a:spcBef>
                <a:spcPts val="0"/>
              </a:spcBef>
              <a:buFont typeface="Arial" panose="020B0604020202020204" pitchFamily="34" charset="0"/>
              <a:buChar char="•"/>
            </a:pPr>
            <a:endParaRPr lang="en-US"/>
          </a:p>
          <a:p>
            <a:pPr indent="-228600">
              <a:buFont typeface="Arial" panose="020B0604020202020204" pitchFamily="34" charset="0"/>
              <a:buChar char="•"/>
            </a:pPr>
            <a:endParaRPr lang="en-US"/>
          </a:p>
          <a:p>
            <a:pPr indent="-228600">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pPr lvl="0">
                <a:spcAft>
                  <a:spcPts val="600"/>
                </a:spcAft>
              </a:pPr>
              <a:t>2</a:t>
            </a:fld>
            <a:endParaRPr lang="en-US" noProof="0"/>
          </a:p>
        </p:txBody>
      </p:sp>
      <p:graphicFrame>
        <p:nvGraphicFramePr>
          <p:cNvPr id="8" name="Table 5">
            <a:extLst>
              <a:ext uri="{FF2B5EF4-FFF2-40B4-BE49-F238E27FC236}">
                <a16:creationId xmlns:a16="http://schemas.microsoft.com/office/drawing/2014/main" id="{CEB6CC58-D23C-4DD8-8D92-4349F050E4C9}"/>
              </a:ext>
            </a:extLst>
          </p:cNvPr>
          <p:cNvGraphicFramePr>
            <a:graphicFrameLocks noGrp="1"/>
          </p:cNvGraphicFramePr>
          <p:nvPr>
            <p:extLst>
              <p:ext uri="{D42A27DB-BD31-4B8C-83A1-F6EECF244321}">
                <p14:modId xmlns:p14="http://schemas.microsoft.com/office/powerpoint/2010/main" val="1559342034"/>
              </p:ext>
            </p:extLst>
          </p:nvPr>
        </p:nvGraphicFramePr>
        <p:xfrm>
          <a:off x="1262678" y="4572001"/>
          <a:ext cx="10172700" cy="2035604"/>
        </p:xfrm>
        <a:graphic>
          <a:graphicData uri="http://schemas.openxmlformats.org/drawingml/2006/table">
            <a:tbl>
              <a:tblPr firstRow="1" bandRow="1">
                <a:tableStyleId>{5C22544A-7EE6-4342-B048-85BDC9FD1C3A}</a:tableStyleId>
              </a:tblPr>
              <a:tblGrid>
                <a:gridCol w="1695450">
                  <a:extLst>
                    <a:ext uri="{9D8B030D-6E8A-4147-A177-3AD203B41FA5}">
                      <a16:colId xmlns:a16="http://schemas.microsoft.com/office/drawing/2014/main" val="3485116137"/>
                    </a:ext>
                  </a:extLst>
                </a:gridCol>
                <a:gridCol w="1695450">
                  <a:extLst>
                    <a:ext uri="{9D8B030D-6E8A-4147-A177-3AD203B41FA5}">
                      <a16:colId xmlns:a16="http://schemas.microsoft.com/office/drawing/2014/main" val="2991511695"/>
                    </a:ext>
                  </a:extLst>
                </a:gridCol>
                <a:gridCol w="1695450">
                  <a:extLst>
                    <a:ext uri="{9D8B030D-6E8A-4147-A177-3AD203B41FA5}">
                      <a16:colId xmlns:a16="http://schemas.microsoft.com/office/drawing/2014/main" val="3725333790"/>
                    </a:ext>
                  </a:extLst>
                </a:gridCol>
                <a:gridCol w="1695450">
                  <a:extLst>
                    <a:ext uri="{9D8B030D-6E8A-4147-A177-3AD203B41FA5}">
                      <a16:colId xmlns:a16="http://schemas.microsoft.com/office/drawing/2014/main" val="754261578"/>
                    </a:ext>
                  </a:extLst>
                </a:gridCol>
                <a:gridCol w="1695450">
                  <a:extLst>
                    <a:ext uri="{9D8B030D-6E8A-4147-A177-3AD203B41FA5}">
                      <a16:colId xmlns:a16="http://schemas.microsoft.com/office/drawing/2014/main" val="302522268"/>
                    </a:ext>
                  </a:extLst>
                </a:gridCol>
                <a:gridCol w="1695450">
                  <a:extLst>
                    <a:ext uri="{9D8B030D-6E8A-4147-A177-3AD203B41FA5}">
                      <a16:colId xmlns:a16="http://schemas.microsoft.com/office/drawing/2014/main" val="552234900"/>
                    </a:ext>
                  </a:extLst>
                </a:gridCol>
              </a:tblGrid>
              <a:tr h="466882">
                <a:tc>
                  <a:txBody>
                    <a:bodyPr/>
                    <a:lstStyle/>
                    <a:p>
                      <a:endParaRPr lang="en-GB" dirty="0"/>
                    </a:p>
                  </a:txBody>
                  <a:tcPr/>
                </a:tc>
                <a:tc>
                  <a:txBody>
                    <a:bodyPr/>
                    <a:lstStyle/>
                    <a:p>
                      <a:r>
                        <a:rPr lang="en-GB" dirty="0"/>
                        <a:t>Monday</a:t>
                      </a:r>
                    </a:p>
                  </a:txBody>
                  <a:tcPr/>
                </a:tc>
                <a:tc>
                  <a:txBody>
                    <a:bodyPr/>
                    <a:lstStyle/>
                    <a:p>
                      <a:r>
                        <a:rPr lang="en-GB" dirty="0"/>
                        <a:t>Tuesday</a:t>
                      </a:r>
                    </a:p>
                  </a:txBody>
                  <a:tcPr/>
                </a:tc>
                <a:tc>
                  <a:txBody>
                    <a:bodyPr/>
                    <a:lstStyle/>
                    <a:p>
                      <a:r>
                        <a:rPr lang="en-GB" dirty="0"/>
                        <a:t>Wednesday</a:t>
                      </a:r>
                    </a:p>
                  </a:txBody>
                  <a:tcPr/>
                </a:tc>
                <a:tc>
                  <a:txBody>
                    <a:bodyPr/>
                    <a:lstStyle/>
                    <a:p>
                      <a:r>
                        <a:rPr lang="en-GB" dirty="0"/>
                        <a:t>Thursday</a:t>
                      </a:r>
                    </a:p>
                  </a:txBody>
                  <a:tcPr/>
                </a:tc>
                <a:tc>
                  <a:txBody>
                    <a:bodyPr/>
                    <a:lstStyle/>
                    <a:p>
                      <a:r>
                        <a:rPr lang="en-GB" dirty="0"/>
                        <a:t>Friday</a:t>
                      </a:r>
                    </a:p>
                  </a:txBody>
                  <a:tcPr/>
                </a:tc>
                <a:extLst>
                  <a:ext uri="{0D108BD9-81ED-4DB2-BD59-A6C34878D82A}">
                    <a16:rowId xmlns:a16="http://schemas.microsoft.com/office/drawing/2014/main" val="178708782"/>
                  </a:ext>
                </a:extLst>
              </a:tr>
              <a:tr h="784361">
                <a:tc>
                  <a:txBody>
                    <a:bodyPr/>
                    <a:lstStyle/>
                    <a:p>
                      <a:pPr algn="ctr"/>
                      <a:r>
                        <a:rPr lang="en-GB" dirty="0"/>
                        <a:t>Football Astro</a:t>
                      </a:r>
                    </a:p>
                  </a:txBody>
                  <a:tcPr anchor="ctr"/>
                </a:tc>
                <a:tc>
                  <a:txBody>
                    <a:bodyPr/>
                    <a:lstStyle/>
                    <a:p>
                      <a:pPr algn="ctr"/>
                      <a:r>
                        <a:rPr lang="en-GB" dirty="0"/>
                        <a:t>Year 7</a:t>
                      </a:r>
                    </a:p>
                  </a:txBody>
                  <a:tcPr anchor="ctr"/>
                </a:tc>
                <a:tc>
                  <a:txBody>
                    <a:bodyPr/>
                    <a:lstStyle/>
                    <a:p>
                      <a:pPr algn="ctr"/>
                      <a:r>
                        <a:rPr lang="en-GB" dirty="0"/>
                        <a:t>Year 8 &amp; 9</a:t>
                      </a:r>
                    </a:p>
                  </a:txBody>
                  <a:tcPr anchor="ctr"/>
                </a:tc>
                <a:tc>
                  <a:txBody>
                    <a:bodyPr/>
                    <a:lstStyle/>
                    <a:p>
                      <a:pPr algn="ctr"/>
                      <a:r>
                        <a:rPr lang="en-GB" dirty="0"/>
                        <a:t>Year 7</a:t>
                      </a:r>
                    </a:p>
                  </a:txBody>
                  <a:tcPr anchor="ctr"/>
                </a:tc>
                <a:tc>
                  <a:txBody>
                    <a:bodyPr/>
                    <a:lstStyle/>
                    <a:p>
                      <a:pPr algn="ctr"/>
                      <a:r>
                        <a:rPr lang="en-GB" dirty="0"/>
                        <a:t>Year 8 &amp; 9 </a:t>
                      </a:r>
                    </a:p>
                  </a:txBody>
                  <a:tcPr anchor="ctr"/>
                </a:tc>
                <a:tc>
                  <a:txBody>
                    <a:bodyPr/>
                    <a:lstStyle/>
                    <a:p>
                      <a:pPr algn="ctr"/>
                      <a:r>
                        <a:rPr lang="en-GB" dirty="0"/>
                        <a:t>Years 7 – 9</a:t>
                      </a:r>
                    </a:p>
                    <a:p>
                      <a:pPr algn="ctr"/>
                      <a:r>
                        <a:rPr lang="en-GB" dirty="0"/>
                        <a:t>(Reward)</a:t>
                      </a:r>
                    </a:p>
                  </a:txBody>
                  <a:tcPr anchor="ctr"/>
                </a:tc>
                <a:extLst>
                  <a:ext uri="{0D108BD9-81ED-4DB2-BD59-A6C34878D82A}">
                    <a16:rowId xmlns:a16="http://schemas.microsoft.com/office/drawing/2014/main" val="2884522867"/>
                  </a:ext>
                </a:extLst>
              </a:tr>
              <a:tr h="784361">
                <a:tc>
                  <a:txBody>
                    <a:bodyPr/>
                    <a:lstStyle/>
                    <a:p>
                      <a:pPr algn="ctr"/>
                      <a:r>
                        <a:rPr lang="en-GB" dirty="0"/>
                        <a:t>Gym</a:t>
                      </a:r>
                    </a:p>
                    <a:p>
                      <a:pPr algn="ctr"/>
                      <a:r>
                        <a:rPr lang="en-GB" dirty="0"/>
                        <a:t>Just Dance</a:t>
                      </a:r>
                    </a:p>
                  </a:txBody>
                  <a:tcPr anchor="ctr"/>
                </a:tc>
                <a:tc>
                  <a:txBody>
                    <a:bodyPr/>
                    <a:lstStyle/>
                    <a:p>
                      <a:pPr algn="ctr"/>
                      <a:r>
                        <a:rPr lang="en-GB" dirty="0"/>
                        <a:t>All years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All years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All years </a:t>
                      </a:r>
                    </a:p>
                  </a:txBody>
                  <a:tcPr anchor="ctr"/>
                </a:tc>
                <a:tc>
                  <a:txBody>
                    <a:bodyPr/>
                    <a:lstStyle/>
                    <a:p>
                      <a:pPr algn="ctr"/>
                      <a:endParaRPr lang="en-GB"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All years </a:t>
                      </a:r>
                    </a:p>
                    <a:p>
                      <a:pPr algn="ctr"/>
                      <a:endParaRPr lang="en-GB" dirty="0"/>
                    </a:p>
                  </a:txBody>
                  <a:tcPr anchor="ctr"/>
                </a:tc>
                <a:extLst>
                  <a:ext uri="{0D108BD9-81ED-4DB2-BD59-A6C34878D82A}">
                    <a16:rowId xmlns:a16="http://schemas.microsoft.com/office/drawing/2014/main" val="2622167226"/>
                  </a:ext>
                </a:extLst>
              </a:tr>
            </a:tbl>
          </a:graphicData>
        </a:graphic>
      </p:graphicFrame>
      <p:sp>
        <p:nvSpPr>
          <p:cNvPr id="9" name="Title 1">
            <a:extLst>
              <a:ext uri="{FF2B5EF4-FFF2-40B4-BE49-F238E27FC236}">
                <a16:creationId xmlns:a16="http://schemas.microsoft.com/office/drawing/2014/main" id="{9C47B21F-F7DA-4AFF-8C32-B4C06A4C4482}"/>
              </a:ext>
            </a:extLst>
          </p:cNvPr>
          <p:cNvSpPr txBox="1">
            <a:spLocks/>
          </p:cNvSpPr>
          <p:nvPr/>
        </p:nvSpPr>
        <p:spPr>
          <a:xfrm>
            <a:off x="111641" y="3110925"/>
            <a:ext cx="10972800" cy="114300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800" b="1" kern="1200" spc="-20" baseline="0">
                <a:solidFill>
                  <a:schemeClr val="bg1"/>
                </a:solidFill>
                <a:latin typeface="+mj-lt"/>
                <a:ea typeface="+mj-ea"/>
                <a:cs typeface="+mj-cs"/>
              </a:defRPr>
            </a:lvl1pPr>
          </a:lstStyle>
          <a:p>
            <a:pPr algn="ctr">
              <a:lnSpc>
                <a:spcPct val="107000"/>
              </a:lnSpc>
              <a:spcAft>
                <a:spcPts val="800"/>
              </a:spcAft>
            </a:pPr>
            <a:r>
              <a:rPr lang="en-GB"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2024-25 </a:t>
            </a:r>
            <a:br>
              <a:rPr lang="en-GB"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br>
            <a:r>
              <a:rPr lang="en-GB"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Lunchtime Activities for this term</a:t>
            </a:r>
            <a:br>
              <a:rPr lang="en-GB"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br>
            <a:r>
              <a:rPr lang="en-GB" sz="24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Please bring in a Packed lunch </a:t>
            </a:r>
            <a:endParaRPr lang="en-GB" sz="6000" dirty="0">
              <a:solidFill>
                <a:schemeClr val="accent1"/>
              </a:solidFill>
            </a:endParaRPr>
          </a:p>
        </p:txBody>
      </p:sp>
    </p:spTree>
    <p:extLst>
      <p:ext uri="{BB962C8B-B14F-4D97-AF65-F5344CB8AC3E}">
        <p14:creationId xmlns:p14="http://schemas.microsoft.com/office/powerpoint/2010/main" val="3108537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569E3417-C771-4F3C-B4DD-356263496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580DD05-39CD-4456-866A-CD4ADCD8F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30619" y="801445"/>
            <a:ext cx="2312582" cy="5255111"/>
          </a:xfrm>
        </p:spPr>
        <p:txBody>
          <a:bodyPr vert="horz" lIns="91440" tIns="45720" rIns="91440" bIns="45720" rtlCol="0" anchor="t">
            <a:normAutofit/>
          </a:bodyPr>
          <a:lstStyle/>
          <a:p>
            <a:r>
              <a:rPr lang="en-US" sz="2800" spc="-40" dirty="0">
                <a:solidFill>
                  <a:srgbClr val="FFFFFF"/>
                </a:solidFill>
              </a:rPr>
              <a:t>Wednesday</a:t>
            </a:r>
            <a:br>
              <a:rPr lang="en-US" sz="2800" spc="-40" dirty="0"/>
            </a:br>
            <a:br>
              <a:rPr lang="en-US" sz="2800" spc="-40" dirty="0"/>
            </a:br>
            <a:r>
              <a:rPr lang="en-US" sz="2800" spc="-40" dirty="0">
                <a:solidFill>
                  <a:srgbClr val="FFFFFF"/>
                </a:solidFill>
              </a:rPr>
              <a:t>Season of Creation</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3368401" y="3633395"/>
            <a:ext cx="8503198" cy="3020209"/>
          </a:xfrm>
        </p:spPr>
        <p:txBody>
          <a:bodyPr vert="horz" lIns="91440" tIns="45720" rIns="91440" bIns="45720" rtlCol="0" anchor="t">
            <a:noAutofit/>
          </a:bodyPr>
          <a:lstStyle/>
          <a:p>
            <a:pPr>
              <a:lnSpc>
                <a:spcPct val="100000"/>
              </a:lnSpc>
            </a:pPr>
            <a:r>
              <a:rPr lang="en-US" sz="2000" i="1" dirty="0"/>
              <a:t>How was your summer?  </a:t>
            </a:r>
            <a:br>
              <a:rPr lang="en-US" sz="2000" i="1" dirty="0"/>
            </a:br>
            <a:r>
              <a:rPr lang="en-US" sz="2000" i="1" dirty="0"/>
              <a:t>Whether you went away or stayed at home, remember some of the good moments.  Where were you? Were you alone or with others?</a:t>
            </a:r>
          </a:p>
          <a:p>
            <a:pPr>
              <a:lnSpc>
                <a:spcPct val="100000"/>
              </a:lnSpc>
            </a:pPr>
            <a:endParaRPr lang="en-US" sz="2000" i="1" dirty="0"/>
          </a:p>
          <a:p>
            <a:pPr>
              <a:lnSpc>
                <a:spcPct val="100000"/>
              </a:lnSpc>
            </a:pPr>
            <a:r>
              <a:rPr lang="en-US" sz="2000" i="1" dirty="0"/>
              <a:t>Did you spend any time outdoors?  September is known as the season of creation.  It is a time to give thanks for the freedom, joy and wonder of time spent in God’s creation.  </a:t>
            </a:r>
            <a:endParaRPr lang="en-US" sz="1800" dirty="0"/>
          </a:p>
          <a:p>
            <a:pPr indent="-228600">
              <a:lnSpc>
                <a:spcPct val="100000"/>
              </a:lnSpc>
              <a:buFont typeface="Arial" panose="020B0604020202020204" pitchFamily="34" charset="0"/>
              <a:buChar char="•"/>
            </a:pPr>
            <a:endParaRPr lang="en-US" sz="1800" dirty="0"/>
          </a:p>
          <a:p>
            <a:pPr indent="-228600">
              <a:lnSpc>
                <a:spcPct val="100000"/>
              </a:lnSpc>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dirty="0" smtClean="0"/>
              <a:pPr lvl="0">
                <a:spcAft>
                  <a:spcPts val="600"/>
                </a:spcAft>
              </a:pPr>
              <a:t>3</a:t>
            </a:fld>
            <a:endParaRPr lang="en-US" noProof="0" dirty="0"/>
          </a:p>
        </p:txBody>
      </p:sp>
      <p:pic>
        <p:nvPicPr>
          <p:cNvPr id="4" name="Picture 3">
            <a:extLst>
              <a:ext uri="{FF2B5EF4-FFF2-40B4-BE49-F238E27FC236}">
                <a16:creationId xmlns:a16="http://schemas.microsoft.com/office/drawing/2014/main" id="{6F4ED944-7FEE-4587-9788-05A8754274FB}"/>
              </a:ext>
            </a:extLst>
          </p:cNvPr>
          <p:cNvPicPr>
            <a:picLocks noChangeAspect="1"/>
          </p:cNvPicPr>
          <p:nvPr/>
        </p:nvPicPr>
        <p:blipFill>
          <a:blip r:embed="rId2"/>
          <a:stretch>
            <a:fillRect/>
          </a:stretch>
        </p:blipFill>
        <p:spPr>
          <a:xfrm>
            <a:off x="3478619" y="204396"/>
            <a:ext cx="2303895" cy="3071860"/>
          </a:xfrm>
          <a:prstGeom prst="rect">
            <a:avLst/>
          </a:prstGeom>
        </p:spPr>
      </p:pic>
      <p:pic>
        <p:nvPicPr>
          <p:cNvPr id="7" name="Picture 6">
            <a:extLst>
              <a:ext uri="{FF2B5EF4-FFF2-40B4-BE49-F238E27FC236}">
                <a16:creationId xmlns:a16="http://schemas.microsoft.com/office/drawing/2014/main" id="{ABBA24B8-5747-498C-9D7B-00CF6D7A18A8}"/>
              </a:ext>
            </a:extLst>
          </p:cNvPr>
          <p:cNvPicPr>
            <a:picLocks noChangeAspect="1"/>
          </p:cNvPicPr>
          <p:nvPr/>
        </p:nvPicPr>
        <p:blipFill>
          <a:blip r:embed="rId3"/>
          <a:stretch>
            <a:fillRect/>
          </a:stretch>
        </p:blipFill>
        <p:spPr>
          <a:xfrm>
            <a:off x="5782514" y="204396"/>
            <a:ext cx="3387205" cy="1906669"/>
          </a:xfrm>
          <a:prstGeom prst="rect">
            <a:avLst/>
          </a:prstGeom>
        </p:spPr>
      </p:pic>
      <p:pic>
        <p:nvPicPr>
          <p:cNvPr id="8" name="Picture 7">
            <a:extLst>
              <a:ext uri="{FF2B5EF4-FFF2-40B4-BE49-F238E27FC236}">
                <a16:creationId xmlns:a16="http://schemas.microsoft.com/office/drawing/2014/main" id="{E7F8A9D0-3E8F-409D-AB75-FC2F09AF9AED}"/>
              </a:ext>
            </a:extLst>
          </p:cNvPr>
          <p:cNvPicPr>
            <a:picLocks noChangeAspect="1"/>
          </p:cNvPicPr>
          <p:nvPr/>
        </p:nvPicPr>
        <p:blipFill>
          <a:blip r:embed="rId4"/>
          <a:stretch>
            <a:fillRect/>
          </a:stretch>
        </p:blipFill>
        <p:spPr>
          <a:xfrm>
            <a:off x="8515481" y="1343760"/>
            <a:ext cx="3165979" cy="2111065"/>
          </a:xfrm>
          <a:prstGeom prst="rect">
            <a:avLst/>
          </a:prstGeom>
        </p:spPr>
      </p:pic>
    </p:spTree>
    <p:extLst>
      <p:ext uri="{BB962C8B-B14F-4D97-AF65-F5344CB8AC3E}">
        <p14:creationId xmlns:p14="http://schemas.microsoft.com/office/powerpoint/2010/main" val="2658045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8FA0994-90D4-4E81-80B0-00014DDB6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FC57EC3-C5D7-417B-9930-FB3C9FE3F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85438" y="352724"/>
            <a:ext cx="2532907" cy="3721100"/>
          </a:xfrm>
        </p:spPr>
        <p:txBody>
          <a:bodyPr vert="horz" lIns="91440" tIns="45720" rIns="91440" bIns="45720" rtlCol="0" anchor="t">
            <a:normAutofit/>
          </a:bodyPr>
          <a:lstStyle/>
          <a:p>
            <a:r>
              <a:rPr lang="en-US" sz="3200" spc="-40" dirty="0">
                <a:solidFill>
                  <a:srgbClr val="FFFFFF"/>
                </a:solidFill>
              </a:rPr>
              <a:t>Wednesday               </a:t>
            </a:r>
            <a:br>
              <a:rPr lang="en-US" sz="3200" spc="-40" dirty="0"/>
            </a:br>
            <a:r>
              <a:rPr lang="en-US" sz="3200" spc="-40" dirty="0">
                <a:solidFill>
                  <a:srgbClr val="FFFFFF"/>
                </a:solidFill>
              </a:rPr>
              <a:t>God's Word</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154538" y="352723"/>
            <a:ext cx="6626880" cy="6278985"/>
          </a:xfrm>
        </p:spPr>
        <p:txBody>
          <a:bodyPr vert="horz" lIns="91440" tIns="45720" rIns="91440" bIns="45720" rtlCol="0" anchor="t">
            <a:noAutofit/>
          </a:bodyPr>
          <a:lstStyle/>
          <a:p>
            <a:pPr>
              <a:lnSpc>
                <a:spcPct val="100000"/>
              </a:lnSpc>
            </a:pPr>
            <a:r>
              <a:rPr lang="en-US" b="1" dirty="0"/>
              <a:t>A reading from the book of Job</a:t>
            </a:r>
            <a:endParaRPr lang="en-US" dirty="0"/>
          </a:p>
          <a:p>
            <a:pPr algn="l"/>
            <a:r>
              <a:rPr lang="en-US" b="1" dirty="0"/>
              <a:t> </a:t>
            </a:r>
            <a:r>
              <a:rPr lang="en-GB" b="0" i="0" dirty="0">
                <a:solidFill>
                  <a:srgbClr val="000000"/>
                </a:solidFill>
                <a:effectLst/>
                <a:latin typeface="system-ui"/>
              </a:rPr>
              <a:t>Job 12:7-10</a:t>
            </a:r>
          </a:p>
          <a:p>
            <a:pPr algn="l"/>
            <a:r>
              <a:rPr lang="en-GB" b="0" i="0" dirty="0">
                <a:solidFill>
                  <a:srgbClr val="000000"/>
                </a:solidFill>
                <a:effectLst/>
                <a:latin typeface="system-ui"/>
              </a:rPr>
              <a:t>‘But ask the animals, and they will teach you;</a:t>
            </a:r>
            <a:br>
              <a:rPr lang="en-GB" b="0" i="0" dirty="0">
                <a:solidFill>
                  <a:srgbClr val="000000"/>
                </a:solidFill>
                <a:effectLst/>
                <a:latin typeface="system-ui"/>
              </a:rPr>
            </a:br>
            <a:r>
              <a:rPr lang="en-GB" b="0" i="0" dirty="0">
                <a:solidFill>
                  <a:srgbClr val="000000"/>
                </a:solidFill>
                <a:effectLst/>
                <a:latin typeface="system-ui"/>
              </a:rPr>
              <a:t>the birds of the air, and they will tell you;</a:t>
            </a:r>
            <a:br>
              <a:rPr lang="en-GB" b="0" i="0" dirty="0">
                <a:solidFill>
                  <a:srgbClr val="000000"/>
                </a:solidFill>
                <a:effectLst/>
                <a:latin typeface="system-ui"/>
              </a:rPr>
            </a:br>
            <a:r>
              <a:rPr lang="en-GB" b="0" i="0" dirty="0">
                <a:solidFill>
                  <a:srgbClr val="000000"/>
                </a:solidFill>
                <a:effectLst/>
                <a:latin typeface="system-ui"/>
              </a:rPr>
              <a:t>ask the plants of the earth, and they will teach you;</a:t>
            </a:r>
            <a:br>
              <a:rPr lang="en-GB" b="0" i="0" dirty="0">
                <a:solidFill>
                  <a:srgbClr val="000000"/>
                </a:solidFill>
                <a:effectLst/>
                <a:latin typeface="system-ui"/>
              </a:rPr>
            </a:br>
            <a:r>
              <a:rPr lang="en-GB" b="0" i="0" dirty="0">
                <a:solidFill>
                  <a:srgbClr val="000000"/>
                </a:solidFill>
                <a:effectLst/>
                <a:latin typeface="system-ui"/>
              </a:rPr>
              <a:t>and the fish of the sea will declare to you.</a:t>
            </a:r>
            <a:br>
              <a:rPr lang="en-GB" b="0" i="0" dirty="0">
                <a:solidFill>
                  <a:srgbClr val="000000"/>
                </a:solidFill>
                <a:effectLst/>
                <a:latin typeface="system-ui"/>
              </a:rPr>
            </a:br>
            <a:r>
              <a:rPr lang="en-GB" b="0" i="0" dirty="0">
                <a:solidFill>
                  <a:srgbClr val="000000"/>
                </a:solidFill>
                <a:effectLst/>
                <a:latin typeface="system-ui"/>
              </a:rPr>
              <a:t>Who among all these does not know</a:t>
            </a:r>
            <a:br>
              <a:rPr lang="en-GB" b="0" i="0" dirty="0">
                <a:solidFill>
                  <a:srgbClr val="000000"/>
                </a:solidFill>
                <a:effectLst/>
                <a:latin typeface="system-ui"/>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system-ui"/>
              </a:rPr>
              <a:t>that the hand of the </a:t>
            </a:r>
            <a:r>
              <a:rPr lang="en-GB" b="0" i="0" cap="small" dirty="0">
                <a:solidFill>
                  <a:srgbClr val="000000"/>
                </a:solidFill>
                <a:effectLst/>
                <a:latin typeface="system-ui"/>
              </a:rPr>
              <a:t>Lord</a:t>
            </a:r>
            <a:r>
              <a:rPr lang="en-GB" b="0" i="0" dirty="0">
                <a:solidFill>
                  <a:srgbClr val="000000"/>
                </a:solidFill>
                <a:effectLst/>
                <a:latin typeface="system-ui"/>
              </a:rPr>
              <a:t> has done this?</a:t>
            </a:r>
            <a:br>
              <a:rPr lang="en-GB" b="0" i="0" dirty="0">
                <a:solidFill>
                  <a:srgbClr val="000000"/>
                </a:solidFill>
                <a:effectLst/>
                <a:latin typeface="system-ui"/>
              </a:rPr>
            </a:br>
            <a:r>
              <a:rPr lang="en-GB" b="0" i="0" dirty="0">
                <a:solidFill>
                  <a:srgbClr val="000000"/>
                </a:solidFill>
                <a:effectLst/>
                <a:latin typeface="system-ui"/>
              </a:rPr>
              <a:t>In his hand is the life of every living thing</a:t>
            </a:r>
            <a:br>
              <a:rPr lang="en-GB" b="0" i="0" dirty="0">
                <a:solidFill>
                  <a:srgbClr val="000000"/>
                </a:solidFill>
                <a:effectLst/>
                <a:latin typeface="system-ui"/>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system-ui"/>
              </a:rPr>
              <a:t>and the breath of every human being.</a:t>
            </a:r>
          </a:p>
          <a:p>
            <a:pPr>
              <a:lnSpc>
                <a:spcPct val="100000"/>
              </a:lnSpc>
            </a:pPr>
            <a:br>
              <a:rPr lang="en-US" dirty="0"/>
            </a:br>
            <a:r>
              <a:rPr lang="en-US" dirty="0"/>
              <a:t>The word of the Lord</a:t>
            </a:r>
            <a:br>
              <a:rPr lang="en-US" dirty="0"/>
            </a:br>
            <a:r>
              <a:rPr lang="en-US" i="1" dirty="0"/>
              <a:t>We all respond:</a:t>
            </a:r>
            <a:r>
              <a:rPr lang="en-US" dirty="0"/>
              <a:t> </a:t>
            </a:r>
            <a:r>
              <a:rPr lang="en-US" b="1" dirty="0"/>
              <a:t>Thanks be to God</a:t>
            </a:r>
          </a:p>
          <a:p>
            <a:pPr indent="-228600">
              <a:lnSpc>
                <a:spcPct val="100000"/>
              </a:lnSpc>
              <a:buFont typeface="Arial" panose="020B0604020202020204" pitchFamily="34" charset="0"/>
              <a:buChar char="•"/>
            </a:pPr>
            <a:endParaRPr lang="en-US" sz="10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dirty="0"/>
              <a:pPr lvl="0">
                <a:spcAft>
                  <a:spcPts val="600"/>
                </a:spcAft>
              </a:pPr>
              <a:t>4</a:t>
            </a:fld>
            <a:endParaRPr lang="en-US" noProof="0" dirty="0"/>
          </a:p>
        </p:txBody>
      </p:sp>
      <p:pic>
        <p:nvPicPr>
          <p:cNvPr id="2" name="Picture 1">
            <a:extLst>
              <a:ext uri="{FF2B5EF4-FFF2-40B4-BE49-F238E27FC236}">
                <a16:creationId xmlns:a16="http://schemas.microsoft.com/office/drawing/2014/main" id="{C8AB014F-BD6A-4A52-9357-FAD183CBC538}"/>
              </a:ext>
            </a:extLst>
          </p:cNvPr>
          <p:cNvPicPr>
            <a:picLocks noChangeAspect="1"/>
          </p:cNvPicPr>
          <p:nvPr/>
        </p:nvPicPr>
        <p:blipFill>
          <a:blip r:embed="rId2"/>
          <a:stretch>
            <a:fillRect/>
          </a:stretch>
        </p:blipFill>
        <p:spPr>
          <a:xfrm>
            <a:off x="195072" y="1909185"/>
            <a:ext cx="4629727" cy="4629727"/>
          </a:xfrm>
          <a:prstGeom prst="rect">
            <a:avLst/>
          </a:prstGeom>
        </p:spPr>
      </p:pic>
    </p:spTree>
    <p:extLst>
      <p:ext uri="{BB962C8B-B14F-4D97-AF65-F5344CB8AC3E}">
        <p14:creationId xmlns:p14="http://schemas.microsoft.com/office/powerpoint/2010/main" val="317874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vert="horz" lIns="91440" tIns="45720" rIns="91440" bIns="45720" rtlCol="0" anchor="b">
            <a:normAutofit/>
          </a:bodyPr>
          <a:lstStyle/>
          <a:p>
            <a:r>
              <a:rPr lang="en-US" sz="3400" spc="-40">
                <a:solidFill>
                  <a:srgbClr val="FFFFFF"/>
                </a:solidFill>
              </a:rPr>
              <a:t>Wednesday</a:t>
            </a:r>
            <a:br>
              <a:rPr lang="en-US" sz="3400" spc="-40">
                <a:solidFill>
                  <a:srgbClr val="FFFFFF"/>
                </a:solidFill>
              </a:rPr>
            </a:br>
            <a:br>
              <a:rPr lang="en-US" sz="3400" spc="-40">
                <a:solidFill>
                  <a:srgbClr val="FFFFFF"/>
                </a:solidFill>
              </a:rPr>
            </a:br>
            <a:r>
              <a:rPr lang="en-US" sz="3400" spc="-40">
                <a:solidFill>
                  <a:srgbClr val="FFFFFF"/>
                </a:solidFill>
              </a:rPr>
              <a:t>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410872" y="440434"/>
            <a:ext cx="6372113" cy="6277722"/>
          </a:xfrm>
          <a:solidFill>
            <a:schemeClr val="accent4">
              <a:lumMod val="40000"/>
              <a:lumOff val="60000"/>
            </a:schemeClr>
          </a:solidFill>
          <a:ln w="57150">
            <a:solidFill>
              <a:schemeClr val="accent1"/>
            </a:solidFill>
          </a:ln>
        </p:spPr>
        <p:txBody>
          <a:bodyPr vert="horz" lIns="91440" tIns="45720" rIns="91440" bIns="45720" rtlCol="0" anchor="t">
            <a:noAutofit/>
          </a:bodyPr>
          <a:lstStyle/>
          <a:p>
            <a:pPr algn="l"/>
            <a:r>
              <a:rPr lang="en-GB" sz="2000" b="0" i="0" dirty="0">
                <a:solidFill>
                  <a:srgbClr val="212544"/>
                </a:solidFill>
                <a:effectLst/>
                <a:latin typeface="+mj-lt"/>
              </a:rPr>
              <a:t>Creator God,</a:t>
            </a:r>
            <a:br>
              <a:rPr lang="en-GB" sz="2000" b="0" i="0" dirty="0">
                <a:solidFill>
                  <a:srgbClr val="212544"/>
                </a:solidFill>
                <a:effectLst/>
                <a:latin typeface="+mj-lt"/>
              </a:rPr>
            </a:br>
            <a:r>
              <a:rPr lang="en-GB" sz="2000" b="0" i="0" dirty="0">
                <a:solidFill>
                  <a:srgbClr val="212544"/>
                </a:solidFill>
                <a:effectLst/>
                <a:latin typeface="+mj-lt"/>
              </a:rPr>
              <a:t>You show us what love is</a:t>
            </a:r>
            <a:br>
              <a:rPr lang="en-GB" sz="2000" b="0" i="0" dirty="0">
                <a:solidFill>
                  <a:srgbClr val="212544"/>
                </a:solidFill>
                <a:effectLst/>
                <a:latin typeface="+mj-lt"/>
              </a:rPr>
            </a:br>
            <a:r>
              <a:rPr lang="en-GB" sz="2000" b="0" i="0" dirty="0">
                <a:solidFill>
                  <a:srgbClr val="212544"/>
                </a:solidFill>
                <a:effectLst/>
                <a:latin typeface="+mj-lt"/>
              </a:rPr>
              <a:t>through the beauty of the earth</a:t>
            </a:r>
            <a:br>
              <a:rPr lang="en-GB" sz="2000" b="0" i="0" dirty="0">
                <a:solidFill>
                  <a:srgbClr val="212544"/>
                </a:solidFill>
                <a:effectLst/>
                <a:latin typeface="+mj-lt"/>
              </a:rPr>
            </a:br>
            <a:r>
              <a:rPr lang="en-GB" sz="2000" b="0" i="0" dirty="0">
                <a:solidFill>
                  <a:srgbClr val="212544"/>
                </a:solidFill>
                <a:effectLst/>
                <a:latin typeface="+mj-lt"/>
              </a:rPr>
              <a:t>and the gift of your Son.</a:t>
            </a:r>
            <a:br>
              <a:rPr lang="en-GB" sz="2000" b="0" i="0" dirty="0">
                <a:solidFill>
                  <a:srgbClr val="212544"/>
                </a:solidFill>
                <a:effectLst/>
                <a:latin typeface="+mj-lt"/>
              </a:rPr>
            </a:br>
            <a:br>
              <a:rPr lang="en-GB" sz="2000" b="0" i="0" dirty="0">
                <a:solidFill>
                  <a:srgbClr val="212544"/>
                </a:solidFill>
                <a:effectLst/>
                <a:latin typeface="+mj-lt"/>
              </a:rPr>
            </a:br>
            <a:r>
              <a:rPr lang="en-GB" sz="2000" b="0" i="0" dirty="0">
                <a:solidFill>
                  <a:srgbClr val="212544"/>
                </a:solidFill>
                <a:effectLst/>
                <a:latin typeface="+mj-lt"/>
              </a:rPr>
              <a:t>For the love of…</a:t>
            </a:r>
            <a:br>
              <a:rPr lang="en-GB" sz="2000" b="0" i="0" dirty="0">
                <a:solidFill>
                  <a:srgbClr val="212544"/>
                </a:solidFill>
                <a:effectLst/>
                <a:latin typeface="+mj-lt"/>
              </a:rPr>
            </a:br>
            <a:r>
              <a:rPr lang="en-GB" sz="2000" b="0" i="0" dirty="0">
                <a:solidFill>
                  <a:srgbClr val="212544"/>
                </a:solidFill>
                <a:effectLst/>
                <a:latin typeface="+mj-lt"/>
              </a:rPr>
              <a:t>animal and plant,</a:t>
            </a:r>
            <a:br>
              <a:rPr lang="en-GB" sz="2000" b="0" i="0" dirty="0">
                <a:solidFill>
                  <a:srgbClr val="212544"/>
                </a:solidFill>
                <a:effectLst/>
                <a:latin typeface="+mj-lt"/>
              </a:rPr>
            </a:br>
            <a:r>
              <a:rPr lang="en-GB" sz="2000" b="0" i="0" dirty="0">
                <a:solidFill>
                  <a:srgbClr val="212544"/>
                </a:solidFill>
                <a:effectLst/>
                <a:latin typeface="+mj-lt"/>
              </a:rPr>
              <a:t>mountain and forest,</a:t>
            </a:r>
            <a:br>
              <a:rPr lang="en-GB" sz="2000" b="0" i="0" dirty="0">
                <a:solidFill>
                  <a:srgbClr val="212544"/>
                </a:solidFill>
                <a:effectLst/>
                <a:latin typeface="+mj-lt"/>
              </a:rPr>
            </a:br>
            <a:r>
              <a:rPr lang="en-GB" sz="2000" b="0" i="0" dirty="0">
                <a:solidFill>
                  <a:srgbClr val="212544"/>
                </a:solidFill>
                <a:effectLst/>
                <a:latin typeface="+mj-lt"/>
              </a:rPr>
              <a:t>sea and city,</a:t>
            </a:r>
            <a:br>
              <a:rPr lang="en-GB" sz="2000" b="0" i="0" dirty="0">
                <a:solidFill>
                  <a:srgbClr val="212544"/>
                </a:solidFill>
                <a:effectLst/>
                <a:latin typeface="+mj-lt"/>
              </a:rPr>
            </a:br>
            <a:r>
              <a:rPr lang="en-GB" sz="2000" b="0" i="0" dirty="0">
                <a:solidFill>
                  <a:srgbClr val="212544"/>
                </a:solidFill>
                <a:effectLst/>
                <a:latin typeface="+mj-lt"/>
              </a:rPr>
              <a:t>woman and man,</a:t>
            </a:r>
            <a:br>
              <a:rPr lang="en-GB" sz="2000" b="0" i="0" dirty="0">
                <a:solidFill>
                  <a:srgbClr val="212544"/>
                </a:solidFill>
                <a:effectLst/>
                <a:latin typeface="+mj-lt"/>
              </a:rPr>
            </a:br>
            <a:r>
              <a:rPr lang="en-GB" sz="2000" b="0" i="0" dirty="0">
                <a:solidFill>
                  <a:srgbClr val="212544"/>
                </a:solidFill>
                <a:effectLst/>
                <a:latin typeface="+mj-lt"/>
              </a:rPr>
              <a:t>friend and family,</a:t>
            </a:r>
            <a:br>
              <a:rPr lang="en-GB" sz="2000" b="0" i="0" dirty="0">
                <a:solidFill>
                  <a:srgbClr val="212544"/>
                </a:solidFill>
                <a:effectLst/>
                <a:latin typeface="+mj-lt"/>
              </a:rPr>
            </a:br>
            <a:r>
              <a:rPr lang="en-GB" sz="2000" b="0" i="0" dirty="0">
                <a:solidFill>
                  <a:srgbClr val="212544"/>
                </a:solidFill>
                <a:effectLst/>
                <a:latin typeface="+mj-lt"/>
              </a:rPr>
              <a:t>those who live far from us,</a:t>
            </a:r>
            <a:br>
              <a:rPr lang="en-GB" sz="2000" b="0" i="0" dirty="0">
                <a:solidFill>
                  <a:srgbClr val="212544"/>
                </a:solidFill>
                <a:effectLst/>
                <a:latin typeface="+mj-lt"/>
              </a:rPr>
            </a:br>
            <a:r>
              <a:rPr lang="en-GB" sz="2000" b="0" i="0" dirty="0">
                <a:solidFill>
                  <a:srgbClr val="212544"/>
                </a:solidFill>
                <a:effectLst/>
                <a:latin typeface="+mj-lt"/>
              </a:rPr>
              <a:t>and those yet to </a:t>
            </a:r>
            <a:r>
              <a:rPr lang="en-GB" sz="2000" b="0" i="0">
                <a:solidFill>
                  <a:srgbClr val="212544"/>
                </a:solidFill>
                <a:effectLst/>
                <a:latin typeface="+mj-lt"/>
              </a:rPr>
              <a:t>be born…</a:t>
            </a:r>
            <a:br>
              <a:rPr lang="en-GB" sz="2000" b="0" i="0">
                <a:solidFill>
                  <a:srgbClr val="212544"/>
                </a:solidFill>
                <a:effectLst/>
                <a:latin typeface="+mj-lt"/>
              </a:rPr>
            </a:br>
            <a:r>
              <a:rPr lang="en-GB" sz="2000" b="0" i="0">
                <a:solidFill>
                  <a:srgbClr val="212544"/>
                </a:solidFill>
                <a:effectLst/>
                <a:latin typeface="+mj-lt"/>
              </a:rPr>
              <a:t>move </a:t>
            </a:r>
            <a:r>
              <a:rPr lang="en-GB" sz="2000" b="0" i="0" dirty="0">
                <a:solidFill>
                  <a:srgbClr val="212544"/>
                </a:solidFill>
                <a:effectLst/>
                <a:latin typeface="+mj-lt"/>
              </a:rPr>
              <a:t>us to live more simply,</a:t>
            </a:r>
            <a:br>
              <a:rPr lang="en-GB" sz="2000" b="0" i="0" dirty="0">
                <a:solidFill>
                  <a:srgbClr val="212544"/>
                </a:solidFill>
                <a:effectLst/>
                <a:latin typeface="+mj-lt"/>
              </a:rPr>
            </a:br>
            <a:r>
              <a:rPr lang="en-GB" sz="2000" b="0" i="0" dirty="0">
                <a:solidFill>
                  <a:srgbClr val="212544"/>
                </a:solidFill>
                <a:effectLst/>
                <a:latin typeface="+mj-lt"/>
              </a:rPr>
              <a:t>to protect the earth</a:t>
            </a:r>
            <a:br>
              <a:rPr lang="en-GB" sz="2000" b="0" i="0" dirty="0">
                <a:solidFill>
                  <a:srgbClr val="212544"/>
                </a:solidFill>
                <a:effectLst/>
                <a:latin typeface="+mj-lt"/>
              </a:rPr>
            </a:br>
            <a:r>
              <a:rPr lang="en-GB" sz="2000" b="0" i="0" dirty="0">
                <a:solidFill>
                  <a:srgbClr val="212544"/>
                </a:solidFill>
                <a:effectLst/>
                <a:latin typeface="+mj-lt"/>
              </a:rPr>
              <a:t>and to speak up for those in need.</a:t>
            </a:r>
            <a:br>
              <a:rPr lang="en-GB" sz="2000" b="0" i="0" dirty="0">
                <a:solidFill>
                  <a:srgbClr val="212544"/>
                </a:solidFill>
                <a:effectLst/>
                <a:latin typeface="+mj-lt"/>
              </a:rPr>
            </a:br>
            <a:r>
              <a:rPr lang="en-GB" sz="2000" b="1" i="0" dirty="0">
                <a:solidFill>
                  <a:srgbClr val="212544"/>
                </a:solidFill>
                <a:effectLst/>
                <a:latin typeface="+mj-lt"/>
              </a:rPr>
              <a:t>Amen.</a:t>
            </a:r>
          </a:p>
          <a:p>
            <a:pPr algn="l"/>
            <a:r>
              <a:rPr lang="en-GB" sz="2000" dirty="0">
                <a:solidFill>
                  <a:srgbClr val="212544"/>
                </a:solidFill>
                <a:latin typeface="+mj-lt"/>
              </a:rPr>
              <a:t>St Edward: </a:t>
            </a:r>
            <a:r>
              <a:rPr lang="en-GB" sz="2000" b="1" dirty="0">
                <a:solidFill>
                  <a:srgbClr val="212544"/>
                </a:solidFill>
                <a:latin typeface="+mj-lt"/>
              </a:rPr>
              <a:t>pray for us</a:t>
            </a:r>
            <a:endParaRPr lang="en-US" sz="2000" b="1" dirty="0">
              <a:latin typeface="+mj-lt"/>
            </a:endParaRPr>
          </a:p>
          <a:p>
            <a:pPr indent="-228600">
              <a:lnSpc>
                <a:spcPct val="100000"/>
              </a:lnSpc>
              <a:buFont typeface="Arial" panose="020B0604020202020204" pitchFamily="34" charset="0"/>
              <a:buChar char="•"/>
            </a:pPr>
            <a:endParaRPr lang="en-US" sz="2000" dirty="0">
              <a:latin typeface="+mj-lt"/>
            </a:endParaRP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dirty="0"/>
              <a:pPr lvl="0">
                <a:spcAft>
                  <a:spcPts val="600"/>
                </a:spcAft>
              </a:pPr>
              <a:t>5</a:t>
            </a:fld>
            <a:endParaRPr lang="en-US" noProof="0" dirty="0"/>
          </a:p>
        </p:txBody>
      </p:sp>
      <p:pic>
        <p:nvPicPr>
          <p:cNvPr id="3" name="Picture 2">
            <a:extLst>
              <a:ext uri="{FF2B5EF4-FFF2-40B4-BE49-F238E27FC236}">
                <a16:creationId xmlns:a16="http://schemas.microsoft.com/office/drawing/2014/main" id="{2DB71913-0ACE-43BF-9FE4-DD2EE5947085}"/>
              </a:ext>
            </a:extLst>
          </p:cNvPr>
          <p:cNvPicPr>
            <a:picLocks noChangeAspect="1"/>
          </p:cNvPicPr>
          <p:nvPr/>
        </p:nvPicPr>
        <p:blipFill>
          <a:blip r:embed="rId2"/>
          <a:stretch>
            <a:fillRect/>
          </a:stretch>
        </p:blipFill>
        <p:spPr>
          <a:xfrm>
            <a:off x="197315" y="2002992"/>
            <a:ext cx="4778455" cy="4715164"/>
          </a:xfrm>
          <a:prstGeom prst="rect">
            <a:avLst/>
          </a:prstGeom>
        </p:spPr>
      </p:pic>
    </p:spTree>
    <p:extLst>
      <p:ext uri="{BB962C8B-B14F-4D97-AF65-F5344CB8AC3E}">
        <p14:creationId xmlns:p14="http://schemas.microsoft.com/office/powerpoint/2010/main" val="216340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4CEDF55B-0D10-4377-A610-3ECDC2BEF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C718DDB-43B9-476D-AB6F-D86C8CF2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7977" y="0"/>
            <a:ext cx="7154023"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598041" y="365124"/>
            <a:ext cx="5837337" cy="1564685"/>
          </a:xfrm>
        </p:spPr>
        <p:txBody>
          <a:bodyPr vert="horz" lIns="91440" tIns="45720" rIns="91440" bIns="45720" rtlCol="0" anchor="b">
            <a:normAutofit/>
          </a:bodyPr>
          <a:lstStyle/>
          <a:p>
            <a:r>
              <a:rPr lang="en-US" sz="3400" spc="-40" dirty="0">
                <a:solidFill>
                  <a:srgbClr val="FFFFFF"/>
                </a:solidFill>
              </a:rPr>
              <a:t>Thursday</a:t>
            </a:r>
            <a:br>
              <a:rPr lang="en-US" sz="3400" spc="-40" dirty="0"/>
            </a:br>
            <a:br>
              <a:rPr lang="en-US" sz="3400" spc="-40" dirty="0"/>
            </a:br>
            <a:r>
              <a:rPr lang="en-US" sz="3400" spc="-40" dirty="0">
                <a:solidFill>
                  <a:srgbClr val="FFFFFF"/>
                </a:solidFill>
              </a:rPr>
              <a:t>Notices</a:t>
            </a:r>
          </a:p>
        </p:txBody>
      </p:sp>
      <p:pic>
        <p:nvPicPr>
          <p:cNvPr id="63" name="Picture 62" descr="Sticky notes on a wall">
            <a:extLst>
              <a:ext uri="{FF2B5EF4-FFF2-40B4-BE49-F238E27FC236}">
                <a16:creationId xmlns:a16="http://schemas.microsoft.com/office/drawing/2014/main" id="{B66C669A-1A71-1BD7-1D22-52CD64E96B16}"/>
              </a:ext>
            </a:extLst>
          </p:cNvPr>
          <p:cNvPicPr>
            <a:picLocks noChangeAspect="1"/>
          </p:cNvPicPr>
          <p:nvPr/>
        </p:nvPicPr>
        <p:blipFill rotWithShape="1">
          <a:blip r:embed="rId2"/>
          <a:srcRect l="24229" r="24234" b="2"/>
          <a:stretch/>
        </p:blipFill>
        <p:spPr>
          <a:xfrm>
            <a:off x="20" y="10"/>
            <a:ext cx="5067279" cy="6857990"/>
          </a:xfrm>
          <a:prstGeom prst="rect">
            <a:avLst/>
          </a:prstGeom>
        </p:spPr>
      </p:pic>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725236" y="2737821"/>
            <a:ext cx="5710142" cy="3463963"/>
          </a:xfrm>
        </p:spPr>
        <p:txBody>
          <a:bodyPr vert="horz" lIns="91440" tIns="45720" rIns="91440" bIns="45720" rtlCol="0">
            <a:normAutofit/>
          </a:bodyPr>
          <a:lstStyle/>
          <a:p>
            <a:pPr indent="-228600">
              <a:spcBef>
                <a:spcPts val="0"/>
              </a:spcBef>
              <a:buFont typeface="Arial" panose="020B0604020202020204" pitchFamily="34" charset="0"/>
              <a:buChar char="•"/>
            </a:pPr>
            <a:endParaRPr lang="en-US"/>
          </a:p>
          <a:p>
            <a:pPr indent="-228600">
              <a:buFont typeface="Arial" panose="020B0604020202020204" pitchFamily="34" charset="0"/>
              <a:buChar char="•"/>
            </a:pPr>
            <a:endParaRPr lang="en-US"/>
          </a:p>
          <a:p>
            <a:pPr indent="-228600">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pPr lvl="0">
                <a:spcAft>
                  <a:spcPts val="600"/>
                </a:spcAft>
              </a:pPr>
              <a:t>6</a:t>
            </a:fld>
            <a:endParaRPr lang="en-US" noProof="0"/>
          </a:p>
        </p:txBody>
      </p:sp>
    </p:spTree>
    <p:extLst>
      <p:ext uri="{BB962C8B-B14F-4D97-AF65-F5344CB8AC3E}">
        <p14:creationId xmlns:p14="http://schemas.microsoft.com/office/powerpoint/2010/main" val="4164209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2CED504-A175-43D7-8129-1FC52D147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F0F9241-FD55-4D12-8B70-DBF0D739E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06401" y="753035"/>
            <a:ext cx="2318870" cy="1459951"/>
          </a:xfrm>
        </p:spPr>
        <p:txBody>
          <a:bodyPr vert="horz" lIns="91440" tIns="45720" rIns="91440" bIns="45720" rtlCol="0" anchor="b">
            <a:normAutofit/>
          </a:bodyPr>
          <a:lstStyle/>
          <a:p>
            <a:r>
              <a:rPr lang="en-US" sz="2800" spc="-40" dirty="0">
                <a:solidFill>
                  <a:srgbClr val="FFFFFF"/>
                </a:solidFill>
              </a:rPr>
              <a:t>Thursday</a:t>
            </a:r>
            <a:br>
              <a:rPr lang="en-US" sz="2800" spc="-40" dirty="0"/>
            </a:br>
            <a:r>
              <a:rPr lang="en-US" sz="2800" spc="-40" dirty="0">
                <a:solidFill>
                  <a:srgbClr val="FFFFFF"/>
                </a:solidFill>
              </a:rPr>
              <a:t>St Teresa of Kolkata</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3812988" y="753035"/>
            <a:ext cx="7709647" cy="2283012"/>
          </a:xfrm>
        </p:spPr>
        <p:txBody>
          <a:bodyPr vert="horz" lIns="91440" tIns="45720" rIns="91440" bIns="45720" rtlCol="0" anchor="t">
            <a:normAutofit/>
          </a:bodyPr>
          <a:lstStyle/>
          <a:p>
            <a:pPr>
              <a:lnSpc>
                <a:spcPct val="100000"/>
              </a:lnSpc>
            </a:pPr>
            <a:r>
              <a:rPr lang="en-US" sz="1900" i="1" dirty="0"/>
              <a:t>Today we celebrates the feast of Mother Teresa.  Her life reminds us that God has a special love for the poor and forgotten.</a:t>
            </a:r>
            <a:endParaRPr lang="en-US" i="1" dirty="0"/>
          </a:p>
          <a:p>
            <a:pPr>
              <a:lnSpc>
                <a:spcPct val="100000"/>
              </a:lnSpc>
            </a:pPr>
            <a:r>
              <a:rPr lang="en-US" sz="1900" i="1" dirty="0"/>
              <a:t>Mother Teresa gave up all luxuries to care for those she saw around her in need.  Today her work is continued across the world by the sisters of the Missionaries of Charity. Our sixth form students regularly volunteer with them at their soup kitchen in Liverpool city </a:t>
            </a:r>
            <a:r>
              <a:rPr lang="en-US" sz="1900" i="1" dirty="0" err="1"/>
              <a:t>centre</a:t>
            </a:r>
            <a:r>
              <a:rPr lang="en-US" sz="1900" i="1" dirty="0"/>
              <a:t>. </a:t>
            </a:r>
          </a:p>
          <a:p>
            <a:pPr indent="-228600">
              <a:lnSpc>
                <a:spcPct val="100000"/>
              </a:lnSpc>
              <a:buFont typeface="Arial" panose="020B0604020202020204" pitchFamily="34" charset="0"/>
              <a:buChar char="•"/>
            </a:pPr>
            <a:endParaRPr lang="en-US" sz="1900" dirty="0"/>
          </a:p>
          <a:p>
            <a:pPr indent="-228600">
              <a:lnSpc>
                <a:spcPct val="100000"/>
              </a:lnSpc>
              <a:buFont typeface="Arial" panose="020B0604020202020204" pitchFamily="34" charset="0"/>
              <a:buChar char="•"/>
            </a:pPr>
            <a:endParaRPr lang="en-US" sz="1900" dirty="0"/>
          </a:p>
          <a:p>
            <a:pPr indent="-228600">
              <a:lnSpc>
                <a:spcPct val="100000"/>
              </a:lnSpc>
              <a:buFont typeface="Arial" panose="020B0604020202020204" pitchFamily="34" charset="0"/>
              <a:buChar char="•"/>
            </a:pPr>
            <a:endParaRPr lang="en-US" sz="1900" dirty="0"/>
          </a:p>
        </p:txBody>
      </p:sp>
      <p:pic>
        <p:nvPicPr>
          <p:cNvPr id="6" name="Picture Placeholder 5" descr="A person and a baby&#10;&#10;Description automatically generated">
            <a:extLst>
              <a:ext uri="{FF2B5EF4-FFF2-40B4-BE49-F238E27FC236}">
                <a16:creationId xmlns:a16="http://schemas.microsoft.com/office/drawing/2014/main" id="{146D6C7E-294F-E3C0-52AA-613FCFD05598}"/>
              </a:ext>
            </a:extLst>
          </p:cNvPr>
          <p:cNvPicPr>
            <a:picLocks noGrp="1" noChangeAspect="1"/>
          </p:cNvPicPr>
          <p:nvPr>
            <p:ph type="pic" sz="quarter" idx="13"/>
          </p:nvPr>
        </p:nvPicPr>
        <p:blipFill rotWithShape="1">
          <a:blip r:embed="rId2"/>
          <a:srcRect r="6704" b="3"/>
          <a:stretch/>
        </p:blipFill>
        <p:spPr>
          <a:xfrm>
            <a:off x="3048000" y="3429000"/>
            <a:ext cx="6036235" cy="3429000"/>
          </a:xfrm>
          <a:prstGeom prst="rect">
            <a:avLst/>
          </a:prstGeom>
        </p:spPr>
      </p:pic>
      <p:pic>
        <p:nvPicPr>
          <p:cNvPr id="8" name="Picture 7" descr="A person sitting on the steps of a church&#10;&#10;Description automatically generated">
            <a:extLst>
              <a:ext uri="{FF2B5EF4-FFF2-40B4-BE49-F238E27FC236}">
                <a16:creationId xmlns:a16="http://schemas.microsoft.com/office/drawing/2014/main" id="{1719EC1F-DABD-FC93-0BA1-74CAD1E2660C}"/>
              </a:ext>
            </a:extLst>
          </p:cNvPr>
          <p:cNvPicPr>
            <a:picLocks noChangeAspect="1"/>
          </p:cNvPicPr>
          <p:nvPr/>
        </p:nvPicPr>
        <p:blipFill rotWithShape="1">
          <a:blip r:embed="rId3"/>
          <a:srcRect t="6491" r="-1" b="19583"/>
          <a:stretch/>
        </p:blipFill>
        <p:spPr>
          <a:xfrm>
            <a:off x="9084235" y="3429000"/>
            <a:ext cx="3107765" cy="3429000"/>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a:solidFill>
                  <a:srgbClr val="FFFFFF"/>
                </a:solidFill>
              </a:rPr>
              <a:pPr lvl="0">
                <a:spcAft>
                  <a:spcPts val="600"/>
                </a:spcAft>
              </a:pPr>
              <a:t>7</a:t>
            </a:fld>
            <a:endParaRPr lang="en-US" noProof="0">
              <a:solidFill>
                <a:srgbClr val="FFFFFF"/>
              </a:solidFill>
            </a:endParaRPr>
          </a:p>
        </p:txBody>
      </p:sp>
    </p:spTree>
    <p:extLst>
      <p:ext uri="{BB962C8B-B14F-4D97-AF65-F5344CB8AC3E}">
        <p14:creationId xmlns:p14="http://schemas.microsoft.com/office/powerpoint/2010/main" val="2344079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569E3417-C771-4F3C-B4DD-356263496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580DD05-39CD-4456-866A-CD4ADCD8F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30619" y="801445"/>
            <a:ext cx="2312582" cy="5255111"/>
          </a:xfrm>
        </p:spPr>
        <p:txBody>
          <a:bodyPr vert="horz" lIns="91440" tIns="45720" rIns="91440" bIns="45720" rtlCol="0" anchor="t">
            <a:normAutofit/>
          </a:bodyPr>
          <a:lstStyle/>
          <a:p>
            <a:r>
              <a:rPr lang="en-US" sz="2800" spc="-40" dirty="0">
                <a:solidFill>
                  <a:srgbClr val="FFFFFF"/>
                </a:solidFill>
              </a:rPr>
              <a:t>Thursday</a:t>
            </a:r>
            <a:br>
              <a:rPr lang="en-US" sz="2800" spc="-40" dirty="0">
                <a:solidFill>
                  <a:srgbClr val="FFFFFF"/>
                </a:solidFill>
              </a:rPr>
            </a:br>
            <a:br>
              <a:rPr lang="en-US" sz="2800" spc="-40" dirty="0">
                <a:solidFill>
                  <a:srgbClr val="FFFFFF"/>
                </a:solidFill>
              </a:rPr>
            </a:br>
            <a:r>
              <a:rPr lang="en-US" sz="2800" spc="-40" dirty="0">
                <a:solidFill>
                  <a:srgbClr val="FFFFFF"/>
                </a:solidFill>
              </a:rPr>
              <a:t>God's Word</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3221585" y="4173900"/>
            <a:ext cx="8904007" cy="2549132"/>
          </a:xfrm>
        </p:spPr>
        <p:txBody>
          <a:bodyPr vert="horz" lIns="91440" tIns="45720" rIns="91440" bIns="45720" rtlCol="0" anchor="t">
            <a:noAutofit/>
          </a:bodyPr>
          <a:lstStyle/>
          <a:p>
            <a:pPr>
              <a:lnSpc>
                <a:spcPct val="100000"/>
              </a:lnSpc>
            </a:pPr>
            <a:r>
              <a:rPr lang="en-US"/>
              <a:t>Mother Teresa said:</a:t>
            </a:r>
          </a:p>
          <a:p>
            <a:pPr>
              <a:lnSpc>
                <a:spcPct val="100000"/>
              </a:lnSpc>
            </a:pPr>
            <a:r>
              <a:rPr lang="en-US"/>
              <a:t>'You and I, we are the Church, no? We have to share with our people. Suffering today is because people are hoarding, not giving, not sharing.  Jesus made it very clear. Whatever you do to the least of my brethren, you do it to me.  Give a glass of water, you give it to me. Receive a little child, you receive me.'</a:t>
            </a:r>
          </a:p>
          <a:p>
            <a:pPr indent="-228600">
              <a:lnSpc>
                <a:spcPct val="100000"/>
              </a:lnSpc>
              <a:buFont typeface="Arial" panose="020B0604020202020204" pitchFamily="34" charset="0"/>
              <a:buChar char="•"/>
            </a:pPr>
            <a:endParaRPr lang="en-US" sz="1300"/>
          </a:p>
        </p:txBody>
      </p:sp>
      <p:pic>
        <p:nvPicPr>
          <p:cNvPr id="7" name="Picture 6" descr="A cartoon of a person giving a glass of water to a person&#10;&#10;Description automatically generated">
            <a:extLst>
              <a:ext uri="{FF2B5EF4-FFF2-40B4-BE49-F238E27FC236}">
                <a16:creationId xmlns:a16="http://schemas.microsoft.com/office/drawing/2014/main" id="{AF944E76-6DE7-0473-5CB9-E1FA3DA889DB}"/>
              </a:ext>
            </a:extLst>
          </p:cNvPr>
          <p:cNvPicPr>
            <a:picLocks noChangeAspect="1"/>
          </p:cNvPicPr>
          <p:nvPr/>
        </p:nvPicPr>
        <p:blipFill>
          <a:blip r:embed="rId2"/>
          <a:stretch>
            <a:fillRect/>
          </a:stretch>
        </p:blipFill>
        <p:spPr>
          <a:xfrm>
            <a:off x="4264325" y="62980"/>
            <a:ext cx="5057953" cy="3209589"/>
          </a:xfrm>
          <a:prstGeom prst="rect">
            <a:avLst/>
          </a:prstGeom>
        </p:spPr>
      </p:pic>
      <p:sp>
        <p:nvSpPr>
          <p:cNvPr id="8" name="TextBox 7">
            <a:extLst>
              <a:ext uri="{FF2B5EF4-FFF2-40B4-BE49-F238E27FC236}">
                <a16:creationId xmlns:a16="http://schemas.microsoft.com/office/drawing/2014/main" id="{737AA05B-923A-79F2-7D8B-6A4C99CD5040}"/>
              </a:ext>
            </a:extLst>
          </p:cNvPr>
          <p:cNvSpPr txBox="1"/>
          <p:nvPr/>
        </p:nvSpPr>
        <p:spPr>
          <a:xfrm>
            <a:off x="7737832" y="895772"/>
            <a:ext cx="1778104" cy="4144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i="1" dirty="0">
                <a:solidFill>
                  <a:srgbClr val="002060"/>
                </a:solidFill>
                <a:latin typeface="Arial"/>
                <a:ea typeface="Calibri"/>
                <a:cs typeface="Calibri"/>
              </a:rPr>
              <a:t>Matthew 25</a:t>
            </a:r>
            <a:endParaRPr lang="en-US" sz="2400" dirty="0">
              <a:latin typeface="Arial"/>
              <a:cs typeface="Arial"/>
            </a:endParaRPr>
          </a:p>
        </p:txBody>
      </p:sp>
    </p:spTree>
    <p:extLst>
      <p:ext uri="{BB962C8B-B14F-4D97-AF65-F5344CB8AC3E}">
        <p14:creationId xmlns:p14="http://schemas.microsoft.com/office/powerpoint/2010/main" val="2330451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6D0B8DCA-4ECA-4A7C-A60C-06E4936CD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0C8F276-32CD-4B7E-9BAC-4BA3D8078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772160"/>
            <a:ext cx="3759265" cy="2567413"/>
          </a:xfrm>
        </p:spPr>
        <p:txBody>
          <a:bodyPr vert="horz" lIns="91440" tIns="45720" rIns="91440" bIns="45720" rtlCol="0" anchor="t">
            <a:normAutofit/>
          </a:bodyPr>
          <a:lstStyle/>
          <a:p>
            <a:r>
              <a:rPr lang="en-US" sz="2800" spc="-40" dirty="0">
                <a:solidFill>
                  <a:srgbClr val="FFFFFF"/>
                </a:solidFill>
              </a:rPr>
              <a:t>Thursday</a:t>
            </a:r>
            <a:br>
              <a:rPr lang="en-US" sz="2800" spc="-40" dirty="0"/>
            </a:br>
            <a:br>
              <a:rPr lang="en-US" sz="2800" spc="-40" dirty="0"/>
            </a:br>
            <a:r>
              <a:rPr lang="en-US" sz="2800" spc="-40" dirty="0">
                <a:solidFill>
                  <a:srgbClr val="FFFFFF"/>
                </a:solidFill>
              </a:rPr>
              <a:t>Let us pray</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098065" y="122640"/>
            <a:ext cx="6005605" cy="6615644"/>
          </a:xfrm>
        </p:spPr>
        <p:txBody>
          <a:bodyPr vert="horz" lIns="91440" tIns="45720" rIns="91440" bIns="45720" rtlCol="0" anchor="t">
            <a:normAutofit fontScale="85000" lnSpcReduction="20000"/>
          </a:bodyPr>
          <a:lstStyle/>
          <a:p>
            <a:pPr>
              <a:lnSpc>
                <a:spcPct val="120000"/>
              </a:lnSpc>
              <a:spcBef>
                <a:spcPts val="0"/>
              </a:spcBef>
            </a:pPr>
            <a:r>
              <a:rPr lang="en-US" i="1" dirty="0"/>
              <a:t>Inspired by the example of St Teresa let us offer ourselves to serve others today</a:t>
            </a:r>
          </a:p>
          <a:p>
            <a:pPr>
              <a:lnSpc>
                <a:spcPct val="120000"/>
              </a:lnSpc>
              <a:spcBef>
                <a:spcPts val="0"/>
              </a:spcBef>
            </a:pPr>
            <a:endParaRPr lang="en-US" dirty="0"/>
          </a:p>
          <a:p>
            <a:pPr>
              <a:lnSpc>
                <a:spcPct val="120000"/>
              </a:lnSpc>
              <a:spcBef>
                <a:spcPts val="0"/>
              </a:spcBef>
            </a:pPr>
            <a:r>
              <a:rPr lang="en-US" dirty="0"/>
              <a:t>Lord Jesus, I give you my hands to do your work;</a:t>
            </a:r>
            <a:br>
              <a:rPr lang="en-US" dirty="0"/>
            </a:br>
            <a:br>
              <a:rPr lang="en-US" dirty="0"/>
            </a:br>
            <a:r>
              <a:rPr lang="en-US" dirty="0"/>
              <a:t>I give you my feet to go your way;</a:t>
            </a:r>
            <a:br>
              <a:rPr lang="en-US" dirty="0"/>
            </a:br>
            <a:br>
              <a:rPr lang="en-US" dirty="0"/>
            </a:br>
            <a:r>
              <a:rPr lang="en-US" dirty="0"/>
              <a:t>I give you my eyes to see as you do;</a:t>
            </a:r>
            <a:br>
              <a:rPr lang="en-US" dirty="0"/>
            </a:br>
            <a:br>
              <a:rPr lang="en-US" dirty="0"/>
            </a:br>
            <a:r>
              <a:rPr lang="en-US" dirty="0"/>
              <a:t>I give you my tongue to speak your words;</a:t>
            </a:r>
            <a:br>
              <a:rPr lang="en-US" dirty="0"/>
            </a:br>
            <a:br>
              <a:rPr lang="en-US" dirty="0"/>
            </a:br>
            <a:r>
              <a:rPr lang="en-US" dirty="0"/>
              <a:t>I give you my mind, Lord, that you may think in me;</a:t>
            </a:r>
            <a:br>
              <a:rPr lang="en-US" dirty="0"/>
            </a:br>
            <a:br>
              <a:rPr lang="en-US" dirty="0"/>
            </a:br>
            <a:r>
              <a:rPr lang="en-US" dirty="0"/>
              <a:t>I give you my spirit that you may pray in me,</a:t>
            </a:r>
            <a:br>
              <a:rPr lang="en-US" dirty="0"/>
            </a:br>
            <a:br>
              <a:rPr lang="en-US" dirty="0"/>
            </a:br>
            <a:r>
              <a:rPr lang="en-US" dirty="0"/>
              <a:t>I give you my whole self,</a:t>
            </a:r>
            <a:br>
              <a:rPr lang="en-US" dirty="0"/>
            </a:br>
            <a:br>
              <a:rPr lang="en-US" dirty="0"/>
            </a:br>
            <a:r>
              <a:rPr lang="en-US" dirty="0"/>
              <a:t>that you may live and work and pray in me.</a:t>
            </a:r>
          </a:p>
          <a:p>
            <a:pPr algn="l"/>
            <a:r>
              <a:rPr lang="en-GB" sz="2400" b="1" i="0" dirty="0">
                <a:solidFill>
                  <a:srgbClr val="212544"/>
                </a:solidFill>
                <a:effectLst/>
                <a:latin typeface="+mj-lt"/>
              </a:rPr>
              <a:t>Amen.</a:t>
            </a:r>
          </a:p>
          <a:p>
            <a:pPr algn="l"/>
            <a:r>
              <a:rPr lang="en-GB" sz="2400" dirty="0">
                <a:solidFill>
                  <a:srgbClr val="212544"/>
                </a:solidFill>
                <a:latin typeface="+mj-lt"/>
              </a:rPr>
              <a:t>St Edward: </a:t>
            </a:r>
            <a:r>
              <a:rPr lang="en-GB" sz="2400" b="1" dirty="0">
                <a:solidFill>
                  <a:srgbClr val="212544"/>
                </a:solidFill>
                <a:latin typeface="+mj-lt"/>
              </a:rPr>
              <a:t>pray for us</a:t>
            </a:r>
            <a:endParaRPr lang="en-US" sz="2400" b="1" dirty="0">
              <a:latin typeface="+mj-lt"/>
            </a:endParaRPr>
          </a:p>
          <a:p>
            <a:pPr>
              <a:lnSpc>
                <a:spcPct val="120000"/>
              </a:lnSpc>
              <a:spcBef>
                <a:spcPts val="0"/>
              </a:spcBef>
            </a:pPr>
            <a:endParaRPr lang="en-US" b="1" dirty="0"/>
          </a:p>
          <a:p>
            <a:pPr indent="-228600">
              <a:lnSpc>
                <a:spcPct val="100000"/>
              </a:lnSpc>
              <a:buFont typeface="Arial" panose="020B0604020202020204" pitchFamily="34" charset="0"/>
              <a:buChar char="•"/>
            </a:pPr>
            <a:endParaRPr lang="en-US" sz="600" dirty="0"/>
          </a:p>
          <a:p>
            <a:pPr indent="-228600">
              <a:lnSpc>
                <a:spcPct val="100000"/>
              </a:lnSpc>
              <a:buFont typeface="Arial" panose="020B0604020202020204" pitchFamily="34" charset="0"/>
              <a:buChar char="•"/>
            </a:pPr>
            <a:endParaRPr lang="en-US" sz="600" dirty="0"/>
          </a:p>
        </p:txBody>
      </p:sp>
      <p:pic>
        <p:nvPicPr>
          <p:cNvPr id="2" name="Picture 1" descr="A person smiling with a white headdress&#10;&#10;Description automatically generated">
            <a:extLst>
              <a:ext uri="{FF2B5EF4-FFF2-40B4-BE49-F238E27FC236}">
                <a16:creationId xmlns:a16="http://schemas.microsoft.com/office/drawing/2014/main" id="{0764C896-8500-9876-8B31-F99756EAC306}"/>
              </a:ext>
            </a:extLst>
          </p:cNvPr>
          <p:cNvPicPr>
            <a:picLocks noChangeAspect="1"/>
          </p:cNvPicPr>
          <p:nvPr/>
        </p:nvPicPr>
        <p:blipFill>
          <a:blip r:embed="rId2"/>
          <a:stretch>
            <a:fillRect/>
          </a:stretch>
        </p:blipFill>
        <p:spPr>
          <a:xfrm>
            <a:off x="11202" y="3430150"/>
            <a:ext cx="6078328" cy="3467003"/>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dirty="0" smtClean="0"/>
              <a:pPr lvl="0">
                <a:spcAft>
                  <a:spcPts val="600"/>
                </a:spcAft>
              </a:pPr>
              <a:t>9</a:t>
            </a:fld>
            <a:endParaRPr lang="en-US" noProof="0" dirty="0"/>
          </a:p>
        </p:txBody>
      </p:sp>
    </p:spTree>
    <p:extLst>
      <p:ext uri="{BB962C8B-B14F-4D97-AF65-F5344CB8AC3E}">
        <p14:creationId xmlns:p14="http://schemas.microsoft.com/office/powerpoint/2010/main" val="4087278442"/>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A742F3-D2BE-4CC5-9066-2DB838FE2FFD}">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959152A6-D9F2-46C7-B217-D613495E7AFF}">
  <ds:schemaRefs>
    <ds:schemaRef ds:uri="http://schemas.microsoft.com/sharepoint/v3/contenttype/forms"/>
  </ds:schemaRefs>
</ds:datastoreItem>
</file>

<file path=customXml/itemProps3.xml><?xml version="1.0" encoding="utf-8"?>
<ds:datastoreItem xmlns:ds="http://schemas.openxmlformats.org/officeDocument/2006/customXml" ds:itemID="{AD1F2201-AEB8-4954-A8CB-3AC4242CC7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71</TotalTime>
  <Words>1189</Words>
  <Application>Microsoft Office PowerPoint</Application>
  <PresentationFormat>Widescreen</PresentationFormat>
  <Paragraphs>93</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Avenir Next LT Pro</vt:lpstr>
      <vt:lpstr>Calibri</vt:lpstr>
      <vt:lpstr>Courier New</vt:lpstr>
      <vt:lpstr>system-ui</vt:lpstr>
      <vt:lpstr>ColorBlockVTI</vt:lpstr>
      <vt:lpstr>Daily prayer </vt:lpstr>
      <vt:lpstr>Wednesday  Notices</vt:lpstr>
      <vt:lpstr>Wednesday  Season of Creation</vt:lpstr>
      <vt:lpstr>Wednesday                God's Word</vt:lpstr>
      <vt:lpstr>Wednesday  Let us pray</vt:lpstr>
      <vt:lpstr>Thursday  Notices</vt:lpstr>
      <vt:lpstr>Thursday St Teresa of Kolkata</vt:lpstr>
      <vt:lpstr>Thursday  God's Word</vt:lpstr>
      <vt:lpstr>Thursday  Let us pray</vt:lpstr>
      <vt:lpstr>Friday  Notices</vt:lpstr>
      <vt:lpstr>Friday               The Nativity of The Blessed Virgin Mary</vt:lpstr>
      <vt:lpstr>Friday               God's Word</vt:lpstr>
      <vt:lpstr>Friday               Let us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Guidi, Clare</dc:creator>
  <cp:lastModifiedBy>Guidi, Clare</cp:lastModifiedBy>
  <cp:revision>805</cp:revision>
  <dcterms:created xsi:type="dcterms:W3CDTF">2023-09-03T14:57:50Z</dcterms:created>
  <dcterms:modified xsi:type="dcterms:W3CDTF">2024-09-06T06:48:40Z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