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2" r:id="rId4"/>
  </p:sldMasterIdLst>
  <p:notesMasterIdLst>
    <p:notesMasterId r:id="rId28"/>
  </p:notesMasterIdLst>
  <p:handoutMasterIdLst>
    <p:handoutMasterId r:id="rId29"/>
  </p:handoutMasterIdLst>
  <p:sldIdLst>
    <p:sldId id="256" r:id="rId5"/>
    <p:sldId id="298" r:id="rId6"/>
    <p:sldId id="305" r:id="rId7"/>
    <p:sldId id="277" r:id="rId8"/>
    <p:sldId id="267" r:id="rId9"/>
    <p:sldId id="278" r:id="rId10"/>
    <p:sldId id="299" r:id="rId11"/>
    <p:sldId id="306" r:id="rId12"/>
    <p:sldId id="307" r:id="rId13"/>
    <p:sldId id="308" r:id="rId14"/>
    <p:sldId id="309" r:id="rId15"/>
    <p:sldId id="281" r:id="rId16"/>
    <p:sldId id="280" r:id="rId17"/>
    <p:sldId id="279" r:id="rId18"/>
    <p:sldId id="300" r:id="rId19"/>
    <p:sldId id="284" r:id="rId20"/>
    <p:sldId id="283" r:id="rId21"/>
    <p:sldId id="302" r:id="rId22"/>
    <p:sldId id="310" r:id="rId23"/>
    <p:sldId id="311" r:id="rId24"/>
    <p:sldId id="286" r:id="rId25"/>
    <p:sldId id="287"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snapToGrid="0">
      <p:cViewPr varScale="1">
        <p:scale>
          <a:sx n="102" d="100"/>
          <a:sy n="102" d="100"/>
        </p:scale>
        <p:origin x="1626"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9/13/2024</a:t>
            </a:fld>
            <a:endParaRPr lang="en-US"/>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0839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380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66281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endParaRPr lang="en-US"/>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endParaRPr lang="en-US"/>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2707480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Tree>
    <p:extLst>
      <p:ext uri="{BB962C8B-B14F-4D97-AF65-F5344CB8AC3E}">
        <p14:creationId xmlns:p14="http://schemas.microsoft.com/office/powerpoint/2010/main" val="1040201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12813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415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0004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862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94704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28756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77294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7647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588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2758537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pray-as-you-go.org/player/special/3372-2-the-joy-of-being-gods-creature" TargetMode="Externa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UlbupkVrlPs" TargetMode="External"/><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lant growing through a crack&#10;&#10;Description automatically generated">
            <a:extLst>
              <a:ext uri="{FF2B5EF4-FFF2-40B4-BE49-F238E27FC236}">
                <a16:creationId xmlns:a16="http://schemas.microsoft.com/office/drawing/2014/main" id="{92869122-9DA4-1C95-DE5A-98BA99719896}"/>
              </a:ext>
            </a:extLst>
          </p:cNvPr>
          <p:cNvPicPr>
            <a:picLocks noChangeAspect="1"/>
          </p:cNvPicPr>
          <p:nvPr/>
        </p:nvPicPr>
        <p:blipFill>
          <a:blip r:embed="rId2"/>
          <a:stretch>
            <a:fillRect/>
          </a:stretch>
        </p:blipFill>
        <p:spPr>
          <a:xfrm>
            <a:off x="247404" y="1794589"/>
            <a:ext cx="4202855" cy="3283199"/>
          </a:xfrm>
          <a:prstGeom prst="rect">
            <a:avLst/>
          </a:prstGeom>
        </p:spPr>
      </p:pic>
      <p:sp>
        <p:nvSpPr>
          <p:cNvPr id="24" name="Freeform: Shape 22">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5622061" y="762538"/>
            <a:ext cx="5649349" cy="3199862"/>
          </a:xfrm>
        </p:spPr>
        <p:txBody>
          <a:bodyPr vert="horz" lIns="91440" tIns="45720" rIns="91440" bIns="45720" rtlCol="0" anchor="b">
            <a:normAutofit/>
          </a:bodyPr>
          <a:lstStyle/>
          <a:p>
            <a:r>
              <a:rPr lang="en-US" sz="6600" b="1" kern="1200" cap="all" spc="-40">
                <a:solidFill>
                  <a:srgbClr val="FFFFFF"/>
                </a:solidFill>
                <a:latin typeface="+mj-lt"/>
                <a:ea typeface="+mj-ea"/>
                <a:cs typeface="+mj-cs"/>
              </a:rPr>
              <a:t>Daily prayer</a:t>
            </a:r>
            <a:br>
              <a:rPr lang="en-US" sz="6600" b="1" kern="1200" cap="all" spc="-40">
                <a:solidFill>
                  <a:srgbClr val="FFFFFF"/>
                </a:solidFill>
                <a:latin typeface="+mj-lt"/>
                <a:ea typeface="+mj-ea"/>
                <a:cs typeface="+mj-cs"/>
              </a:rPr>
            </a:br>
            <a:endParaRPr lang="en-US" sz="6600" b="1" kern="1200" cap="all" spc="-40">
              <a:solidFill>
                <a:srgbClr val="FFFFFF"/>
              </a:solidFill>
              <a:latin typeface="+mj-lt"/>
              <a:ea typeface="+mj-ea"/>
              <a:cs typeface="+mj-cs"/>
            </a:endParaRP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5622061" y="4312561"/>
            <a:ext cx="5649349" cy="1687815"/>
          </a:xfrm>
        </p:spPr>
        <p:txBody>
          <a:bodyPr vert="horz" lIns="91440" tIns="45720" rIns="91440" bIns="45720" rtlCol="0" anchor="t">
            <a:normAutofit/>
          </a:bodyPr>
          <a:lstStyle/>
          <a:p>
            <a:r>
              <a:rPr lang="en-US" sz="2400" spc="-20" dirty="0">
                <a:solidFill>
                  <a:srgbClr val="FFFFFF"/>
                </a:solidFill>
              </a:rPr>
              <a:t>9-13</a:t>
            </a:r>
            <a:r>
              <a:rPr lang="en-US" sz="2400" b="1" kern="1200" spc="-20" baseline="0" dirty="0">
                <a:solidFill>
                  <a:srgbClr val="FFFFFF"/>
                </a:solidFill>
                <a:latin typeface="+mn-lt"/>
                <a:ea typeface="+mn-ea"/>
                <a:cs typeface="+mn-cs"/>
              </a:rPr>
              <a:t> September 2024</a:t>
            </a:r>
          </a:p>
        </p:txBody>
      </p:sp>
      <p:sp>
        <p:nvSpPr>
          <p:cNvPr id="26"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7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00"/>
                                        <p:tgtEl>
                                          <p:spTgt spid="8">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3000" spc="-40" dirty="0">
                <a:solidFill>
                  <a:schemeClr val="tx1"/>
                </a:solidFill>
              </a:rPr>
              <a:t>Tuesday</a:t>
            </a:r>
            <a:br>
              <a:rPr lang="en-US" sz="3000" spc="-40" dirty="0">
                <a:solidFill>
                  <a:schemeClr val="tx1"/>
                </a:solidFill>
              </a:rPr>
            </a:br>
            <a:br>
              <a:rPr lang="en-US" sz="3000" spc="-40" dirty="0">
                <a:solidFill>
                  <a:schemeClr val="tx1"/>
                </a:solidFill>
              </a:rPr>
            </a:br>
            <a:r>
              <a:rPr lang="en-US" sz="3000" spc="-40" dirty="0">
                <a:solidFill>
                  <a:schemeClr val="tx1"/>
                </a:solidFill>
              </a:rPr>
              <a:t>Let us pray</a:t>
            </a:r>
          </a:p>
        </p:txBody>
      </p:sp>
      <p:sp>
        <p:nvSpPr>
          <p:cNvPr id="26"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7935540" y="2062968"/>
            <a:ext cx="3418260" cy="4955209"/>
          </a:xfrm>
        </p:spPr>
        <p:txBody>
          <a:bodyPr vert="horz" lIns="91440" tIns="45720" rIns="91440" bIns="45720" rtlCol="0" anchor="t">
            <a:normAutofit/>
          </a:bodyPr>
          <a:lstStyle/>
          <a:p>
            <a:r>
              <a:rPr lang="en-US" sz="2000" dirty="0"/>
              <a:t>Let’s give thanks for the glorious diversity of humanity, our flaws and imperfections as we say together:</a:t>
            </a:r>
          </a:p>
          <a:p>
            <a:endParaRPr lang="en-US" sz="2000" dirty="0"/>
          </a:p>
          <a:p>
            <a:r>
              <a:rPr lang="en-US" sz="2000" dirty="0"/>
              <a:t>Glory be to the father,</a:t>
            </a:r>
          </a:p>
          <a:p>
            <a:r>
              <a:rPr lang="en-US" sz="2000" dirty="0">
                <a:cs typeface="Calibri" panose="020F0502020204030204"/>
              </a:rPr>
              <a:t>And to the son</a:t>
            </a:r>
          </a:p>
          <a:p>
            <a:r>
              <a:rPr lang="en-US" sz="2000" dirty="0">
                <a:cs typeface="Calibri" panose="020F0502020204030204"/>
              </a:rPr>
              <a:t>And to the Holy Spirit</a:t>
            </a:r>
          </a:p>
          <a:p>
            <a:r>
              <a:rPr lang="en-US" sz="2000" dirty="0">
                <a:cs typeface="Calibri" panose="020F0502020204030204"/>
              </a:rPr>
              <a:t>As it was in the beginning,</a:t>
            </a:r>
          </a:p>
          <a:p>
            <a:r>
              <a:rPr lang="en-US" sz="2000" dirty="0">
                <a:cs typeface="Calibri" panose="020F0502020204030204"/>
              </a:rPr>
              <a:t>Is not and ever shall be</a:t>
            </a:r>
          </a:p>
          <a:p>
            <a:r>
              <a:rPr lang="en-US" sz="2000" dirty="0">
                <a:cs typeface="Calibri" panose="020F0502020204030204"/>
              </a:rPr>
              <a:t>World without end </a:t>
            </a:r>
          </a:p>
          <a:p>
            <a:pPr>
              <a:spcBef>
                <a:spcPts val="0"/>
              </a:spcBef>
            </a:pPr>
            <a:r>
              <a:rPr lang="en-US" sz="2000" i="1" dirty="0"/>
              <a:t>We all respond</a:t>
            </a:r>
            <a:r>
              <a:rPr lang="en-US" sz="2000" dirty="0"/>
              <a:t>: </a:t>
            </a:r>
            <a:r>
              <a:rPr lang="en-US" sz="2000" b="1" dirty="0"/>
              <a:t>Amen.</a:t>
            </a:r>
          </a:p>
          <a:p>
            <a:pPr>
              <a:spcBef>
                <a:spcPts val="0"/>
              </a:spcBef>
            </a:pPr>
            <a:r>
              <a:rPr lang="en-US" sz="2000" dirty="0">
                <a:cs typeface="Calibri" panose="020F0502020204030204"/>
              </a:rPr>
              <a:t>St Edward: </a:t>
            </a:r>
            <a:r>
              <a:rPr lang="en-US" sz="2000" b="1" dirty="0">
                <a:cs typeface="Calibri" panose="020F0502020204030204"/>
              </a:rPr>
              <a:t>Pray for us!</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4D815C-8BF3-4ECF-A945-A2A7C2983A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1DE8494-8CB5-4DDA-AE5A-18C62DB53E27}"/>
              </a:ext>
            </a:extLst>
          </p:cNvPr>
          <p:cNvPicPr>
            <a:picLocks noChangeAspect="1"/>
          </p:cNvPicPr>
          <p:nvPr/>
        </p:nvPicPr>
        <p:blipFill>
          <a:blip r:embed="rId2"/>
          <a:stretch>
            <a:fillRect/>
          </a:stretch>
        </p:blipFill>
        <p:spPr>
          <a:xfrm>
            <a:off x="481561" y="2274667"/>
            <a:ext cx="6887672" cy="3868576"/>
          </a:xfrm>
          <a:prstGeom prst="rect">
            <a:avLst/>
          </a:prstGeom>
        </p:spPr>
      </p:pic>
    </p:spTree>
    <p:extLst>
      <p:ext uri="{BB962C8B-B14F-4D97-AF65-F5344CB8AC3E}">
        <p14:creationId xmlns:p14="http://schemas.microsoft.com/office/powerpoint/2010/main" val="4037825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Wednesday Notices</a:t>
            </a:r>
            <a:endParaRPr lang="en-US" sz="5400" dirty="0">
              <a:solidFill>
                <a:schemeClr val="tx1"/>
              </a:solidFill>
            </a:endParaRPr>
          </a:p>
        </p:txBody>
      </p:sp>
      <p:sp>
        <p:nvSpPr>
          <p:cNvPr id="7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Sticky notes on a wall">
            <a:extLst>
              <a:ext uri="{FF2B5EF4-FFF2-40B4-BE49-F238E27FC236}">
                <a16:creationId xmlns:a16="http://schemas.microsoft.com/office/drawing/2014/main" id="{B66C669A-1A71-1BD7-1D22-52CD64E96B16}"/>
              </a:ext>
            </a:extLst>
          </p:cNvPr>
          <p:cNvPicPr>
            <a:picLocks noChangeAspect="1"/>
          </p:cNvPicPr>
          <p:nvPr/>
        </p:nvPicPr>
        <p:blipFill rotWithShape="1">
          <a:blip r:embed="rId2"/>
          <a:srcRect l="17837" r="16419"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a:bodyPr>
          <a:lstStyle/>
          <a:p>
            <a:pPr indent="-228600">
              <a:spcBef>
                <a:spcPts val="0"/>
              </a:spcBef>
              <a:buFont typeface="Arial" panose="020B0604020202020204" pitchFamily="34" charset="0"/>
              <a:buChar char="•"/>
            </a:pPr>
            <a:endParaRPr lang="en-US" sz="2200"/>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98980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person sitting on a stone staircase in front of a mountain&#10;&#10;Description automatically generated">
            <a:extLst>
              <a:ext uri="{FF2B5EF4-FFF2-40B4-BE49-F238E27FC236}">
                <a16:creationId xmlns:a16="http://schemas.microsoft.com/office/drawing/2014/main" id="{4C0EEC53-B090-2816-EC2B-CCCBB3793417}"/>
              </a:ext>
            </a:extLst>
          </p:cNvPr>
          <p:cNvPicPr>
            <a:picLocks noGrp="1" noChangeAspect="1"/>
          </p:cNvPicPr>
          <p:nvPr>
            <p:ph type="pic" sz="quarter" idx="13"/>
          </p:nvPr>
        </p:nvPicPr>
        <p:blipFill rotWithShape="1">
          <a:blip r:embed="rId2"/>
          <a:srcRect r="5882" b="-1"/>
          <a:stretch/>
        </p:blipFill>
        <p:spPr>
          <a:xfrm>
            <a:off x="1"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8077950" y="580785"/>
            <a:ext cx="3822189" cy="1899912"/>
          </a:xfrm>
        </p:spPr>
        <p:txBody>
          <a:bodyPr vert="horz" lIns="91440" tIns="45720" rIns="91440" bIns="45720" rtlCol="0" anchor="ctr">
            <a:normAutofit/>
          </a:bodyPr>
          <a:lstStyle/>
          <a:p>
            <a:r>
              <a:rPr lang="en-US" sz="3100" b="1" spc="-40" dirty="0">
                <a:solidFill>
                  <a:schemeClr val="tx1"/>
                </a:solidFill>
              </a:rPr>
              <a:t>Wednesday </a:t>
            </a:r>
            <a:br>
              <a:rPr lang="en-US" sz="3100" b="1" spc="-40" dirty="0"/>
            </a:br>
            <a:r>
              <a:rPr lang="en-US" sz="3100" b="1" spc="-40" dirty="0">
                <a:solidFill>
                  <a:schemeClr val="tx1"/>
                </a:solidFill>
              </a:rPr>
              <a:t>God our Refuge</a:t>
            </a:r>
            <a:br>
              <a:rPr lang="en-US" sz="3100" spc="-40" dirty="0"/>
            </a:br>
            <a:br>
              <a:rPr lang="en-US" sz="3100" spc="-40" dirty="0"/>
            </a:br>
            <a:endParaRPr lang="en-US" sz="3100" spc="-40" dirty="0">
              <a:solidFill>
                <a:schemeClr val="tx1"/>
              </a:solidFill>
            </a:endParaRPr>
          </a:p>
        </p:txBody>
      </p:sp>
      <p:sp>
        <p:nvSpPr>
          <p:cNvPr id="3" name="Content Placeholder 2">
            <a:extLst>
              <a:ext uri="{FF2B5EF4-FFF2-40B4-BE49-F238E27FC236}">
                <a16:creationId xmlns:a16="http://schemas.microsoft.com/office/drawing/2014/main" id="{1337838F-D56A-4B8E-D831-C5737E7E462D}"/>
              </a:ext>
            </a:extLst>
          </p:cNvPr>
          <p:cNvSpPr>
            <a:spLocks noGrp="1"/>
          </p:cNvSpPr>
          <p:nvPr>
            <p:ph idx="1"/>
          </p:nvPr>
        </p:nvSpPr>
        <p:spPr>
          <a:xfrm>
            <a:off x="8077950" y="2218541"/>
            <a:ext cx="3822189" cy="3742762"/>
          </a:xfrm>
        </p:spPr>
        <p:txBody>
          <a:bodyPr vert="horz" lIns="91440" tIns="45720" rIns="91440" bIns="45720" rtlCol="0" anchor="t">
            <a:normAutofit fontScale="85000" lnSpcReduction="10000"/>
          </a:bodyPr>
          <a:lstStyle/>
          <a:p>
            <a:r>
              <a:rPr lang="en-US" sz="2000" dirty="0">
                <a:cs typeface="Calibri" panose="020F0502020204030204"/>
              </a:rPr>
              <a:t>A refuge is a building or place which provides safety and shelter from danger.</a:t>
            </a:r>
          </a:p>
          <a:p>
            <a:r>
              <a:rPr lang="en-US" sz="2000" dirty="0">
                <a:cs typeface="Calibri" panose="020F0502020204030204"/>
              </a:rPr>
              <a:t>For thousands of years people have prayed to God as a refuge, that we can trust him to provide us with protection and safety through all of life's difficulties.</a:t>
            </a:r>
          </a:p>
          <a:p>
            <a:endParaRPr lang="en-US" sz="2000" dirty="0">
              <a:cs typeface="Calibri" panose="020F0502020204030204"/>
            </a:endParaRPr>
          </a:p>
          <a:p>
            <a:r>
              <a:rPr lang="en-US" sz="2100" i="1" dirty="0">
                <a:solidFill>
                  <a:srgbClr val="C00000"/>
                </a:solidFill>
                <a:effectLst>
                  <a:outerShdw blurRad="38100" dist="38100" dir="2700000" algn="tl">
                    <a:srgbClr val="000000">
                      <a:alpha val="43137"/>
                    </a:srgbClr>
                  </a:outerShdw>
                </a:effectLst>
                <a:cs typeface="Calibri" panose="020F0502020204030204"/>
              </a:rPr>
              <a:t>To think about</a:t>
            </a:r>
          </a:p>
          <a:p>
            <a:r>
              <a:rPr lang="en-US" sz="2100" i="1" dirty="0">
                <a:solidFill>
                  <a:srgbClr val="C00000"/>
                </a:solidFill>
                <a:effectLst>
                  <a:outerShdw blurRad="38100" dist="38100" dir="2700000" algn="tl">
                    <a:srgbClr val="000000">
                      <a:alpha val="43137"/>
                    </a:srgbClr>
                  </a:outerShdw>
                </a:effectLst>
                <a:cs typeface="Calibri" panose="020F0502020204030204"/>
              </a:rPr>
              <a:t>Who and where do you go to when life is difficult?</a:t>
            </a:r>
          </a:p>
          <a:p>
            <a:endParaRPr lang="en-US" sz="2100" i="1" dirty="0">
              <a:solidFill>
                <a:srgbClr val="C00000"/>
              </a:solidFill>
              <a:effectLst>
                <a:outerShdw blurRad="38100" dist="38100" dir="2700000" algn="tl">
                  <a:srgbClr val="000000">
                    <a:alpha val="43137"/>
                  </a:srgbClr>
                </a:outerShdw>
              </a:effectLst>
              <a:cs typeface="Calibri" panose="020F0502020204030204"/>
            </a:endParaRPr>
          </a:p>
          <a:p>
            <a:r>
              <a:rPr lang="en-US" sz="2100" i="1" dirty="0">
                <a:solidFill>
                  <a:srgbClr val="C00000"/>
                </a:solidFill>
                <a:effectLst>
                  <a:outerShdw blurRad="38100" dist="38100" dir="2700000" algn="tl">
                    <a:srgbClr val="000000">
                      <a:alpha val="43137"/>
                    </a:srgbClr>
                  </a:outerShdw>
                </a:effectLst>
                <a:cs typeface="Calibri" panose="020F0502020204030204"/>
              </a:rPr>
              <a:t>Who are the people in the world today who need God’s protection?</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4407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ighthouse with waves crashing on the shore&#10;&#10;Description automatically generated">
            <a:extLst>
              <a:ext uri="{FF2B5EF4-FFF2-40B4-BE49-F238E27FC236}">
                <a16:creationId xmlns:a16="http://schemas.microsoft.com/office/drawing/2014/main" id="{82DA1073-7E6E-8863-B87F-BEC87FE43B70}"/>
              </a:ext>
            </a:extLst>
          </p:cNvPr>
          <p:cNvPicPr>
            <a:picLocks noChangeAspect="1"/>
          </p:cNvPicPr>
          <p:nvPr/>
        </p:nvPicPr>
        <p:blipFill rotWithShape="1">
          <a:blip r:embed="rId2"/>
          <a:srcRect l="20688"/>
          <a:stretch/>
        </p:blipFill>
        <p:spPr>
          <a:xfrm>
            <a:off x="1" y="10"/>
            <a:ext cx="9669642" cy="6857990"/>
          </a:xfrm>
          <a:prstGeom prst="rect">
            <a:avLst/>
          </a:prstGeom>
        </p:spPr>
      </p:pic>
      <p:sp>
        <p:nvSpPr>
          <p:cNvPr id="34" name="Rectangle 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620969" y="149465"/>
            <a:ext cx="3822189" cy="1899912"/>
          </a:xfrm>
        </p:spPr>
        <p:txBody>
          <a:bodyPr vert="horz" lIns="91440" tIns="45720" rIns="91440" bIns="45720" rtlCol="0" anchor="ctr">
            <a:normAutofit/>
          </a:bodyPr>
          <a:lstStyle/>
          <a:p>
            <a:r>
              <a:rPr lang="en-US" sz="4000" spc="-40" dirty="0">
                <a:solidFill>
                  <a:schemeClr val="tx1"/>
                </a:solidFill>
              </a:rPr>
              <a:t>Wednesday</a:t>
            </a:r>
            <a:br>
              <a:rPr lang="en-US" sz="4000" spc="-40" dirty="0">
                <a:solidFill>
                  <a:schemeClr val="tx1"/>
                </a:solidFill>
              </a:rPr>
            </a:br>
            <a:r>
              <a:rPr lang="en-US" sz="4000" spc="-40" dirty="0">
                <a:solidFill>
                  <a:schemeClr val="tx1"/>
                </a:solidFill>
              </a:rPr>
              <a:t>God's Word</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7445346" y="148201"/>
            <a:ext cx="4397283" cy="6560723"/>
          </a:xfrm>
        </p:spPr>
        <p:txBody>
          <a:bodyPr vert="horz" lIns="91440" tIns="45720" rIns="91440" bIns="45720" rtlCol="0" anchor="t">
            <a:noAutofit/>
          </a:bodyPr>
          <a:lstStyle/>
          <a:p>
            <a:r>
              <a:rPr lang="en-US" sz="2400" i="1" dirty="0"/>
              <a:t>Psalm 61</a:t>
            </a:r>
            <a:endParaRPr lang="en-US" sz="2400" dirty="0">
              <a:cs typeface="Calibri" panose="020F0502020204030204"/>
            </a:endParaRPr>
          </a:p>
          <a:p>
            <a:endParaRPr lang="en-US" sz="2400" i="1" dirty="0">
              <a:cs typeface="Calibri" panose="020F0502020204030204"/>
            </a:endParaRPr>
          </a:p>
          <a:p>
            <a:r>
              <a:rPr lang="en-US" sz="2400" dirty="0"/>
              <a:t>In God alone be at rest, my soul;</a:t>
            </a:r>
            <a:endParaRPr lang="en-US" sz="2400" dirty="0">
              <a:cs typeface="Calibri" panose="020F0502020204030204"/>
            </a:endParaRPr>
          </a:p>
          <a:p>
            <a:r>
              <a:rPr lang="en-US" sz="2400" dirty="0"/>
              <a:t>  for my hope comes from him.</a:t>
            </a:r>
            <a:endParaRPr lang="en-US" sz="2400" dirty="0">
              <a:cs typeface="Calibri" panose="020F0502020204030204"/>
            </a:endParaRPr>
          </a:p>
          <a:p>
            <a:r>
              <a:rPr lang="en-US" sz="2400" dirty="0"/>
              <a:t>He alone is my rock, my stronghold,</a:t>
            </a:r>
            <a:endParaRPr lang="en-US" sz="2400" dirty="0">
              <a:cs typeface="Calibri" panose="020F0502020204030204"/>
            </a:endParaRPr>
          </a:p>
          <a:p>
            <a:r>
              <a:rPr lang="en-US" sz="2400" dirty="0"/>
              <a:t>  my fortress: I stand firm.</a:t>
            </a:r>
            <a:endParaRPr lang="en-US" sz="2400" dirty="0">
              <a:cs typeface="Calibri" panose="020F0502020204030204"/>
            </a:endParaRPr>
          </a:p>
          <a:p>
            <a:endParaRPr lang="en-US" sz="2400" i="1" dirty="0">
              <a:cs typeface="Calibri" panose="020F0502020204030204"/>
            </a:endParaRPr>
          </a:p>
          <a:p>
            <a:r>
              <a:rPr lang="en-US" sz="2400" dirty="0"/>
              <a:t>Take refuge in God, all you people.</a:t>
            </a:r>
            <a:endParaRPr lang="en-US" sz="2400" dirty="0">
              <a:cs typeface="Calibri" panose="020F0502020204030204"/>
            </a:endParaRPr>
          </a:p>
          <a:p>
            <a:r>
              <a:rPr lang="en-US" sz="2400" dirty="0"/>
              <a:t>  Trust him at all times.</a:t>
            </a:r>
            <a:endParaRPr lang="en-US" sz="2400" dirty="0">
              <a:cs typeface="Calibri" panose="020F0502020204030204"/>
            </a:endParaRPr>
          </a:p>
          <a:p>
            <a:r>
              <a:rPr lang="en-US" sz="2400" dirty="0"/>
              <a:t>Pour out your hearts before him</a:t>
            </a:r>
            <a:endParaRPr lang="en-US" sz="2400" dirty="0">
              <a:cs typeface="Calibri" panose="020F0502020204030204"/>
            </a:endParaRPr>
          </a:p>
          <a:p>
            <a:r>
              <a:rPr lang="en-US" sz="2400" dirty="0"/>
              <a:t>  for God is our refuge.</a:t>
            </a:r>
            <a:endParaRPr lang="en-US" sz="2400" dirty="0">
              <a:cs typeface="Calibri" panose="020F0502020204030204"/>
            </a:endParaRPr>
          </a:p>
          <a:p>
            <a:r>
              <a:rPr lang="en-US" sz="2400" i="1" dirty="0"/>
              <a:t>We say together: </a:t>
            </a:r>
            <a:endParaRPr lang="en-US" sz="2400" dirty="0">
              <a:cs typeface="Calibri"/>
            </a:endParaRPr>
          </a:p>
          <a:p>
            <a:r>
              <a:rPr lang="en-US" sz="2400" b="1" i="1" dirty="0"/>
              <a:t>In God is my safety and glory</a:t>
            </a:r>
            <a:endParaRPr lang="en-US" sz="2400" b="1" dirty="0">
              <a:cs typeface="Calibri" panose="020F0502020204030204"/>
            </a:endParaRPr>
          </a:p>
          <a:p>
            <a:pPr indent="-228600">
              <a:buFont typeface="Arial" panose="020B0604020202020204" pitchFamily="34" charset="0"/>
              <a:buChar char="•"/>
            </a:pPr>
            <a:endParaRPr lang="en-US" sz="1100"/>
          </a:p>
          <a:p>
            <a:pPr indent="-228600">
              <a:buFont typeface="Arial" panose="020B0604020202020204" pitchFamily="34" charset="0"/>
              <a:buChar char="•"/>
            </a:pPr>
            <a:endParaRPr lang="en-US" sz="1100"/>
          </a:p>
        </p:txBody>
      </p:sp>
    </p:spTree>
    <p:extLst>
      <p:ext uri="{BB962C8B-B14F-4D97-AF65-F5344CB8AC3E}">
        <p14:creationId xmlns:p14="http://schemas.microsoft.com/office/powerpoint/2010/main" val="2330451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006709" y="824271"/>
            <a:ext cx="3678739" cy="843834"/>
          </a:xfrm>
        </p:spPr>
        <p:txBody>
          <a:bodyPr vert="horz" lIns="91440" tIns="45720" rIns="91440" bIns="45720" rtlCol="0" anchor="b">
            <a:noAutofit/>
          </a:bodyPr>
          <a:lstStyle/>
          <a:p>
            <a:r>
              <a:rPr lang="en-US" sz="4000" spc="-40" dirty="0">
                <a:solidFill>
                  <a:schemeClr val="tx1"/>
                </a:solidFill>
              </a:rPr>
              <a:t>Wednesday   </a:t>
            </a:r>
            <a:br>
              <a:rPr lang="en-US" sz="4000" spc="-40" dirty="0">
                <a:solidFill>
                  <a:schemeClr val="tx1"/>
                </a:solidFill>
              </a:rPr>
            </a:br>
            <a:r>
              <a:rPr lang="en-US" sz="4000" spc="-40" dirty="0">
                <a:solidFill>
                  <a:schemeClr val="tx1"/>
                </a:solidFill>
              </a:rPr>
              <a:t>Let us pray</a:t>
            </a:r>
          </a:p>
        </p:txBody>
      </p:sp>
      <p:sp>
        <p:nvSpPr>
          <p:cNvPr id="26"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654296" y="2492375"/>
            <a:ext cx="6894576" cy="3483864"/>
          </a:xfrm>
        </p:spPr>
        <p:txBody>
          <a:bodyPr vert="horz" lIns="91440" tIns="45720" rIns="91440" bIns="45720" rtlCol="0" anchor="t">
            <a:noAutofit/>
          </a:bodyPr>
          <a:lstStyle/>
          <a:p>
            <a:r>
              <a:rPr lang="en-US" sz="2000" dirty="0"/>
              <a:t>Heavenly Father,</a:t>
            </a:r>
            <a:endParaRPr lang="en-US" sz="2000" dirty="0">
              <a:cs typeface="Calibri"/>
            </a:endParaRPr>
          </a:p>
          <a:p>
            <a:r>
              <a:rPr lang="en-US" sz="2000" dirty="0"/>
              <a:t>we thank you that you are the God of refuge. You are mighty, powerful, righteous, and true. Today, we come to you in prayer asking for your love, protection, and provision.</a:t>
            </a:r>
            <a:endParaRPr lang="en-US" sz="2000" dirty="0">
              <a:cs typeface="Calibri" panose="020F0502020204030204"/>
            </a:endParaRPr>
          </a:p>
          <a:p>
            <a:endParaRPr lang="en-US" sz="500" dirty="0">
              <a:cs typeface="Calibri" panose="020F0502020204030204"/>
            </a:endParaRPr>
          </a:p>
          <a:p>
            <a:r>
              <a:rPr lang="en-US" sz="2000" dirty="0"/>
              <a:t>Be a place of refuge and a constant presence of love and support for all those experiencing fear, anxiety, and loneliness. </a:t>
            </a:r>
          </a:p>
          <a:p>
            <a:r>
              <a:rPr lang="en-US" sz="2000" dirty="0">
                <a:cs typeface="Calibri" panose="020F0502020204030204"/>
              </a:rPr>
              <a:t>We pray especially for those who have no choice but to rely on </a:t>
            </a:r>
            <a:r>
              <a:rPr lang="en-US" sz="2000">
                <a:cs typeface="Calibri" panose="020F0502020204030204"/>
              </a:rPr>
              <a:t>your protection.</a:t>
            </a:r>
            <a:endParaRPr lang="en-US" sz="2000" dirty="0">
              <a:cs typeface="Calibri" panose="020F0502020204030204"/>
            </a:endParaRPr>
          </a:p>
          <a:p>
            <a:r>
              <a:rPr lang="en-US" sz="2000" dirty="0"/>
              <a:t>Help us turn to you for hope and guidance during times of uncertainty.  Allow us to be a refuge for others.</a:t>
            </a:r>
            <a:endParaRPr lang="en-US" sz="2000" dirty="0">
              <a:cs typeface="Calibri" panose="020F0502020204030204"/>
            </a:endParaRPr>
          </a:p>
          <a:p>
            <a:pPr>
              <a:spcBef>
                <a:spcPts val="0"/>
              </a:spcBef>
            </a:pPr>
            <a:endParaRPr lang="en-US" sz="2000" dirty="0">
              <a:cs typeface="Calibri" panose="020F0502020204030204"/>
            </a:endParaRPr>
          </a:p>
          <a:p>
            <a:pPr>
              <a:spcBef>
                <a:spcPts val="0"/>
              </a:spcBef>
            </a:pPr>
            <a:r>
              <a:rPr lang="en-US" sz="2000" i="1" dirty="0"/>
              <a:t>We all respond:</a:t>
            </a:r>
            <a:r>
              <a:rPr lang="en-US" sz="2000" dirty="0"/>
              <a:t> </a:t>
            </a:r>
            <a:r>
              <a:rPr lang="en-US" sz="2000" b="1" dirty="0"/>
              <a:t>Amen.</a:t>
            </a:r>
            <a:endParaRPr lang="en-US" sz="2000" b="1" dirty="0">
              <a:cs typeface="Calibri" panose="020F0502020204030204"/>
            </a:endParaRPr>
          </a:p>
          <a:p>
            <a:pPr indent="-228600">
              <a:buFont typeface="Arial" panose="020B0604020202020204" pitchFamily="34" charset="0"/>
              <a:buChar char="•"/>
            </a:pPr>
            <a:endParaRPr lang="en-US" sz="1900" dirty="0"/>
          </a:p>
          <a:p>
            <a:pPr indent="-228600">
              <a:buFont typeface="Arial" panose="020B0604020202020204" pitchFamily="34" charset="0"/>
              <a:buChar char="•"/>
            </a:pPr>
            <a:endParaRPr lang="en-US" sz="19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smtClean="0">
                <a:solidFill>
                  <a:prstClr val="black">
                    <a:tint val="75000"/>
                  </a:prstClr>
                </a:solidFill>
                <a:latin typeface="Calibri" panose="020F0502020204030204"/>
              </a:rPr>
              <a:pPr>
                <a:spcAft>
                  <a:spcPts val="600"/>
                </a:spcAft>
                <a:defRPr/>
              </a:pPr>
              <a:t>14</a:t>
            </a:fld>
            <a:endParaRPr lang="en-US">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83211D2F-03E5-4B5B-A8FE-43C05EA43464}"/>
              </a:ext>
            </a:extLst>
          </p:cNvPr>
          <p:cNvPicPr>
            <a:picLocks noChangeAspect="1"/>
          </p:cNvPicPr>
          <p:nvPr/>
        </p:nvPicPr>
        <p:blipFill>
          <a:blip r:embed="rId2"/>
          <a:stretch>
            <a:fillRect/>
          </a:stretch>
        </p:blipFill>
        <p:spPr>
          <a:xfrm>
            <a:off x="112586" y="68262"/>
            <a:ext cx="4429125" cy="2657475"/>
          </a:xfrm>
          <a:prstGeom prst="rect">
            <a:avLst/>
          </a:prstGeom>
        </p:spPr>
      </p:pic>
    </p:spTree>
    <p:extLst>
      <p:ext uri="{BB962C8B-B14F-4D97-AF65-F5344CB8AC3E}">
        <p14:creationId xmlns:p14="http://schemas.microsoft.com/office/powerpoint/2010/main" val="408727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err="1">
                <a:solidFill>
                  <a:schemeClr val="tx1"/>
                </a:solidFill>
              </a:rPr>
              <a:t>THursday</a:t>
            </a:r>
            <a:r>
              <a:rPr lang="en-US" sz="5400" spc="-40" dirty="0">
                <a:solidFill>
                  <a:schemeClr val="tx1"/>
                </a:solidFill>
              </a:rPr>
              <a:t> Notices</a:t>
            </a:r>
            <a:endParaRPr lang="en-US" sz="5400" dirty="0">
              <a:solidFill>
                <a:schemeClr val="tx1"/>
              </a:solidFill>
            </a:endParaRPr>
          </a:p>
        </p:txBody>
      </p:sp>
      <p:sp>
        <p:nvSpPr>
          <p:cNvPr id="7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Sticky notes on a wall">
            <a:extLst>
              <a:ext uri="{FF2B5EF4-FFF2-40B4-BE49-F238E27FC236}">
                <a16:creationId xmlns:a16="http://schemas.microsoft.com/office/drawing/2014/main" id="{B66C669A-1A71-1BD7-1D22-52CD64E96B16}"/>
              </a:ext>
            </a:extLst>
          </p:cNvPr>
          <p:cNvPicPr>
            <a:picLocks noChangeAspect="1"/>
          </p:cNvPicPr>
          <p:nvPr/>
        </p:nvPicPr>
        <p:blipFill rotWithShape="1">
          <a:blip r:embed="rId2"/>
          <a:srcRect l="17837" r="16419"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a:bodyPr>
          <a:lstStyle/>
          <a:p>
            <a:pPr indent="-228600">
              <a:spcBef>
                <a:spcPts val="0"/>
              </a:spcBef>
              <a:buFont typeface="Arial" panose="020B0604020202020204" pitchFamily="34" charset="0"/>
              <a:buChar char="•"/>
            </a:pPr>
            <a:endParaRPr lang="en-US" sz="2200"/>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29800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5424" y="436205"/>
            <a:ext cx="4670097" cy="1956841"/>
          </a:xfrm>
        </p:spPr>
        <p:txBody>
          <a:bodyPr vert="horz" lIns="91440" tIns="45720" rIns="91440" bIns="45720" rtlCol="0" anchor="b">
            <a:normAutofit/>
          </a:bodyPr>
          <a:lstStyle/>
          <a:p>
            <a:r>
              <a:rPr lang="en-US" sz="3400" spc="-40" dirty="0">
                <a:solidFill>
                  <a:schemeClr val="tx1"/>
                </a:solidFill>
              </a:rPr>
              <a:t>Thursday</a:t>
            </a:r>
            <a:br>
              <a:rPr lang="en-US" sz="3400" spc="-40" dirty="0"/>
            </a:br>
            <a:br>
              <a:rPr lang="en-US" sz="3400" spc="-40" dirty="0"/>
            </a:br>
            <a:r>
              <a:rPr lang="en-GB" sz="2400" b="0" i="1" dirty="0">
                <a:solidFill>
                  <a:schemeClr val="tx1"/>
                </a:solidFill>
                <a:effectLst/>
              </a:rPr>
              <a:t>The joy of being God's creature</a:t>
            </a:r>
            <a:endParaRPr lang="en-US" sz="3400" i="1" spc="-40" dirty="0">
              <a:solidFill>
                <a:schemeClr val="tx1"/>
              </a:solidFill>
              <a:cs typeface="Calibri Light"/>
            </a:endParaRP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640080" y="3850328"/>
            <a:ext cx="9849466" cy="2388269"/>
          </a:xfrm>
          <a:solidFill>
            <a:schemeClr val="accent2">
              <a:lumMod val="40000"/>
              <a:lumOff val="60000"/>
            </a:schemeClr>
          </a:solidFill>
        </p:spPr>
        <p:txBody>
          <a:bodyPr vert="horz" lIns="91440" tIns="45720" rIns="91440" bIns="45720" rtlCol="0" anchor="t">
            <a:noAutofit/>
          </a:bodyPr>
          <a:lstStyle/>
          <a:p>
            <a:r>
              <a:rPr lang="en-US" sz="2000" dirty="0"/>
              <a:t>September is a special time of prayer for creation. </a:t>
            </a:r>
          </a:p>
          <a:p>
            <a:endParaRPr lang="en-US" sz="2000" dirty="0"/>
          </a:p>
          <a:p>
            <a:r>
              <a:rPr lang="en-US" sz="2000" dirty="0"/>
              <a:t>Today’s prayer is a meditation on Psalm 139.  Please follow this link and listen to the first 3 minutes of the audio track: </a:t>
            </a:r>
            <a:r>
              <a:rPr lang="en-GB" sz="1400" dirty="0">
                <a:hlinkClick r:id="rId2"/>
              </a:rPr>
              <a:t>Pray as you go - (pray-as-you-go.org)</a:t>
            </a:r>
            <a:endParaRPr lang="en-US" sz="2000" dirty="0"/>
          </a:p>
          <a:p>
            <a:r>
              <a:rPr lang="en-US" sz="2000" dirty="0"/>
              <a:t>To prepare for this meditation please sit down, close your eyes or put your head on the desk.  Take care not to distract those around you while they are listening.</a:t>
            </a:r>
            <a:endParaRPr lang="en-US" sz="1500" dirty="0"/>
          </a:p>
          <a:p>
            <a:pPr indent="-228600">
              <a:buFont typeface="Arial" panose="020B0604020202020204" pitchFamily="34" charset="0"/>
              <a:buChar char="•"/>
            </a:pPr>
            <a:endParaRPr lang="en-US" sz="1500" dirty="0"/>
          </a:p>
          <a:p>
            <a:pPr indent="-228600">
              <a:buFont typeface="Arial" panose="020B0604020202020204" pitchFamily="34" charset="0"/>
              <a:buChar char="•"/>
            </a:pPr>
            <a:endParaRPr lang="en-US" sz="1500" dirty="0"/>
          </a:p>
          <a:p>
            <a:pPr indent="-228600">
              <a:buFont typeface="Arial" panose="020B0604020202020204" pitchFamily="34" charset="0"/>
              <a:buChar char="•"/>
            </a:pPr>
            <a:endParaRPr lang="en-US" sz="1500" dirty="0"/>
          </a:p>
        </p:txBody>
      </p:sp>
      <p:pic>
        <p:nvPicPr>
          <p:cNvPr id="2" name="Picture 1" descr="A person in a white robe&#10;&#10;Description automatically generated">
            <a:extLst>
              <a:ext uri="{FF2B5EF4-FFF2-40B4-BE49-F238E27FC236}">
                <a16:creationId xmlns:a16="http://schemas.microsoft.com/office/drawing/2014/main" id="{8011F1EA-BACF-E503-D80F-01697C2780BE}"/>
              </a:ext>
            </a:extLst>
          </p:cNvPr>
          <p:cNvPicPr>
            <a:picLocks noChangeAspect="1"/>
          </p:cNvPicPr>
          <p:nvPr/>
        </p:nvPicPr>
        <p:blipFill rotWithShape="1">
          <a:blip r:embed="rId3"/>
          <a:srcRect b="55551"/>
          <a:stretch/>
        </p:blipFill>
        <p:spPr>
          <a:xfrm>
            <a:off x="5311702" y="10"/>
            <a:ext cx="6878775" cy="305759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244D815C-8BF3-4ECF-A945-A2A7C2983AF9}" type="slidenum">
              <a:rPr lang="en-US">
                <a:solidFill>
                  <a:srgbClr val="FFFFFF"/>
                </a:solidFill>
                <a:latin typeface="Calibri" panose="020F0502020204030204"/>
              </a:rPr>
              <a:pPr>
                <a:spcAft>
                  <a:spcPts val="600"/>
                </a:spcAft>
                <a:defRPr/>
              </a:pPr>
              <a:t>16</a:t>
            </a:fld>
            <a:endParaRPr lang="en-US">
              <a:solidFill>
                <a:srgbClr val="FFFFFF"/>
              </a:solidFill>
              <a:latin typeface="Calibri" panose="020F0502020204030204"/>
            </a:endParaRPr>
          </a:p>
        </p:txBody>
      </p:sp>
    </p:spTree>
    <p:extLst>
      <p:ext uri="{BB962C8B-B14F-4D97-AF65-F5344CB8AC3E}">
        <p14:creationId xmlns:p14="http://schemas.microsoft.com/office/powerpoint/2010/main" val="2658045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4600" kern="1200" spc="-40" dirty="0">
                <a:solidFill>
                  <a:schemeClr val="tx1"/>
                </a:solidFill>
                <a:latin typeface="+mj-lt"/>
                <a:ea typeface="+mj-ea"/>
                <a:cs typeface="+mj-cs"/>
              </a:rPr>
              <a:t>Thursday               </a:t>
            </a:r>
            <a:br>
              <a:rPr lang="en-US" sz="4600" kern="1200" spc="-40" dirty="0">
                <a:solidFill>
                  <a:schemeClr val="tx1"/>
                </a:solidFill>
                <a:latin typeface="+mj-lt"/>
                <a:ea typeface="+mj-ea"/>
                <a:cs typeface="+mj-cs"/>
              </a:rPr>
            </a:br>
            <a:r>
              <a:rPr lang="en-US" sz="4600" kern="1200" spc="-40" dirty="0">
                <a:solidFill>
                  <a:schemeClr val="tx1"/>
                </a:solidFill>
                <a:latin typeface="+mj-lt"/>
                <a:ea typeface="+mj-ea"/>
                <a:cs typeface="+mj-cs"/>
              </a:rPr>
              <a:t>Let us pray</a:t>
            </a:r>
          </a:p>
        </p:txBody>
      </p:sp>
      <p:pic>
        <p:nvPicPr>
          <p:cNvPr id="2" name="Picture 1" descr="A close-up of a spiral&#10;&#10;Description automatically generated">
            <a:extLst>
              <a:ext uri="{FF2B5EF4-FFF2-40B4-BE49-F238E27FC236}">
                <a16:creationId xmlns:a16="http://schemas.microsoft.com/office/drawing/2014/main" id="{4C787408-00C8-23E6-9DD9-6BC72DBA6235}"/>
              </a:ext>
            </a:extLst>
          </p:cNvPr>
          <p:cNvPicPr>
            <a:picLocks noChangeAspect="1"/>
          </p:cNvPicPr>
          <p:nvPr/>
        </p:nvPicPr>
        <p:blipFill>
          <a:blip r:embed="rId2"/>
          <a:stretch>
            <a:fillRect/>
          </a:stretch>
        </p:blipFill>
        <p:spPr>
          <a:xfrm>
            <a:off x="6739128" y="2704586"/>
            <a:ext cx="3839984" cy="3839984"/>
          </a:xfrm>
          <a:prstGeom prst="rect">
            <a:avLst/>
          </a:prstGeom>
        </p:spPr>
      </p:pic>
      <p:sp>
        <p:nvSpPr>
          <p:cNvPr id="2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76152" y="879850"/>
            <a:ext cx="5841315" cy="5694760"/>
          </a:xfrm>
          <a:solidFill>
            <a:schemeClr val="accent2">
              <a:lumMod val="40000"/>
              <a:lumOff val="60000"/>
            </a:schemeClr>
          </a:solidFill>
        </p:spPr>
        <p:txBody>
          <a:bodyPr vert="horz" lIns="91440" tIns="45720" rIns="91440" bIns="45720" rtlCol="0" anchor="t">
            <a:noAutofit/>
          </a:bodyPr>
          <a:lstStyle/>
          <a:p>
            <a:r>
              <a:rPr lang="en-US" sz="2000" i="1" dirty="0"/>
              <a:t>Keeping the atmosphere of calmness and silence, spend a few moments talking to God in your heart.</a:t>
            </a:r>
          </a:p>
          <a:p>
            <a:r>
              <a:rPr lang="en-US" sz="2000" i="1" dirty="0"/>
              <a:t>What would you like to thank him for?</a:t>
            </a:r>
          </a:p>
          <a:p>
            <a:r>
              <a:rPr lang="en-US" sz="2000" i="1" dirty="0"/>
              <a:t>Is there anything which you would like him to help you with today?</a:t>
            </a:r>
          </a:p>
          <a:p>
            <a:r>
              <a:rPr lang="en-US" sz="2000" i="1" dirty="0"/>
              <a:t>Let’s give thanks to God our creator for the gift of ourselves as we say together:</a:t>
            </a:r>
          </a:p>
          <a:p>
            <a:r>
              <a:rPr lang="en-US" sz="2000" b="1" dirty="0"/>
              <a:t>Glory be to the father,</a:t>
            </a:r>
          </a:p>
          <a:p>
            <a:r>
              <a:rPr lang="en-US" sz="2000" b="1" dirty="0">
                <a:cs typeface="Calibri" panose="020F0502020204030204"/>
              </a:rPr>
              <a:t>And to the Son</a:t>
            </a:r>
          </a:p>
          <a:p>
            <a:r>
              <a:rPr lang="en-US" sz="2000" b="1" dirty="0">
                <a:cs typeface="Calibri" panose="020F0502020204030204"/>
              </a:rPr>
              <a:t>And to the Holy Spirit.</a:t>
            </a:r>
          </a:p>
          <a:p>
            <a:r>
              <a:rPr lang="en-US" sz="2000" b="1" dirty="0">
                <a:cs typeface="Calibri" panose="020F0502020204030204"/>
              </a:rPr>
              <a:t>As it was in the beginning,</a:t>
            </a:r>
          </a:p>
          <a:p>
            <a:r>
              <a:rPr lang="en-US" sz="2000" b="1" dirty="0">
                <a:cs typeface="Calibri" panose="020F0502020204030204"/>
              </a:rPr>
              <a:t>Is now and ever shall be,</a:t>
            </a:r>
          </a:p>
          <a:p>
            <a:r>
              <a:rPr lang="en-US" sz="2000" b="1" dirty="0">
                <a:cs typeface="Calibri" panose="020F0502020204030204"/>
              </a:rPr>
              <a:t>World without end </a:t>
            </a:r>
          </a:p>
          <a:p>
            <a:pPr>
              <a:spcBef>
                <a:spcPts val="0"/>
              </a:spcBef>
            </a:pPr>
            <a:r>
              <a:rPr lang="en-US" sz="2000" b="1" dirty="0"/>
              <a:t>Amen.</a:t>
            </a:r>
          </a:p>
          <a:p>
            <a:pPr>
              <a:spcBef>
                <a:spcPts val="0"/>
              </a:spcBef>
            </a:pPr>
            <a:r>
              <a:rPr lang="en-US" sz="2000" dirty="0">
                <a:cs typeface="Calibri" panose="020F0502020204030204"/>
              </a:rPr>
              <a:t>St Edward: </a:t>
            </a:r>
            <a:r>
              <a:rPr lang="en-US" sz="2000" b="1" dirty="0">
                <a:cs typeface="Calibri" panose="020F0502020204030204"/>
              </a:rPr>
              <a:t>Pray for us!</a:t>
            </a:r>
          </a:p>
          <a:p>
            <a:pPr indent="-228600">
              <a:buFont typeface="Arial" panose="020B0604020202020204" pitchFamily="34" charset="0"/>
              <a:buChar char="•"/>
            </a:pPr>
            <a:endParaRPr lang="en-US" sz="1200" dirty="0"/>
          </a:p>
        </p:txBody>
      </p:sp>
    </p:spTree>
    <p:extLst>
      <p:ext uri="{BB962C8B-B14F-4D97-AF65-F5344CB8AC3E}">
        <p14:creationId xmlns:p14="http://schemas.microsoft.com/office/powerpoint/2010/main" val="3178747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Friday Notices</a:t>
            </a:r>
            <a:endParaRPr lang="en-US" sz="5400" dirty="0">
              <a:solidFill>
                <a:schemeClr val="tx1"/>
              </a:solidFill>
            </a:endParaRPr>
          </a:p>
        </p:txBody>
      </p:sp>
      <p:sp>
        <p:nvSpPr>
          <p:cNvPr id="7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Sticky notes on a wall">
            <a:extLst>
              <a:ext uri="{FF2B5EF4-FFF2-40B4-BE49-F238E27FC236}">
                <a16:creationId xmlns:a16="http://schemas.microsoft.com/office/drawing/2014/main" id="{B66C669A-1A71-1BD7-1D22-52CD64E96B16}"/>
              </a:ext>
            </a:extLst>
          </p:cNvPr>
          <p:cNvPicPr>
            <a:picLocks noChangeAspect="1"/>
          </p:cNvPicPr>
          <p:nvPr/>
        </p:nvPicPr>
        <p:blipFill rotWithShape="1">
          <a:blip r:embed="rId2"/>
          <a:srcRect l="17837" r="16419"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a:bodyPr>
          <a:lstStyle/>
          <a:p>
            <a:pPr indent="-228600">
              <a:spcBef>
                <a:spcPts val="0"/>
              </a:spcBef>
              <a:buFont typeface="Arial" panose="020B0604020202020204" pitchFamily="34" charset="0"/>
              <a:buChar char="•"/>
            </a:pPr>
            <a:endParaRPr lang="en-US" sz="2200"/>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18</a:t>
            </a:fld>
            <a:endParaRPr lang="en-US">
              <a:solidFill>
                <a:prstClr val="black">
                  <a:tint val="75000"/>
                </a:prstClr>
              </a:solidFill>
              <a:latin typeface="Calibri" panose="020F0502020204030204"/>
            </a:endParaRPr>
          </a:p>
        </p:txBody>
      </p:sp>
      <p:sp>
        <p:nvSpPr>
          <p:cNvPr id="9" name="TextBox 8">
            <a:extLst>
              <a:ext uri="{FF2B5EF4-FFF2-40B4-BE49-F238E27FC236}">
                <a16:creationId xmlns:a16="http://schemas.microsoft.com/office/drawing/2014/main" id="{394CBD2B-08C9-4FA8-BB05-5A345C2C4BBD}"/>
              </a:ext>
            </a:extLst>
          </p:cNvPr>
          <p:cNvSpPr txBox="1"/>
          <p:nvPr/>
        </p:nvSpPr>
        <p:spPr>
          <a:xfrm>
            <a:off x="5592551" y="1568353"/>
            <a:ext cx="6163653" cy="830997"/>
          </a:xfrm>
          <a:prstGeom prst="rect">
            <a:avLst/>
          </a:prstGeom>
          <a:noFill/>
        </p:spPr>
        <p:txBody>
          <a:bodyPr wrap="square" rtlCol="0">
            <a:spAutoFit/>
          </a:bodyPr>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10" name="TextBox 9">
            <a:extLst>
              <a:ext uri="{FF2B5EF4-FFF2-40B4-BE49-F238E27FC236}">
                <a16:creationId xmlns:a16="http://schemas.microsoft.com/office/drawing/2014/main" id="{C3C48CF5-B843-420A-BB3A-B809BA9A7FBE}"/>
              </a:ext>
            </a:extLst>
          </p:cNvPr>
          <p:cNvSpPr txBox="1"/>
          <p:nvPr/>
        </p:nvSpPr>
        <p:spPr>
          <a:xfrm>
            <a:off x="5433666" y="2484961"/>
            <a:ext cx="5920134" cy="3693319"/>
          </a:xfrm>
          <a:prstGeom prst="rect">
            <a:avLst/>
          </a:prstGeom>
          <a:solidFill>
            <a:schemeClr val="accent3">
              <a:lumMod val="40000"/>
              <a:lumOff val="60000"/>
            </a:schemeClr>
          </a:solidFill>
          <a:ln w="38100">
            <a:solidFill>
              <a:schemeClr val="accent2">
                <a:lumMod val="75000"/>
              </a:schemeClr>
            </a:solidFill>
          </a:ln>
        </p:spPr>
        <p:txBody>
          <a:bodyPr wrap="square" rtlCol="0">
            <a:spAutoFit/>
          </a:bodyPr>
          <a:lstStyle/>
          <a:p>
            <a:r>
              <a:rPr lang="en-GB" sz="1800" u="sng" dirty="0">
                <a:latin typeface="Calibri" panose="020F0502020204030204" pitchFamily="34" charset="0"/>
                <a:cs typeface="Calibri" panose="020F0502020204030204" pitchFamily="34" charset="0"/>
              </a:rPr>
              <a:t>Next Monday </a:t>
            </a:r>
          </a:p>
          <a:p>
            <a:pPr marL="342900" indent="-342900">
              <a:buFont typeface="Arial" panose="020B0604020202020204" pitchFamily="34" charset="0"/>
              <a:buChar char="•"/>
            </a:pPr>
            <a:r>
              <a:rPr lang="en-GB" sz="1800" dirty="0">
                <a:latin typeface="Calibri" panose="020F0502020204030204" pitchFamily="34" charset="0"/>
                <a:cs typeface="Calibri" panose="020F0502020204030204" pitchFamily="34" charset="0"/>
              </a:rPr>
              <a:t>8.15am </a:t>
            </a:r>
            <a:r>
              <a:rPr lang="en-GB" sz="1800" b="1" dirty="0">
                <a:latin typeface="Calibri" panose="020F0502020204030204" pitchFamily="34" charset="0"/>
                <a:cs typeface="Calibri" panose="020F0502020204030204" pitchFamily="34" charset="0"/>
              </a:rPr>
              <a:t>Mass in the chapel </a:t>
            </a:r>
            <a:r>
              <a:rPr lang="en-GB" sz="1800" dirty="0">
                <a:latin typeface="Calibri" panose="020F0502020204030204" pitchFamily="34" charset="0"/>
                <a:cs typeface="Calibri" panose="020F0502020204030204" pitchFamily="34" charset="0"/>
              </a:rPr>
              <a:t>– all welcome </a:t>
            </a: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(years 7-11 enter school via the front door)</a:t>
            </a:r>
          </a:p>
          <a:p>
            <a:pPr marL="342900" indent="-34290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1800" dirty="0">
                <a:latin typeface="Calibri" panose="020F0502020204030204" pitchFamily="34" charset="0"/>
                <a:cs typeface="Calibri" panose="020F0502020204030204" pitchFamily="34" charset="0"/>
              </a:rPr>
              <a:t>Period 1 year 9 </a:t>
            </a:r>
            <a:r>
              <a:rPr lang="en-GB" sz="1800" b="1" dirty="0">
                <a:latin typeface="Calibri" panose="020F0502020204030204" pitchFamily="34" charset="0"/>
                <a:cs typeface="Calibri" panose="020F0502020204030204" pitchFamily="34" charset="0"/>
              </a:rPr>
              <a:t>Mass in the hall</a:t>
            </a:r>
          </a:p>
          <a:p>
            <a:pPr marL="342900" indent="-342900">
              <a:buFont typeface="Arial" panose="020B0604020202020204" pitchFamily="34" charset="0"/>
              <a:buChar char="•"/>
            </a:pPr>
            <a:endParaRPr lang="en-GB" sz="18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1800" b="1" dirty="0">
                <a:latin typeface="Calibri" panose="020F0502020204030204" pitchFamily="34" charset="0"/>
                <a:cs typeface="Calibri" panose="020F0502020204030204" pitchFamily="34" charset="0"/>
              </a:rPr>
              <a:t>Faith in Action club </a:t>
            </a:r>
            <a:r>
              <a:rPr lang="en-GB" sz="1800" dirty="0">
                <a:latin typeface="Calibri" panose="020F0502020204030204" pitchFamily="34" charset="0"/>
                <a:cs typeface="Calibri" panose="020F0502020204030204" pitchFamily="34" charset="0"/>
              </a:rPr>
              <a:t>starts for year 8 – F104</a:t>
            </a:r>
          </a:p>
          <a:p>
            <a:pPr marL="342900" indent="-34290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Sacrament of Reconciliation (Confession) with Fr </a:t>
            </a:r>
            <a:r>
              <a:rPr lang="en-GB" sz="1800" b="1" i="0" u="none" strike="noStrike" dirty="0" err="1">
                <a:solidFill>
                  <a:srgbClr val="000000"/>
                </a:solidFill>
                <a:effectLst/>
                <a:latin typeface="Calibri" panose="020F0502020204030204" pitchFamily="34" charset="0"/>
              </a:rPr>
              <a:t>Taras</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Available at breaktime in the chaplaincy on Monday, </a:t>
            </a:r>
            <a:br>
              <a:rPr lang="en-GB" sz="1800" b="0" i="0" u="none" strike="noStrike"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drop in anytime 10.40-11.20  </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dirty="0">
                <a:solidFill>
                  <a:srgbClr val="000000"/>
                </a:solidFill>
                <a:effectLst/>
                <a:latin typeface="Calibri" panose="020F0502020204030204" pitchFamily="34" charset="0"/>
              </a:rPr>
              <a:t>​</a:t>
            </a:r>
            <a:r>
              <a:rPr lang="en-GB" sz="1800" b="0" i="1" u="none" strike="noStrike" dirty="0">
                <a:solidFill>
                  <a:srgbClr val="000000"/>
                </a:solidFill>
                <a:effectLst/>
                <a:latin typeface="Calibri" panose="020F0502020204030204" pitchFamily="34" charset="0"/>
              </a:rPr>
              <a:t>You just spend a few minutes telling God the things you are sorry for and then Fr </a:t>
            </a:r>
            <a:r>
              <a:rPr lang="en-GB" sz="1800" b="0" i="1" u="none" strike="noStrike" dirty="0" err="1">
                <a:solidFill>
                  <a:srgbClr val="000000"/>
                </a:solidFill>
                <a:effectLst/>
                <a:latin typeface="Calibri" panose="020F0502020204030204" pitchFamily="34" charset="0"/>
              </a:rPr>
              <a:t>Taras</a:t>
            </a:r>
            <a:r>
              <a:rPr lang="en-GB" sz="1800" b="0" i="1" u="none" strike="noStrike" dirty="0">
                <a:solidFill>
                  <a:srgbClr val="000000"/>
                </a:solidFill>
                <a:effectLst/>
                <a:latin typeface="Calibri" panose="020F0502020204030204" pitchFamily="34" charset="0"/>
              </a:rPr>
              <a:t> gives you God's forgiveness</a:t>
            </a:r>
            <a:r>
              <a:rPr lang="en-GB" sz="1800" b="0" i="0" dirty="0">
                <a:solidFill>
                  <a:srgbClr val="000000"/>
                </a:solidFill>
                <a:effectLst/>
                <a:latin typeface="Calibri" panose="020F0502020204030204" pitchFamily="34" charset="0"/>
              </a:rPr>
              <a:t>​</a:t>
            </a:r>
            <a:endParaRPr lang="en-GB" dirty="0"/>
          </a:p>
        </p:txBody>
      </p:sp>
    </p:spTree>
    <p:extLst>
      <p:ext uri="{BB962C8B-B14F-4D97-AF65-F5344CB8AC3E}">
        <p14:creationId xmlns:p14="http://schemas.microsoft.com/office/powerpoint/2010/main" val="1728473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C35F-51BA-48DF-B283-A8F03A86403B}"/>
              </a:ext>
            </a:extLst>
          </p:cNvPr>
          <p:cNvSpPr>
            <a:spLocks noGrp="1"/>
          </p:cNvSpPr>
          <p:nvPr>
            <p:ph type="title"/>
          </p:nvPr>
        </p:nvSpPr>
        <p:spPr/>
        <p:txBody>
          <a:bodyPr/>
          <a:lstStyle/>
          <a:p>
            <a:r>
              <a:rPr lang="en-GB" dirty="0"/>
              <a:t>CHESS CLUB STARTS on MONDAY</a:t>
            </a:r>
          </a:p>
        </p:txBody>
      </p:sp>
      <p:pic>
        <p:nvPicPr>
          <p:cNvPr id="6" name="Picture Placeholder 5">
            <a:extLst>
              <a:ext uri="{FF2B5EF4-FFF2-40B4-BE49-F238E27FC236}">
                <a16:creationId xmlns:a16="http://schemas.microsoft.com/office/drawing/2014/main" id="{B91C1E6F-86FB-4535-BD19-2B48FF837B00}"/>
              </a:ext>
            </a:extLst>
          </p:cNvPr>
          <p:cNvPicPr>
            <a:picLocks noGrp="1" noChangeAspect="1"/>
          </p:cNvPicPr>
          <p:nvPr>
            <p:ph type="pic" sz="quarter" idx="13"/>
          </p:nvPr>
        </p:nvPicPr>
        <p:blipFill>
          <a:blip r:embed="rId2"/>
          <a:srcRect t="13910" b="13910"/>
          <a:stretch>
            <a:fillRect/>
          </a:stretch>
        </p:blipFill>
        <p:spPr/>
      </p:pic>
      <p:sp>
        <p:nvSpPr>
          <p:cNvPr id="4" name="Content Placeholder 3">
            <a:extLst>
              <a:ext uri="{FF2B5EF4-FFF2-40B4-BE49-F238E27FC236}">
                <a16:creationId xmlns:a16="http://schemas.microsoft.com/office/drawing/2014/main" id="{1209DB1E-7027-4E34-9088-2A3584496CBD}"/>
              </a:ext>
            </a:extLst>
          </p:cNvPr>
          <p:cNvSpPr>
            <a:spLocks noGrp="1"/>
          </p:cNvSpPr>
          <p:nvPr>
            <p:ph idx="1"/>
          </p:nvPr>
        </p:nvSpPr>
        <p:spPr/>
        <p:txBody>
          <a:bodyPr/>
          <a:lstStyle/>
          <a:p>
            <a:r>
              <a:rPr lang="en-GB" dirty="0"/>
              <a:t>Chess Club ‘SEC MATE’ starts on Monday. 310pm in the Recital Room.</a:t>
            </a:r>
          </a:p>
          <a:p>
            <a:endParaRPr lang="en-GB" dirty="0"/>
          </a:p>
          <a:p>
            <a:r>
              <a:rPr lang="en-GB" dirty="0"/>
              <a:t>Join in!</a:t>
            </a:r>
          </a:p>
        </p:txBody>
      </p:sp>
    </p:spTree>
    <p:extLst>
      <p:ext uri="{BB962C8B-B14F-4D97-AF65-F5344CB8AC3E}">
        <p14:creationId xmlns:p14="http://schemas.microsoft.com/office/powerpoint/2010/main" val="4138010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Monday Notices</a:t>
            </a:r>
            <a:endParaRPr lang="en-US" sz="5400" dirty="0">
              <a:solidFill>
                <a:schemeClr val="tx1"/>
              </a:solidFill>
            </a:endParaRPr>
          </a:p>
        </p:txBody>
      </p:sp>
      <p:sp>
        <p:nvSpPr>
          <p:cNvPr id="7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Sticky notes on a wall">
            <a:extLst>
              <a:ext uri="{FF2B5EF4-FFF2-40B4-BE49-F238E27FC236}">
                <a16:creationId xmlns:a16="http://schemas.microsoft.com/office/drawing/2014/main" id="{B66C669A-1A71-1BD7-1D22-52CD64E96B16}"/>
              </a:ext>
            </a:extLst>
          </p:cNvPr>
          <p:cNvPicPr>
            <a:picLocks noChangeAspect="1"/>
          </p:cNvPicPr>
          <p:nvPr/>
        </p:nvPicPr>
        <p:blipFill rotWithShape="1">
          <a:blip r:embed="rId2"/>
          <a:srcRect l="17837" r="16419"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a:bodyPr>
          <a:lstStyle/>
          <a:p>
            <a:pPr indent="-228600">
              <a:spcBef>
                <a:spcPts val="0"/>
              </a:spcBef>
              <a:buFont typeface="Arial" panose="020B0604020202020204" pitchFamily="34" charset="0"/>
              <a:buChar char="•"/>
            </a:pPr>
            <a:endParaRPr lang="en-US" sz="2200" dirty="0"/>
          </a:p>
          <a:p>
            <a:pPr indent="-228600">
              <a:buFont typeface="Arial" panose="020B0604020202020204" pitchFamily="34" charset="0"/>
              <a:buChar char="•"/>
            </a:pPr>
            <a:endParaRPr lang="en-US" sz="2200" dirty="0"/>
          </a:p>
          <a:p>
            <a:pPr indent="-228600">
              <a:buFont typeface="Arial" panose="020B0604020202020204" pitchFamily="34" charset="0"/>
              <a:buChar char="•"/>
            </a:pPr>
            <a:endParaRPr lang="en-US" sz="22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E1E7FB49-F5F0-D953-4EC0-FBDFCED9ADAC}"/>
              </a:ext>
            </a:extLst>
          </p:cNvPr>
          <p:cNvSpPr txBox="1"/>
          <p:nvPr/>
        </p:nvSpPr>
        <p:spPr>
          <a:xfrm>
            <a:off x="4896428" y="2164418"/>
            <a:ext cx="665390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Calibri"/>
              </a:rPr>
              <a:t>Year 10 Mass period 1 today</a:t>
            </a:r>
            <a:endParaRPr lang="en-GB" sz="2000" dirty="0">
              <a:cs typeface="Calibri"/>
            </a:endParaRPr>
          </a:p>
          <a:p>
            <a:br>
              <a:rPr lang="en-US" dirty="0"/>
            </a:br>
            <a:endParaRPr lang="en-US" dirty="0"/>
          </a:p>
        </p:txBody>
      </p:sp>
      <p:sp>
        <p:nvSpPr>
          <p:cNvPr id="9" name="TextBox 8">
            <a:extLst>
              <a:ext uri="{FF2B5EF4-FFF2-40B4-BE49-F238E27FC236}">
                <a16:creationId xmlns:a16="http://schemas.microsoft.com/office/drawing/2014/main" id="{2D0C2CB2-7538-4721-95C1-27FF4B3499BE}"/>
              </a:ext>
            </a:extLst>
          </p:cNvPr>
          <p:cNvSpPr txBox="1"/>
          <p:nvPr/>
        </p:nvSpPr>
        <p:spPr>
          <a:xfrm>
            <a:off x="4905955" y="3118525"/>
            <a:ext cx="5920134" cy="2308324"/>
          </a:xfrm>
          <a:prstGeom prst="rect">
            <a:avLst/>
          </a:prstGeom>
          <a:solidFill>
            <a:schemeClr val="accent3">
              <a:lumMod val="40000"/>
              <a:lumOff val="60000"/>
            </a:schemeClr>
          </a:solidFill>
          <a:ln w="38100">
            <a:solidFill>
              <a:schemeClr val="accent2">
                <a:lumMod val="75000"/>
              </a:schemeClr>
            </a:solidFill>
          </a:ln>
        </p:spPr>
        <p:txBody>
          <a:bodyPr wrap="square" rtlCol="0">
            <a:spAutoFit/>
          </a:bodyPr>
          <a:lstStyle/>
          <a:p>
            <a:r>
              <a:rPr lang="en-GB" sz="1800" b="1" i="0" u="none" strike="noStrike" dirty="0">
                <a:solidFill>
                  <a:srgbClr val="000000"/>
                </a:solidFill>
                <a:effectLst/>
                <a:latin typeface="Calibri" panose="020F0502020204030204" pitchFamily="34" charset="0"/>
              </a:rPr>
              <a:t>TODAY: Sacrament of Reconciliation (Confession) with Fr </a:t>
            </a:r>
            <a:r>
              <a:rPr lang="en-GB" sz="1800" b="1" i="0" u="none" strike="noStrike" dirty="0" err="1">
                <a:solidFill>
                  <a:srgbClr val="000000"/>
                </a:solidFill>
                <a:effectLst/>
                <a:latin typeface="Calibri" panose="020F0502020204030204" pitchFamily="34" charset="0"/>
              </a:rPr>
              <a:t>Taras</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Available at breaktime in the chaplaincy on Monday, </a:t>
            </a:r>
            <a:br>
              <a:rPr lang="en-GB" sz="1800" b="0" i="0" u="none" strike="noStrike"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drop in anytime 10.40-11.20  </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You just spend a few minutes telling God the things you are sorry for and then Fr </a:t>
            </a:r>
            <a:r>
              <a:rPr lang="en-GB" sz="1800" b="0" i="0" u="none" strike="noStrike" dirty="0" err="1">
                <a:solidFill>
                  <a:srgbClr val="000000"/>
                </a:solidFill>
                <a:effectLst/>
                <a:latin typeface="Calibri" panose="020F0502020204030204" pitchFamily="34" charset="0"/>
              </a:rPr>
              <a:t>Taras</a:t>
            </a:r>
            <a:r>
              <a:rPr lang="en-GB" sz="1800" b="0" i="0" u="none" strike="noStrike" dirty="0">
                <a:solidFill>
                  <a:srgbClr val="000000"/>
                </a:solidFill>
                <a:effectLst/>
                <a:latin typeface="Calibri" panose="020F0502020204030204" pitchFamily="34" charset="0"/>
              </a:rPr>
              <a:t> gives you </a:t>
            </a:r>
            <a:r>
              <a:rPr lang="en-GB" sz="1800" b="0" i="0" u="none" strike="noStrike">
                <a:solidFill>
                  <a:srgbClr val="000000"/>
                </a:solidFill>
                <a:effectLst/>
                <a:latin typeface="Calibri" panose="020F0502020204030204" pitchFamily="34" charset="0"/>
              </a:rPr>
              <a:t>God’s absolution (forgiveness</a:t>
            </a:r>
            <a:r>
              <a:rPr lang="en-GB" sz="1800" b="0" i="0">
                <a:solidFill>
                  <a:srgbClr val="000000"/>
                </a:solidFill>
                <a:effectLst/>
                <a:latin typeface="Calibri" panose="020F0502020204030204" pitchFamily="34" charset="0"/>
              </a:rPr>
              <a:t>​).</a:t>
            </a:r>
            <a:endParaRPr lang="en-GB" dirty="0"/>
          </a:p>
        </p:txBody>
      </p:sp>
    </p:spTree>
    <p:extLst>
      <p:ext uri="{BB962C8B-B14F-4D97-AF65-F5344CB8AC3E}">
        <p14:creationId xmlns:p14="http://schemas.microsoft.com/office/powerpoint/2010/main" val="3266919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C35F-51BA-48DF-B283-A8F03A86403B}"/>
              </a:ext>
            </a:extLst>
          </p:cNvPr>
          <p:cNvSpPr>
            <a:spLocks noGrp="1"/>
          </p:cNvSpPr>
          <p:nvPr>
            <p:ph type="title"/>
          </p:nvPr>
        </p:nvSpPr>
        <p:spPr/>
        <p:txBody>
          <a:bodyPr/>
          <a:lstStyle/>
          <a:p>
            <a:r>
              <a:rPr lang="en-GB" dirty="0"/>
              <a:t>CHESS CLUB STARTS on MONDAY</a:t>
            </a:r>
          </a:p>
        </p:txBody>
      </p:sp>
      <p:sp>
        <p:nvSpPr>
          <p:cNvPr id="4" name="Content Placeholder 3">
            <a:extLst>
              <a:ext uri="{FF2B5EF4-FFF2-40B4-BE49-F238E27FC236}">
                <a16:creationId xmlns:a16="http://schemas.microsoft.com/office/drawing/2014/main" id="{1209DB1E-7027-4E34-9088-2A3584496CBD}"/>
              </a:ext>
            </a:extLst>
          </p:cNvPr>
          <p:cNvSpPr>
            <a:spLocks noGrp="1"/>
          </p:cNvSpPr>
          <p:nvPr>
            <p:ph idx="1"/>
          </p:nvPr>
        </p:nvSpPr>
        <p:spPr/>
        <p:txBody>
          <a:bodyPr/>
          <a:lstStyle/>
          <a:p>
            <a:r>
              <a:rPr lang="en-GB" dirty="0"/>
              <a:t>Chess Club ‘SEC MATE’ starts on Monday. 310pm in the Recital Room.</a:t>
            </a:r>
          </a:p>
          <a:p>
            <a:endParaRPr lang="en-GB" dirty="0"/>
          </a:p>
          <a:p>
            <a:r>
              <a:rPr lang="en-GB" dirty="0"/>
              <a:t>Join in!</a:t>
            </a:r>
          </a:p>
        </p:txBody>
      </p:sp>
      <p:pic>
        <p:nvPicPr>
          <p:cNvPr id="8" name="Picture Placeholder 7">
            <a:extLst>
              <a:ext uri="{FF2B5EF4-FFF2-40B4-BE49-F238E27FC236}">
                <a16:creationId xmlns:a16="http://schemas.microsoft.com/office/drawing/2014/main" id="{C5F2A887-0724-4178-B55B-A5D44E651277}"/>
              </a:ext>
            </a:extLst>
          </p:cNvPr>
          <p:cNvPicPr>
            <a:picLocks noGrp="1" noChangeAspect="1"/>
          </p:cNvPicPr>
          <p:nvPr>
            <p:ph type="pic" sz="quarter" idx="13"/>
          </p:nvPr>
        </p:nvPicPr>
        <p:blipFill>
          <a:blip r:embed="rId2"/>
          <a:srcRect l="16165" r="16165"/>
          <a:stretch>
            <a:fillRect/>
          </a:stretch>
        </p:blipFill>
        <p:spPr>
          <a:xfrm rot="5400000">
            <a:off x="247650" y="2038350"/>
            <a:ext cx="4572000" cy="5067300"/>
          </a:xfrm>
        </p:spPr>
      </p:pic>
    </p:spTree>
    <p:extLst>
      <p:ext uri="{BB962C8B-B14F-4D97-AF65-F5344CB8AC3E}">
        <p14:creationId xmlns:p14="http://schemas.microsoft.com/office/powerpoint/2010/main" val="1339233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7700" y="-770687"/>
            <a:ext cx="5677796" cy="1818678"/>
          </a:xfrm>
        </p:spPr>
        <p:txBody>
          <a:bodyPr vert="horz" lIns="91440" tIns="45720" rIns="91440" bIns="45720" rtlCol="0" anchor="b">
            <a:normAutofit/>
          </a:bodyPr>
          <a:lstStyle/>
          <a:p>
            <a:r>
              <a:rPr lang="en-US" sz="3200" spc="-40">
                <a:solidFill>
                  <a:schemeClr val="accent1"/>
                </a:solidFill>
              </a:rPr>
              <a:t>Friday              </a:t>
            </a:r>
            <a:br>
              <a:rPr lang="en-US" sz="3200" spc="-40"/>
            </a:br>
            <a:r>
              <a:rPr lang="en-US" sz="3200" spc="-40">
                <a:solidFill>
                  <a:schemeClr val="accent1"/>
                </a:solidFill>
              </a:rPr>
              <a:t>God's Word</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a:solidFill>
                  <a:srgbClr val="FFFFFF"/>
                </a:solidFill>
              </a:rPr>
              <a:pPr lvl="0">
                <a:spcAft>
                  <a:spcPts val="600"/>
                </a:spcAft>
              </a:pPr>
              <a:t>21</a:t>
            </a:fld>
            <a:endParaRPr lang="en-US" noProof="0">
              <a:solidFill>
                <a:srgbClr val="FFFFFF"/>
              </a:solidFill>
            </a:endParaRPr>
          </a:p>
        </p:txBody>
      </p:sp>
      <p:sp>
        <p:nvSpPr>
          <p:cNvPr id="3" name="Title 17">
            <a:extLst>
              <a:ext uri="{FF2B5EF4-FFF2-40B4-BE49-F238E27FC236}">
                <a16:creationId xmlns:a16="http://schemas.microsoft.com/office/drawing/2014/main" id="{B5A01919-0660-164E-60B9-E3CF1D1796C8}"/>
              </a:ext>
            </a:extLst>
          </p:cNvPr>
          <p:cNvSpPr txBox="1">
            <a:spLocks/>
          </p:cNvSpPr>
          <p:nvPr/>
        </p:nvSpPr>
        <p:spPr>
          <a:xfrm>
            <a:off x="738909" y="719882"/>
            <a:ext cx="3360915" cy="656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 baseline="0">
                <a:solidFill>
                  <a:schemeClr val="bg1"/>
                </a:solidFill>
                <a:latin typeface="+mj-lt"/>
                <a:ea typeface="+mj-ea"/>
                <a:cs typeface="+mj-cs"/>
              </a:defRPr>
            </a:lvl1pPr>
          </a:lstStyle>
          <a:p>
            <a:r>
              <a:rPr lang="en-US" sz="2800" b="1" spc="-40" dirty="0">
                <a:solidFill>
                  <a:srgbClr val="FFFFFF"/>
                </a:solidFill>
              </a:rPr>
              <a:t>Friday             </a:t>
            </a:r>
            <a:br>
              <a:rPr lang="en-US" sz="2800" b="1" spc="-40" dirty="0">
                <a:solidFill>
                  <a:srgbClr val="FFFFFF"/>
                </a:solidFill>
              </a:rPr>
            </a:br>
            <a:r>
              <a:rPr lang="en-US" sz="2800" b="1" spc="-40" dirty="0">
                <a:solidFill>
                  <a:srgbClr val="FFFFFF"/>
                </a:solidFill>
              </a:rPr>
              <a:t>God's Word</a:t>
            </a:r>
          </a:p>
        </p:txBody>
      </p:sp>
      <p:sp>
        <p:nvSpPr>
          <p:cNvPr id="4" name="TextBox 3">
            <a:extLst>
              <a:ext uri="{FF2B5EF4-FFF2-40B4-BE49-F238E27FC236}">
                <a16:creationId xmlns:a16="http://schemas.microsoft.com/office/drawing/2014/main" id="{D0A2B42D-B6AD-4437-870E-964C42167A6C}"/>
              </a:ext>
            </a:extLst>
          </p:cNvPr>
          <p:cNvSpPr txBox="1"/>
          <p:nvPr/>
        </p:nvSpPr>
        <p:spPr>
          <a:xfrm>
            <a:off x="3486598" y="-5417"/>
            <a:ext cx="8650411" cy="6863417"/>
          </a:xfrm>
          <a:prstGeom prst="rect">
            <a:avLst/>
          </a:prstGeom>
          <a:solidFill>
            <a:schemeClr val="accent6">
              <a:lumMod val="60000"/>
              <a:lumOff val="40000"/>
            </a:schemeClr>
          </a:solidFill>
          <a:ln w="38100">
            <a:solidFill>
              <a:schemeClr val="accent1"/>
            </a:solidFill>
          </a:ln>
        </p:spPr>
        <p:txBody>
          <a:bodyPr wrap="square" rtlCol="0">
            <a:spAutoFit/>
          </a:bodyPr>
          <a:lstStyle/>
          <a:p>
            <a:pPr algn="l"/>
            <a:r>
              <a:rPr lang="en-GB" sz="2000" b="1" dirty="0">
                <a:solidFill>
                  <a:srgbClr val="000000"/>
                </a:solidFill>
                <a:latin typeface="system-ui"/>
              </a:rPr>
              <a:t>A reading from Luke’s Gospel</a:t>
            </a:r>
          </a:p>
          <a:p>
            <a:pPr algn="l"/>
            <a:r>
              <a:rPr lang="en-GB" sz="2000" dirty="0">
                <a:solidFill>
                  <a:srgbClr val="000000"/>
                </a:solidFill>
                <a:latin typeface="system-ui"/>
              </a:rPr>
              <a:t>A</a:t>
            </a:r>
            <a:r>
              <a:rPr lang="en-GB" sz="2000" b="0" i="0" dirty="0">
                <a:solidFill>
                  <a:srgbClr val="000000"/>
                </a:solidFill>
                <a:effectLst/>
                <a:latin typeface="system-ui"/>
              </a:rPr>
              <a:t> teacher of the Law asked Jesus, “Who is my neighbour?”</a:t>
            </a:r>
          </a:p>
          <a:p>
            <a:pPr algn="l"/>
            <a:r>
              <a:rPr lang="en-GB" sz="2000" b="0" i="0" dirty="0">
                <a:solidFill>
                  <a:srgbClr val="000000"/>
                </a:solidFill>
                <a:effectLst/>
                <a:latin typeface="system-ui"/>
              </a:rPr>
              <a:t>Jesus answered, </a:t>
            </a:r>
          </a:p>
          <a:p>
            <a:pPr algn="l"/>
            <a:r>
              <a:rPr lang="en-GB" sz="2000" b="0" i="0" dirty="0">
                <a:solidFill>
                  <a:srgbClr val="000000"/>
                </a:solidFill>
                <a:effectLst/>
                <a:latin typeface="system-ui"/>
              </a:rPr>
              <a:t>“There was once a man who was going down from Jerusalem to Jericho when robbers attacked him, stripped him, and beat him up, leaving him half dead. It so happened that a priest was going down that road; but when he saw the man, he walked on by on the other side. In the same way a Levite also came there, went over and looked at the man, and then walked on by on the other side. But a Samaritan who was traveling that way came upon the man, and when he saw him, his heart was filled with pity. He went over to him, poured oil and wine on his wounds and bandaged them; then he put the man on his own animal and took him to an inn, where he took care of him. </a:t>
            </a:r>
            <a:br>
              <a:rPr lang="en-GB" sz="2000" b="0" i="0" dirty="0">
                <a:solidFill>
                  <a:srgbClr val="000000"/>
                </a:solidFill>
                <a:effectLst/>
                <a:latin typeface="system-ui"/>
              </a:rPr>
            </a:br>
            <a:r>
              <a:rPr lang="en-GB" sz="2000" b="0" i="0" dirty="0">
                <a:solidFill>
                  <a:srgbClr val="000000"/>
                </a:solidFill>
                <a:effectLst/>
                <a:latin typeface="system-ui"/>
              </a:rPr>
              <a:t>The next day he took out two silver coins and gave them to the innkeeper. ‘Take care of him,’ he told the innkeeper, ‘and when I come back this way, I will pay you whatever else you spend on him.’”</a:t>
            </a:r>
          </a:p>
          <a:p>
            <a:pPr algn="l"/>
            <a:r>
              <a:rPr lang="en-GB" sz="2000" b="0" i="0" dirty="0">
                <a:solidFill>
                  <a:srgbClr val="000000"/>
                </a:solidFill>
                <a:effectLst/>
                <a:latin typeface="system-ui"/>
              </a:rPr>
              <a:t>And Jesus concluded, </a:t>
            </a:r>
            <a:br>
              <a:rPr lang="en-GB" sz="2000" b="0" i="0" dirty="0">
                <a:solidFill>
                  <a:srgbClr val="000000"/>
                </a:solidFill>
                <a:effectLst/>
                <a:latin typeface="system-ui"/>
              </a:rPr>
            </a:br>
            <a:r>
              <a:rPr lang="en-GB" sz="2000" b="0" i="0" dirty="0">
                <a:solidFill>
                  <a:srgbClr val="000000"/>
                </a:solidFill>
                <a:effectLst/>
                <a:latin typeface="system-ui"/>
              </a:rPr>
              <a:t>“In your opinion, which one of these three acted like a </a:t>
            </a:r>
            <a:r>
              <a:rPr lang="en-GB" sz="2000" b="0" i="0" dirty="0" err="1">
                <a:solidFill>
                  <a:srgbClr val="000000"/>
                </a:solidFill>
                <a:effectLst/>
                <a:latin typeface="system-ui"/>
              </a:rPr>
              <a:t>neighbor</a:t>
            </a:r>
            <a:r>
              <a:rPr lang="en-GB" sz="2000" b="0" i="0" dirty="0">
                <a:solidFill>
                  <a:srgbClr val="000000"/>
                </a:solidFill>
                <a:effectLst/>
                <a:latin typeface="system-ui"/>
              </a:rPr>
              <a:t> toward the man attacked by the robbers?”</a:t>
            </a:r>
          </a:p>
          <a:p>
            <a:pPr algn="l"/>
            <a:r>
              <a:rPr lang="en-GB" sz="2000" b="0" i="0" dirty="0">
                <a:solidFill>
                  <a:srgbClr val="000000"/>
                </a:solidFill>
                <a:effectLst/>
                <a:latin typeface="system-ui"/>
              </a:rPr>
              <a:t>The teacher of the Law answered, “The one who was kind to him.”</a:t>
            </a:r>
          </a:p>
          <a:p>
            <a:pPr algn="l"/>
            <a:r>
              <a:rPr lang="en-GB" sz="2000" b="0" i="0" dirty="0">
                <a:solidFill>
                  <a:srgbClr val="000000"/>
                </a:solidFill>
                <a:effectLst/>
                <a:latin typeface="system-ui"/>
              </a:rPr>
              <a:t>Jesus replied, “You go, then, and do the same.”</a:t>
            </a:r>
          </a:p>
          <a:p>
            <a:r>
              <a:rPr lang="en-US" sz="2000" dirty="0"/>
              <a:t>The word of the Lord</a:t>
            </a:r>
            <a:br>
              <a:rPr lang="en-US" sz="2000" dirty="0"/>
            </a:br>
            <a:r>
              <a:rPr lang="en-US" sz="2000" i="1" dirty="0"/>
              <a:t>We all respond:</a:t>
            </a:r>
            <a:r>
              <a:rPr lang="en-US" sz="2000" dirty="0"/>
              <a:t> </a:t>
            </a:r>
            <a:r>
              <a:rPr lang="en-US" sz="2000" b="1" dirty="0"/>
              <a:t>Thanks be to God</a:t>
            </a:r>
            <a:endParaRPr lang="en-GB" dirty="0"/>
          </a:p>
        </p:txBody>
      </p:sp>
      <p:pic>
        <p:nvPicPr>
          <p:cNvPr id="7" name="Picture 6">
            <a:extLst>
              <a:ext uri="{FF2B5EF4-FFF2-40B4-BE49-F238E27FC236}">
                <a16:creationId xmlns:a16="http://schemas.microsoft.com/office/drawing/2014/main" id="{528D51A8-F9F5-4413-9501-C27C41A69537}"/>
              </a:ext>
            </a:extLst>
          </p:cNvPr>
          <p:cNvPicPr>
            <a:picLocks noChangeAspect="1"/>
          </p:cNvPicPr>
          <p:nvPr/>
        </p:nvPicPr>
        <p:blipFill>
          <a:blip r:embed="rId2"/>
          <a:stretch>
            <a:fillRect/>
          </a:stretch>
        </p:blipFill>
        <p:spPr>
          <a:xfrm>
            <a:off x="305371" y="3361985"/>
            <a:ext cx="2901379" cy="1914910"/>
          </a:xfrm>
          <a:prstGeom prst="rect">
            <a:avLst/>
          </a:prstGeom>
        </p:spPr>
      </p:pic>
    </p:spTree>
    <p:extLst>
      <p:ext uri="{BB962C8B-B14F-4D97-AF65-F5344CB8AC3E}">
        <p14:creationId xmlns:p14="http://schemas.microsoft.com/office/powerpoint/2010/main" val="1952177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96779" y="733605"/>
            <a:ext cx="10712377" cy="872100"/>
          </a:xfrm>
        </p:spPr>
        <p:txBody>
          <a:bodyPr vert="horz" lIns="91440" tIns="45720" rIns="91440" bIns="45720" rtlCol="0" anchor="ctr">
            <a:normAutofit/>
          </a:bodyPr>
          <a:lstStyle/>
          <a:p>
            <a:r>
              <a:rPr lang="en-US" sz="2800" b="1" spc="-40" dirty="0">
                <a:solidFill>
                  <a:srgbClr val="FFFFFF"/>
                </a:solidFill>
              </a:rPr>
              <a:t>Friday               </a:t>
            </a:r>
            <a:br>
              <a:rPr lang="en-US" sz="2800" b="1" spc="-40" dirty="0">
                <a:solidFill>
                  <a:srgbClr val="FFFFFF"/>
                </a:solidFill>
              </a:rPr>
            </a:br>
            <a:r>
              <a:rPr lang="en-US" sz="2800" b="1" spc="-40" dirty="0">
                <a:solidFill>
                  <a:srgbClr val="FFFFFF"/>
                </a:solidFill>
              </a:rPr>
              <a:t>Praying with 8 Clare</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dirty="0">
                <a:solidFill>
                  <a:srgbClr val="FFFFFF"/>
                </a:solidFill>
              </a:rPr>
              <a:pPr lvl="0">
                <a:spcAft>
                  <a:spcPts val="600"/>
                </a:spcAft>
              </a:pPr>
              <a:t>22</a:t>
            </a:fld>
            <a:endParaRPr lang="en-US" noProof="0">
              <a:solidFill>
                <a:srgbClr val="FFFFFF"/>
              </a:solidFill>
            </a:endParaRPr>
          </a:p>
        </p:txBody>
      </p:sp>
      <p:sp>
        <p:nvSpPr>
          <p:cNvPr id="2" name="TextBox 1">
            <a:extLst>
              <a:ext uri="{FF2B5EF4-FFF2-40B4-BE49-F238E27FC236}">
                <a16:creationId xmlns:a16="http://schemas.microsoft.com/office/drawing/2014/main" id="{5DAF19B9-5CBC-4212-9423-6D89EA28B29C}"/>
              </a:ext>
            </a:extLst>
          </p:cNvPr>
          <p:cNvSpPr txBox="1"/>
          <p:nvPr/>
        </p:nvSpPr>
        <p:spPr>
          <a:xfrm>
            <a:off x="959186" y="3873271"/>
            <a:ext cx="10067827" cy="2585323"/>
          </a:xfrm>
          <a:prstGeom prst="rect">
            <a:avLst/>
          </a:prstGeom>
          <a:solidFill>
            <a:schemeClr val="accent6">
              <a:lumMod val="60000"/>
              <a:lumOff val="40000"/>
            </a:schemeClr>
          </a:solidFill>
          <a:ln w="38100">
            <a:solidFill>
              <a:schemeClr val="accent1"/>
            </a:solidFill>
          </a:ln>
        </p:spPr>
        <p:txBody>
          <a:bodyPr wrap="square" rtlCol="0">
            <a:spAutoFit/>
          </a:bodyPr>
          <a:lstStyle/>
          <a:p>
            <a:r>
              <a:rPr lang="en-GB" b="0" i="0" dirty="0">
                <a:solidFill>
                  <a:srgbClr val="000000"/>
                </a:solidFill>
                <a:effectLst/>
                <a:latin typeface="Aptos"/>
              </a:rPr>
              <a:t>The story of the Good Samaritan teaches us that we should always help anyone in need even if they are our enemies or we don't know them. We could do this in our daily life by helping a homeless person on the streets, helping some of the new Year 7s find their way around the school or by having good sportsmanship in sports. </a:t>
            </a:r>
            <a:br>
              <a:rPr lang="en-GB" b="0" i="0" dirty="0">
                <a:solidFill>
                  <a:srgbClr val="000000"/>
                </a:solidFill>
                <a:effectLst/>
                <a:latin typeface="Aptos"/>
              </a:rPr>
            </a:br>
            <a:r>
              <a:rPr lang="en-GB" b="0" i="0" dirty="0">
                <a:solidFill>
                  <a:srgbClr val="000000"/>
                </a:solidFill>
                <a:effectLst/>
                <a:latin typeface="Aptos"/>
              </a:rPr>
              <a:t>An amazing example of someone being a good </a:t>
            </a:r>
            <a:r>
              <a:rPr lang="en-GB" dirty="0">
                <a:solidFill>
                  <a:srgbClr val="000000"/>
                </a:solidFill>
                <a:latin typeface="Aptos"/>
              </a:rPr>
              <a:t>S</a:t>
            </a:r>
            <a:r>
              <a:rPr lang="en-GB" b="0" i="0" dirty="0">
                <a:solidFill>
                  <a:srgbClr val="000000"/>
                </a:solidFill>
                <a:effectLst/>
                <a:latin typeface="Aptos"/>
              </a:rPr>
              <a:t>amaritan happened during the summer holidays. Adam </a:t>
            </a:r>
            <a:r>
              <a:rPr lang="en-GB" b="0" i="0" dirty="0" err="1">
                <a:solidFill>
                  <a:srgbClr val="000000"/>
                </a:solidFill>
                <a:effectLst/>
                <a:latin typeface="Aptos"/>
              </a:rPr>
              <a:t>Kelwick</a:t>
            </a:r>
            <a:r>
              <a:rPr lang="en-GB" b="0" i="0" dirty="0">
                <a:solidFill>
                  <a:srgbClr val="000000"/>
                </a:solidFill>
                <a:effectLst/>
                <a:latin typeface="Aptos"/>
              </a:rPr>
              <a:t> is an Imam at a local mosque in Kensington. During the riots in Liverpool this summer, the mosque was targeted by the rioters. Instead of being unfriendly towards the rioters he gave out soft drinks and snacks to those rioting outside the mosque. Adam showed love to the rioters even though they were showing hate to him and this is an amazing act of kindness just like what the Good Samaritan did. </a:t>
            </a:r>
            <a:r>
              <a:rPr lang="en-GB" b="1" i="0" dirty="0">
                <a:solidFill>
                  <a:srgbClr val="000000"/>
                </a:solidFill>
                <a:effectLst/>
                <a:latin typeface="Aptos"/>
              </a:rPr>
              <a:t>LM</a:t>
            </a:r>
            <a:endParaRPr lang="en-GB" b="1" dirty="0"/>
          </a:p>
        </p:txBody>
      </p:sp>
      <p:pic>
        <p:nvPicPr>
          <p:cNvPr id="3" name="Picture 2">
            <a:extLst>
              <a:ext uri="{FF2B5EF4-FFF2-40B4-BE49-F238E27FC236}">
                <a16:creationId xmlns:a16="http://schemas.microsoft.com/office/drawing/2014/main" id="{F757F491-57F3-497D-8985-129AE2DE7DAC}"/>
              </a:ext>
            </a:extLst>
          </p:cNvPr>
          <p:cNvPicPr>
            <a:picLocks noChangeAspect="1"/>
          </p:cNvPicPr>
          <p:nvPr/>
        </p:nvPicPr>
        <p:blipFill>
          <a:blip r:embed="rId2"/>
          <a:stretch>
            <a:fillRect/>
          </a:stretch>
        </p:blipFill>
        <p:spPr>
          <a:xfrm>
            <a:off x="5993100" y="327582"/>
            <a:ext cx="6003828" cy="3377153"/>
          </a:xfrm>
          <a:prstGeom prst="rect">
            <a:avLst/>
          </a:prstGeom>
        </p:spPr>
      </p:pic>
      <p:sp>
        <p:nvSpPr>
          <p:cNvPr id="7" name="TextBox 6">
            <a:extLst>
              <a:ext uri="{FF2B5EF4-FFF2-40B4-BE49-F238E27FC236}">
                <a16:creationId xmlns:a16="http://schemas.microsoft.com/office/drawing/2014/main" id="{A51BAA24-5822-4CB9-BB6A-681531284703}"/>
              </a:ext>
            </a:extLst>
          </p:cNvPr>
          <p:cNvSpPr txBox="1"/>
          <p:nvPr/>
        </p:nvSpPr>
        <p:spPr>
          <a:xfrm>
            <a:off x="1702175" y="1816158"/>
            <a:ext cx="2601970" cy="923330"/>
          </a:xfrm>
          <a:prstGeom prst="rect">
            <a:avLst/>
          </a:prstGeom>
          <a:solidFill>
            <a:schemeClr val="accent3">
              <a:lumMod val="40000"/>
              <a:lumOff val="60000"/>
            </a:schemeClr>
          </a:solidFill>
          <a:ln w="38100">
            <a:solidFill>
              <a:schemeClr val="accent2">
                <a:lumMod val="75000"/>
              </a:schemeClr>
            </a:solidFill>
          </a:ln>
        </p:spPr>
        <p:txBody>
          <a:bodyPr wrap="square" rtlCol="0">
            <a:spAutoFit/>
          </a:bodyPr>
          <a:lstStyle/>
          <a:p>
            <a:r>
              <a:rPr lang="en-GB" sz="1800" dirty="0">
                <a:latin typeface="Calibri" panose="020F0502020204030204" pitchFamily="34" charset="0"/>
                <a:cs typeface="Calibri" panose="020F0502020204030204" pitchFamily="34" charset="0"/>
              </a:rPr>
              <a:t>Our prayers and readings today were chosen and written by 8 Clare</a:t>
            </a:r>
            <a:r>
              <a:rPr lang="en-GB" sz="1800" b="0" i="0" dirty="0">
                <a:solidFill>
                  <a:srgbClr val="000000"/>
                </a:solidFill>
                <a:effectLst/>
                <a:latin typeface="Calibri" panose="020F0502020204030204" pitchFamily="34" charset="0"/>
              </a:rPr>
              <a:t>​</a:t>
            </a:r>
            <a:endParaRPr lang="en-GB" dirty="0"/>
          </a:p>
        </p:txBody>
      </p:sp>
    </p:spTree>
    <p:extLst>
      <p:ext uri="{BB962C8B-B14F-4D97-AF65-F5344CB8AC3E}">
        <p14:creationId xmlns:p14="http://schemas.microsoft.com/office/powerpoint/2010/main" val="2536504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444572" y="760470"/>
            <a:ext cx="6614162" cy="656217"/>
          </a:xfrm>
        </p:spPr>
        <p:txBody>
          <a:bodyPr vert="horz" lIns="91440" tIns="45720" rIns="91440" bIns="45720" rtlCol="0" anchor="ctr">
            <a:noAutofit/>
          </a:bodyPr>
          <a:lstStyle/>
          <a:p>
            <a:pPr algn="r"/>
            <a:r>
              <a:rPr lang="en-US" sz="2800" b="1" spc="-40" dirty="0">
                <a:solidFill>
                  <a:srgbClr val="FFFFFF"/>
                </a:solidFill>
              </a:rPr>
              <a:t>Friday               Let us pray</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dirty="0"/>
              <a:pPr lvl="0">
                <a:spcAft>
                  <a:spcPts val="600"/>
                </a:spcAft>
              </a:pPr>
              <a:t>23</a:t>
            </a:fld>
            <a:endParaRPr lang="en-US" noProof="0"/>
          </a:p>
        </p:txBody>
      </p:sp>
      <p:sp>
        <p:nvSpPr>
          <p:cNvPr id="6" name="Content Placeholder 5">
            <a:extLst>
              <a:ext uri="{FF2B5EF4-FFF2-40B4-BE49-F238E27FC236}">
                <a16:creationId xmlns:a16="http://schemas.microsoft.com/office/drawing/2014/main" id="{7A49AA52-49E3-44D4-82D4-82A5951F8FC0}"/>
              </a:ext>
            </a:extLst>
          </p:cNvPr>
          <p:cNvSpPr>
            <a:spLocks noGrp="1"/>
          </p:cNvSpPr>
          <p:nvPr>
            <p:ph idx="1"/>
          </p:nvPr>
        </p:nvSpPr>
        <p:spPr>
          <a:xfrm>
            <a:off x="5953842" y="1951349"/>
            <a:ext cx="5610113" cy="4665830"/>
          </a:xfrm>
          <a:solidFill>
            <a:schemeClr val="accent6">
              <a:lumMod val="60000"/>
              <a:lumOff val="40000"/>
            </a:schemeClr>
          </a:solidFill>
          <a:ln w="38100">
            <a:solidFill>
              <a:schemeClr val="accent1"/>
            </a:solidFill>
          </a:ln>
        </p:spPr>
        <p:txBody>
          <a:bodyPr>
            <a:normAutofit fontScale="47500" lnSpcReduction="20000"/>
          </a:bodyPr>
          <a:lstStyle/>
          <a:p>
            <a:pPr algn="l" fontAlgn="base"/>
            <a:r>
              <a:rPr lang="en-GB" sz="3600" b="0" i="0" dirty="0">
                <a:solidFill>
                  <a:srgbClr val="000000"/>
                </a:solidFill>
                <a:effectLst/>
              </a:rPr>
              <a:t>Dear God,</a:t>
            </a:r>
          </a:p>
          <a:p>
            <a:pPr algn="l" fontAlgn="base"/>
            <a:r>
              <a:rPr lang="en-GB" sz="3600" b="0" i="0" dirty="0">
                <a:solidFill>
                  <a:srgbClr val="000000"/>
                </a:solidFill>
                <a:effectLst/>
              </a:rPr>
              <a:t>We pray for refugees and migrants who have had no choice but to flee from war, persecution and danger in their original countries/cities. Make sure they feel welcome to their new homes and help them find a new start where they can be happier and safer with their families.</a:t>
            </a:r>
          </a:p>
          <a:p>
            <a:pPr algn="l" fontAlgn="base"/>
            <a:r>
              <a:rPr lang="en-GB" sz="3600" b="0" i="0" dirty="0">
                <a:solidFill>
                  <a:srgbClr val="000000"/>
                </a:solidFill>
                <a:effectLst/>
              </a:rPr>
              <a:t>We pray similarly for the people who don’t understand that strangers aren’t all bad, we also ask you to help the people who don’t understand that racism, homophobia and many more learn to see past unfair judgments and try to change for the better.</a:t>
            </a:r>
          </a:p>
          <a:p>
            <a:pPr algn="l" fontAlgn="base"/>
            <a:endParaRPr lang="en-GB" sz="3600" dirty="0">
              <a:solidFill>
                <a:srgbClr val="000000"/>
              </a:solidFill>
            </a:endParaRPr>
          </a:p>
          <a:p>
            <a:pPr algn="l" fontAlgn="base"/>
            <a:r>
              <a:rPr lang="en-GB" sz="3600" b="0" i="0" dirty="0">
                <a:solidFill>
                  <a:srgbClr val="000000"/>
                </a:solidFill>
                <a:effectLst/>
              </a:rPr>
              <a:t>Finally Lord, we ask that you give us the courage we need to allow us to reach out to those who are different to us.</a:t>
            </a:r>
          </a:p>
          <a:p>
            <a:pPr algn="l" fontAlgn="base"/>
            <a:endParaRPr lang="en-GB" sz="3600" dirty="0">
              <a:solidFill>
                <a:srgbClr val="000000"/>
              </a:solidFill>
            </a:endParaRPr>
          </a:p>
          <a:p>
            <a:pPr>
              <a:spcBef>
                <a:spcPts val="0"/>
              </a:spcBef>
            </a:pPr>
            <a:r>
              <a:rPr lang="en-US" sz="3600" i="1" dirty="0"/>
              <a:t>We all respond</a:t>
            </a:r>
            <a:r>
              <a:rPr lang="en-US" sz="3600" dirty="0"/>
              <a:t>: </a:t>
            </a:r>
            <a:r>
              <a:rPr lang="en-US" sz="3600" b="1" dirty="0"/>
              <a:t>Amen.</a:t>
            </a:r>
          </a:p>
          <a:p>
            <a:pPr>
              <a:spcBef>
                <a:spcPts val="0"/>
              </a:spcBef>
            </a:pPr>
            <a:r>
              <a:rPr lang="en-US" sz="3600" dirty="0">
                <a:cs typeface="Calibri" panose="020F0502020204030204"/>
              </a:rPr>
              <a:t>St Edward: </a:t>
            </a:r>
            <a:r>
              <a:rPr lang="en-US" sz="3600" b="1" dirty="0">
                <a:cs typeface="Calibri" panose="020F0502020204030204"/>
              </a:rPr>
              <a:t>Pray for us!</a:t>
            </a:r>
          </a:p>
          <a:p>
            <a:pPr algn="l" fontAlgn="base"/>
            <a:endParaRPr lang="en-GB" sz="3600" b="0" i="0" dirty="0">
              <a:solidFill>
                <a:srgbClr val="000000"/>
              </a:solidFill>
              <a:effectLst/>
            </a:endParaRPr>
          </a:p>
          <a:p>
            <a:pPr algn="l" fontAlgn="base"/>
            <a:r>
              <a:rPr lang="en-GB" sz="3600" dirty="0">
                <a:solidFill>
                  <a:srgbClr val="000000"/>
                </a:solidFill>
              </a:rPr>
              <a:t>Prayer by MG</a:t>
            </a:r>
            <a:endParaRPr lang="en-GB" sz="3600" b="0" i="0" dirty="0">
              <a:solidFill>
                <a:srgbClr val="000000"/>
              </a:solidFill>
              <a:effectLst/>
            </a:endParaRPr>
          </a:p>
          <a:p>
            <a:endParaRPr lang="en-GB" dirty="0"/>
          </a:p>
        </p:txBody>
      </p:sp>
      <p:pic>
        <p:nvPicPr>
          <p:cNvPr id="7" name="Picture 2">
            <a:extLst>
              <a:ext uri="{FF2B5EF4-FFF2-40B4-BE49-F238E27FC236}">
                <a16:creationId xmlns:a16="http://schemas.microsoft.com/office/drawing/2014/main" id="{8007ED1A-92EB-4A8F-9666-639FB3CB4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88" y="3900116"/>
            <a:ext cx="4459005" cy="23781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444CC-70B9-44FA-BD79-A982703E99D7}"/>
              </a:ext>
            </a:extLst>
          </p:cNvPr>
          <p:cNvSpPr txBox="1"/>
          <p:nvPr/>
        </p:nvSpPr>
        <p:spPr>
          <a:xfrm>
            <a:off x="7457913" y="349914"/>
            <a:ext cx="2601970" cy="1477328"/>
          </a:xfrm>
          <a:prstGeom prst="rect">
            <a:avLst/>
          </a:prstGeom>
          <a:solidFill>
            <a:schemeClr val="accent3">
              <a:lumMod val="40000"/>
              <a:lumOff val="60000"/>
            </a:schemeClr>
          </a:solidFill>
          <a:ln w="38100">
            <a:solidFill>
              <a:schemeClr val="accent2">
                <a:lumMod val="75000"/>
              </a:schemeClr>
            </a:solidFill>
          </a:ln>
        </p:spPr>
        <p:txBody>
          <a:bodyPr wrap="square" rtlCol="0">
            <a:spAutoFit/>
          </a:bodyPr>
          <a:lstStyle/>
          <a:p>
            <a:r>
              <a:rPr lang="en-GB" sz="1800" dirty="0">
                <a:latin typeface="Calibri" panose="020F0502020204030204" pitchFamily="34" charset="0"/>
                <a:cs typeface="Calibri" panose="020F0502020204030204" pitchFamily="34" charset="0"/>
              </a:rPr>
              <a:t>Today we pray especially for pupils of 8 Clare, their families and friends and their form teacher Mr Stanford</a:t>
            </a:r>
            <a:r>
              <a:rPr lang="en-GB" sz="1800" b="0" i="0" dirty="0">
                <a:solidFill>
                  <a:srgbClr val="000000"/>
                </a:solidFill>
                <a:effectLst/>
                <a:latin typeface="Calibri" panose="020F0502020204030204" pitchFamily="34" charset="0"/>
              </a:rPr>
              <a:t>​</a:t>
            </a:r>
            <a:endParaRPr lang="en-GB" dirty="0"/>
          </a:p>
        </p:txBody>
      </p:sp>
    </p:spTree>
    <p:extLst>
      <p:ext uri="{BB962C8B-B14F-4D97-AF65-F5344CB8AC3E}">
        <p14:creationId xmlns:p14="http://schemas.microsoft.com/office/powerpoint/2010/main" val="2030410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75330" y="284738"/>
            <a:ext cx="11047013" cy="474941"/>
          </a:xfrm>
        </p:spPr>
        <p:txBody>
          <a:bodyPr vert="horz" lIns="91440" tIns="45720" rIns="91440" bIns="45720" rtlCol="0" anchor="b">
            <a:normAutofit fontScale="90000"/>
          </a:bodyPr>
          <a:lstStyle/>
          <a:p>
            <a:r>
              <a:rPr lang="en-US" sz="5400" spc="-40" dirty="0">
                <a:solidFill>
                  <a:schemeClr val="tx1"/>
                </a:solidFill>
              </a:rPr>
              <a:t>Music clubs</a:t>
            </a:r>
            <a:endParaRPr lang="en-US" sz="5400" dirty="0">
              <a:solidFill>
                <a:schemeClr val="tx1"/>
              </a:solidFill>
            </a:endParaRPr>
          </a:p>
        </p:txBody>
      </p:sp>
      <p:sp>
        <p:nvSpPr>
          <p:cNvPr id="7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a:bodyPr>
          <a:lstStyle/>
          <a:p>
            <a:pPr indent="-228600">
              <a:spcBef>
                <a:spcPts val="0"/>
              </a:spcBef>
              <a:buFont typeface="Arial" panose="020B0604020202020204" pitchFamily="34" charset="0"/>
              <a:buChar char="•"/>
            </a:pPr>
            <a:endParaRPr lang="en-US" sz="2200" dirty="0"/>
          </a:p>
          <a:p>
            <a:pPr indent="-228600">
              <a:buFont typeface="Arial" panose="020B0604020202020204" pitchFamily="34" charset="0"/>
              <a:buChar char="•"/>
            </a:pPr>
            <a:endParaRPr lang="en-US" sz="2200" dirty="0"/>
          </a:p>
          <a:p>
            <a:pPr indent="-228600">
              <a:buFont typeface="Arial" panose="020B0604020202020204" pitchFamily="34" charset="0"/>
              <a:buChar char="•"/>
            </a:pPr>
            <a:endParaRPr lang="en-US" sz="22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4D815C-8BF3-4ECF-A945-A2A7C2983AF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9" name="Content Placeholder 5">
            <a:extLst>
              <a:ext uri="{FF2B5EF4-FFF2-40B4-BE49-F238E27FC236}">
                <a16:creationId xmlns:a16="http://schemas.microsoft.com/office/drawing/2014/main" id="{9A9E8482-F667-4363-9611-2F083908BFE7}"/>
              </a:ext>
            </a:extLst>
          </p:cNvPr>
          <p:cNvGraphicFramePr>
            <a:graphicFrameLocks/>
          </p:cNvGraphicFramePr>
          <p:nvPr>
            <p:extLst>
              <p:ext uri="{D42A27DB-BD31-4B8C-83A1-F6EECF244321}">
                <p14:modId xmlns:p14="http://schemas.microsoft.com/office/powerpoint/2010/main" val="3244212752"/>
              </p:ext>
            </p:extLst>
          </p:nvPr>
        </p:nvGraphicFramePr>
        <p:xfrm>
          <a:off x="726786" y="136525"/>
          <a:ext cx="11391000" cy="6585458"/>
        </p:xfrm>
        <a:graphic>
          <a:graphicData uri="http://schemas.openxmlformats.org/drawingml/2006/table">
            <a:tbl>
              <a:tblPr firstRow="1" firstCol="1" bandRow="1"/>
              <a:tblGrid>
                <a:gridCol w="2118726">
                  <a:extLst>
                    <a:ext uri="{9D8B030D-6E8A-4147-A177-3AD203B41FA5}">
                      <a16:colId xmlns:a16="http://schemas.microsoft.com/office/drawing/2014/main" val="581538319"/>
                    </a:ext>
                  </a:extLst>
                </a:gridCol>
                <a:gridCol w="4109871">
                  <a:extLst>
                    <a:ext uri="{9D8B030D-6E8A-4147-A177-3AD203B41FA5}">
                      <a16:colId xmlns:a16="http://schemas.microsoft.com/office/drawing/2014/main" val="4057553191"/>
                    </a:ext>
                  </a:extLst>
                </a:gridCol>
                <a:gridCol w="5162403">
                  <a:extLst>
                    <a:ext uri="{9D8B030D-6E8A-4147-A177-3AD203B41FA5}">
                      <a16:colId xmlns:a16="http://schemas.microsoft.com/office/drawing/2014/main" val="1514854005"/>
                    </a:ext>
                  </a:extLst>
                </a:gridCol>
              </a:tblGrid>
              <a:tr h="368476">
                <a:tc>
                  <a:txBody>
                    <a:bodyPr/>
                    <a:lstStyle/>
                    <a:p>
                      <a:pPr algn="ctr">
                        <a:lnSpc>
                          <a:spcPct val="115000"/>
                        </a:lnSpc>
                        <a:spcAft>
                          <a:spcPts val="10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2985" marR="2298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Form Time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After-school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(3:10-4.10)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3267127"/>
                  </a:ext>
                </a:extLst>
              </a:tr>
              <a:tr h="1486593">
                <a:tc>
                  <a:txBody>
                    <a:bodyPr/>
                    <a:lstStyle/>
                    <a:p>
                      <a:pPr algn="ctr">
                        <a:lnSpc>
                          <a:spcPct val="115000"/>
                        </a:lnSpc>
                        <a:spcAft>
                          <a:spcPts val="1000"/>
                        </a:spcAft>
                      </a:pPr>
                      <a:r>
                        <a:rPr lang="en-GB" sz="900" b="1" u="sng" dirty="0">
                          <a:effectLst/>
                          <a:latin typeface="Calibri" panose="020F0502020204030204" pitchFamily="34" charset="0"/>
                          <a:ea typeface="Calibri" panose="020F0502020204030204" pitchFamily="34" charset="0"/>
                          <a:cs typeface="Times New Roman" panose="02020603050405020304" pitchFamily="18" charset="0"/>
                        </a:rPr>
                        <a:t>Monday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GCSE/A Level Performance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&amp; other times Mon/Tues/Wed as arranged</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M009 (Recital Room)</a:t>
                      </a:r>
                    </a:p>
                    <a:p>
                      <a:pPr algn="ctr">
                        <a:lnSpc>
                          <a:spcPct val="115000"/>
                        </a:lnSpc>
                        <a:spcAft>
                          <a:spcPts val="1000"/>
                        </a:spcAft>
                      </a:pPr>
                      <a:r>
                        <a:rPr lang="en-GB" sz="900" i="1" dirty="0">
                          <a:effectLst/>
                          <a:latin typeface="Calibri" panose="020F0502020204030204" pitchFamily="34" charset="0"/>
                          <a:ea typeface="Calibri" panose="020F0502020204030204" pitchFamily="34" charset="0"/>
                          <a:cs typeface="Times New Roman" panose="02020603050405020304" pitchFamily="18" charset="0"/>
                        </a:rPr>
                        <a:t>Mr Luxton</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Guitar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a:effectLst/>
                          <a:latin typeface="Calibri" panose="020F0502020204030204" pitchFamily="34" charset="0"/>
                          <a:ea typeface="Calibri" panose="020F0502020204030204" pitchFamily="34" charset="0"/>
                          <a:cs typeface="Times New Roman" panose="02020603050405020304" pitchFamily="18" charset="0"/>
                        </a:rPr>
                        <a:t>M008 </a:t>
                      </a:r>
                      <a:r>
                        <a:rPr lang="en-GB" sz="900" i="1">
                          <a:effectLst/>
                          <a:latin typeface="Calibri" panose="020F0502020204030204" pitchFamily="34" charset="0"/>
                          <a:ea typeface="Calibri" panose="020F0502020204030204" pitchFamily="34" charset="0"/>
                          <a:cs typeface="Times New Roman" panose="02020603050405020304" pitchFamily="18" charset="0"/>
                        </a:rPr>
                        <a:t>Mr Kee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Year 9 Music Theory Club (to 3.40)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a:effectLst/>
                          <a:latin typeface="Calibri" panose="020F0502020204030204" pitchFamily="34" charset="0"/>
                          <a:ea typeface="Calibri" panose="020F0502020204030204" pitchFamily="34" charset="0"/>
                          <a:cs typeface="Times New Roman" panose="02020603050405020304" pitchFamily="18" charset="0"/>
                        </a:rPr>
                        <a:t>(SMPs Week A;</a:t>
                      </a:r>
                    </a:p>
                    <a:p>
                      <a:pPr algn="ctr">
                        <a:lnSpc>
                          <a:spcPct val="115000"/>
                        </a:lnSpc>
                        <a:spcAft>
                          <a:spcPts val="1000"/>
                        </a:spcAft>
                      </a:pPr>
                      <a:r>
                        <a:rPr lang="en-GB" sz="900">
                          <a:effectLst/>
                          <a:latin typeface="Calibri" panose="020F0502020204030204" pitchFamily="34" charset="0"/>
                          <a:ea typeface="Calibri" panose="020F0502020204030204" pitchFamily="34" charset="0"/>
                          <a:cs typeface="Times New Roman" panose="02020603050405020304" pitchFamily="18" charset="0"/>
                        </a:rPr>
                        <a:t>Choristers Week B)</a:t>
                      </a:r>
                    </a:p>
                    <a:p>
                      <a:pPr algn="ctr">
                        <a:lnSpc>
                          <a:spcPct val="115000"/>
                        </a:lnSpc>
                        <a:spcAft>
                          <a:spcPts val="1000"/>
                        </a:spcAft>
                      </a:pPr>
                      <a:r>
                        <a:rPr lang="en-GB" sz="900">
                          <a:effectLst/>
                          <a:latin typeface="Calibri" panose="020F0502020204030204" pitchFamily="34" charset="0"/>
                          <a:ea typeface="Calibri" panose="020F0502020204030204" pitchFamily="34" charset="0"/>
                          <a:cs typeface="Times New Roman" panose="02020603050405020304" pitchFamily="18" charset="0"/>
                        </a:rPr>
                        <a:t>M006 (Music Room 2)</a:t>
                      </a:r>
                    </a:p>
                    <a:p>
                      <a:pPr algn="ctr">
                        <a:lnSpc>
                          <a:spcPct val="115000"/>
                        </a:lnSpc>
                        <a:spcAft>
                          <a:spcPts val="1000"/>
                        </a:spcAft>
                      </a:pPr>
                      <a:r>
                        <a:rPr lang="en-GB" sz="900" i="1">
                          <a:effectLst/>
                          <a:latin typeface="Calibri" panose="020F0502020204030204" pitchFamily="34" charset="0"/>
                          <a:ea typeface="Calibri" panose="020F0502020204030204" pitchFamily="34" charset="0"/>
                          <a:cs typeface="Times New Roman" panose="02020603050405020304" pitchFamily="18" charset="0"/>
                        </a:rPr>
                        <a:t> Dr Howard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418527"/>
                  </a:ext>
                </a:extLst>
              </a:tr>
              <a:tr h="1864131">
                <a:tc>
                  <a:txBody>
                    <a:bodyPr/>
                    <a:lstStyle/>
                    <a:p>
                      <a:pPr algn="ctr">
                        <a:lnSpc>
                          <a:spcPct val="115000"/>
                        </a:lnSpc>
                        <a:spcAft>
                          <a:spcPts val="1000"/>
                        </a:spcAft>
                      </a:pPr>
                      <a:r>
                        <a:rPr lang="en-GB" sz="900" b="1" u="sng" dirty="0">
                          <a:effectLst/>
                          <a:latin typeface="Calibri" panose="020F0502020204030204" pitchFamily="34" charset="0"/>
                          <a:ea typeface="Calibri" panose="020F0502020204030204" pitchFamily="34" charset="0"/>
                          <a:cs typeface="Times New Roman" panose="02020603050405020304" pitchFamily="18" charset="0"/>
                        </a:rPr>
                        <a:t>Tuesday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Young Voices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M009 (Recital Room)</a:t>
                      </a:r>
                    </a:p>
                    <a:p>
                      <a:pPr algn="ctr">
                        <a:lnSpc>
                          <a:spcPct val="115000"/>
                        </a:lnSpc>
                        <a:spcAft>
                          <a:spcPts val="1000"/>
                        </a:spcAft>
                      </a:pPr>
                      <a:r>
                        <a:rPr lang="en-GB" sz="900" i="1" dirty="0">
                          <a:effectLst/>
                          <a:latin typeface="Calibri" panose="020F0502020204030204" pitchFamily="34" charset="0"/>
                          <a:ea typeface="Calibri" panose="020F0502020204030204" pitchFamily="34" charset="0"/>
                          <a:cs typeface="Times New Roman" panose="02020603050405020304" pitchFamily="18" charset="0"/>
                        </a:rPr>
                        <a:t>Mr O’Keeffe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Senior Choir</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M009 (Recital Room)</a:t>
                      </a:r>
                    </a:p>
                    <a:p>
                      <a:pPr algn="ctr">
                        <a:lnSpc>
                          <a:spcPct val="115000"/>
                        </a:lnSpc>
                        <a:spcAft>
                          <a:spcPts val="1000"/>
                        </a:spcAft>
                      </a:pPr>
                      <a:r>
                        <a:rPr lang="en-GB" sz="900" i="1" dirty="0">
                          <a:effectLst/>
                          <a:latin typeface="Calibri" panose="020F0502020204030204" pitchFamily="34" charset="0"/>
                          <a:ea typeface="Calibri" panose="020F0502020204030204" pitchFamily="34" charset="0"/>
                          <a:cs typeface="Times New Roman" panose="02020603050405020304" pitchFamily="18" charset="0"/>
                        </a:rPr>
                        <a:t>Mr O’Keeffe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KS3 Music Club (Keyboards, Theory &amp; Instruments)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M006 (Music Room 2)</a:t>
                      </a:r>
                    </a:p>
                    <a:p>
                      <a:pPr algn="ctr">
                        <a:lnSpc>
                          <a:spcPct val="115000"/>
                        </a:lnSpc>
                        <a:spcAft>
                          <a:spcPts val="1000"/>
                        </a:spcAft>
                      </a:pPr>
                      <a:r>
                        <a:rPr lang="en-GB" sz="900" i="1" dirty="0">
                          <a:effectLst/>
                          <a:latin typeface="Calibri" panose="020F0502020204030204" pitchFamily="34" charset="0"/>
                          <a:ea typeface="Calibri" panose="020F0502020204030204" pitchFamily="34" charset="0"/>
                          <a:cs typeface="Times New Roman" panose="02020603050405020304" pitchFamily="18" charset="0"/>
                        </a:rPr>
                        <a:t>Mrs Pritchard &amp; Dr Howard</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Brass Ensemble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M007 (Music Room 1)</a:t>
                      </a:r>
                      <a:r>
                        <a:rPr lang="en-GB" sz="900" i="1" dirty="0">
                          <a:effectLst/>
                          <a:latin typeface="Calibri" panose="020F0502020204030204" pitchFamily="34" charset="0"/>
                          <a:ea typeface="Calibri" panose="020F0502020204030204" pitchFamily="34" charset="0"/>
                          <a:cs typeface="Times New Roman" panose="02020603050405020304" pitchFamily="18" charset="0"/>
                        </a:rPr>
                        <a:t> Mr Knowles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1992244"/>
                  </a:ext>
                </a:extLst>
              </a:tr>
              <a:tr h="592100">
                <a:tc>
                  <a:txBody>
                    <a:bodyPr/>
                    <a:lstStyle/>
                    <a:p>
                      <a:pPr algn="ctr">
                        <a:lnSpc>
                          <a:spcPct val="115000"/>
                        </a:lnSpc>
                        <a:spcAft>
                          <a:spcPts val="1000"/>
                        </a:spcAft>
                      </a:pPr>
                      <a:r>
                        <a:rPr lang="en-GB" sz="900" b="1" u="sng">
                          <a:effectLst/>
                          <a:latin typeface="Calibri" panose="020F0502020204030204" pitchFamily="34" charset="0"/>
                          <a:ea typeface="Calibri" panose="020F0502020204030204" pitchFamily="34" charset="0"/>
                          <a:cs typeface="Times New Roman" panose="02020603050405020304" pitchFamily="18" charset="0"/>
                        </a:rPr>
                        <a:t>Wednesday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i="1">
                          <a:effectLst/>
                          <a:latin typeface="Calibri" panose="020F050202020403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College Consort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a:effectLst/>
                          <a:latin typeface="Calibri" panose="020F0502020204030204" pitchFamily="34" charset="0"/>
                          <a:ea typeface="Calibri" panose="020F0502020204030204" pitchFamily="34" charset="0"/>
                          <a:cs typeface="Times New Roman" panose="02020603050405020304" pitchFamily="18" charset="0"/>
                        </a:rPr>
                        <a:t>M009 (Recital Room)</a:t>
                      </a:r>
                    </a:p>
                    <a:p>
                      <a:pPr algn="ctr">
                        <a:lnSpc>
                          <a:spcPct val="115000"/>
                        </a:lnSpc>
                        <a:spcAft>
                          <a:spcPts val="1000"/>
                        </a:spcAft>
                      </a:pPr>
                      <a:r>
                        <a:rPr lang="en-GB" sz="900" i="1">
                          <a:effectLst/>
                          <a:latin typeface="Calibri" panose="020F0502020204030204" pitchFamily="34" charset="0"/>
                          <a:ea typeface="Calibri" panose="020F0502020204030204" pitchFamily="34" charset="0"/>
                          <a:cs typeface="Times New Roman" panose="02020603050405020304" pitchFamily="18" charset="0"/>
                        </a:rPr>
                        <a:t>Mr O’Keeffe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Flute Choir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a:effectLst/>
                          <a:latin typeface="Calibri" panose="020F0502020204030204" pitchFamily="34" charset="0"/>
                          <a:ea typeface="Calibri" panose="020F0502020204030204" pitchFamily="34" charset="0"/>
                          <a:cs typeface="Times New Roman" panose="02020603050405020304" pitchFamily="18" charset="0"/>
                        </a:rPr>
                        <a:t>M009 (Recital Room)</a:t>
                      </a:r>
                    </a:p>
                    <a:p>
                      <a:pPr algn="ctr">
                        <a:lnSpc>
                          <a:spcPct val="115000"/>
                        </a:lnSpc>
                        <a:spcAft>
                          <a:spcPts val="1000"/>
                        </a:spcAft>
                      </a:pPr>
                      <a:r>
                        <a:rPr lang="en-GB" sz="900" i="1">
                          <a:effectLst/>
                          <a:latin typeface="Calibri" panose="020F0502020204030204" pitchFamily="34" charset="0"/>
                          <a:ea typeface="Calibri" panose="020F0502020204030204" pitchFamily="34" charset="0"/>
                          <a:cs typeface="Times New Roman" panose="02020603050405020304" pitchFamily="18" charset="0"/>
                        </a:rPr>
                        <a:t>Mr Costello</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122729"/>
                  </a:ext>
                </a:extLst>
              </a:tr>
              <a:tr h="592100">
                <a:tc>
                  <a:txBody>
                    <a:bodyPr/>
                    <a:lstStyle/>
                    <a:p>
                      <a:pPr algn="ctr">
                        <a:lnSpc>
                          <a:spcPct val="115000"/>
                        </a:lnSpc>
                        <a:spcAft>
                          <a:spcPts val="1000"/>
                        </a:spcAft>
                      </a:pPr>
                      <a:r>
                        <a:rPr lang="en-GB" sz="900" b="1" u="sng">
                          <a:effectLst/>
                          <a:latin typeface="Calibri" panose="020F0502020204030204" pitchFamily="34" charset="0"/>
                          <a:ea typeface="Calibri" panose="020F0502020204030204" pitchFamily="34" charset="0"/>
                          <a:cs typeface="Times New Roman" panose="02020603050405020304" pitchFamily="18" charset="0"/>
                        </a:rPr>
                        <a:t>Thursday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Junior Orchestra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a:effectLst/>
                          <a:latin typeface="Calibri" panose="020F0502020204030204" pitchFamily="34" charset="0"/>
                          <a:ea typeface="Calibri" panose="020F0502020204030204" pitchFamily="34" charset="0"/>
                          <a:cs typeface="Times New Roman" panose="02020603050405020304" pitchFamily="18" charset="0"/>
                        </a:rPr>
                        <a:t>M009 (Recital Room)</a:t>
                      </a:r>
                    </a:p>
                    <a:p>
                      <a:pPr algn="ctr">
                        <a:lnSpc>
                          <a:spcPct val="115000"/>
                        </a:lnSpc>
                        <a:spcAft>
                          <a:spcPts val="1000"/>
                        </a:spcAft>
                      </a:pPr>
                      <a:r>
                        <a:rPr lang="en-GB" sz="900" i="1">
                          <a:effectLst/>
                          <a:latin typeface="Calibri" panose="020F0502020204030204" pitchFamily="34" charset="0"/>
                          <a:ea typeface="Calibri" panose="020F0502020204030204" pitchFamily="34" charset="0"/>
                          <a:cs typeface="Times New Roman" panose="02020603050405020304" pitchFamily="18" charset="0"/>
                        </a:rPr>
                        <a:t>Dr Howard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Senior &amp; Chamber Orchestras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a:effectLst/>
                          <a:latin typeface="Calibri" panose="020F0502020204030204" pitchFamily="34" charset="0"/>
                          <a:ea typeface="Calibri" panose="020F0502020204030204" pitchFamily="34" charset="0"/>
                          <a:cs typeface="Times New Roman" panose="02020603050405020304" pitchFamily="18" charset="0"/>
                        </a:rPr>
                        <a:t>M009 (Recital Room)</a:t>
                      </a:r>
                    </a:p>
                    <a:p>
                      <a:pPr algn="ctr">
                        <a:lnSpc>
                          <a:spcPct val="115000"/>
                        </a:lnSpc>
                        <a:spcAft>
                          <a:spcPts val="1000"/>
                        </a:spcAft>
                      </a:pPr>
                      <a:r>
                        <a:rPr lang="en-GB" sz="900" i="1">
                          <a:effectLst/>
                          <a:latin typeface="Calibri" panose="020F0502020204030204" pitchFamily="34" charset="0"/>
                          <a:ea typeface="Calibri" panose="020F0502020204030204" pitchFamily="34" charset="0"/>
                          <a:cs typeface="Times New Roman" panose="02020603050405020304" pitchFamily="18" charset="0"/>
                        </a:rPr>
                        <a:t>Dr Howard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14954"/>
                  </a:ext>
                </a:extLst>
              </a:tr>
              <a:tr h="592100">
                <a:tc>
                  <a:txBody>
                    <a:bodyPr/>
                    <a:lstStyle/>
                    <a:p>
                      <a:pPr algn="ctr">
                        <a:lnSpc>
                          <a:spcPct val="115000"/>
                        </a:lnSpc>
                        <a:spcAft>
                          <a:spcPts val="1000"/>
                        </a:spcAft>
                      </a:pPr>
                      <a:r>
                        <a:rPr lang="en-GB" sz="900" b="1" u="sng">
                          <a:effectLst/>
                          <a:latin typeface="Calibri" panose="020F0502020204030204" pitchFamily="34" charset="0"/>
                          <a:ea typeface="Calibri" panose="020F0502020204030204" pitchFamily="34" charset="0"/>
                          <a:cs typeface="Times New Roman" panose="02020603050405020304" pitchFamily="18" charset="0"/>
                        </a:rPr>
                        <a:t>Friday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Young Voices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a:effectLst/>
                          <a:latin typeface="Calibri" panose="020F0502020204030204" pitchFamily="34" charset="0"/>
                          <a:ea typeface="Calibri" panose="020F0502020204030204" pitchFamily="34" charset="0"/>
                          <a:cs typeface="Times New Roman" panose="02020603050405020304" pitchFamily="18" charset="0"/>
                        </a:rPr>
                        <a:t>M009 (Recital Room)</a:t>
                      </a:r>
                    </a:p>
                    <a:p>
                      <a:pPr algn="ctr">
                        <a:lnSpc>
                          <a:spcPct val="115000"/>
                        </a:lnSpc>
                        <a:spcAft>
                          <a:spcPts val="1000"/>
                        </a:spcAft>
                      </a:pPr>
                      <a:r>
                        <a:rPr lang="en-GB" sz="900" i="1">
                          <a:effectLst/>
                          <a:latin typeface="Calibri" panose="020F0502020204030204" pitchFamily="34" charset="0"/>
                          <a:ea typeface="Calibri" panose="020F0502020204030204" pitchFamily="34" charset="0"/>
                          <a:cs typeface="Times New Roman" panose="02020603050405020304" pitchFamily="18" charset="0"/>
                        </a:rPr>
                        <a:t>Mr O’Keeffe</a:t>
                      </a:r>
                      <a:r>
                        <a:rPr lang="en-GB" sz="900">
                          <a:effectLst/>
                          <a:latin typeface="Calibri" panose="020F0502020204030204" pitchFamily="34" charset="0"/>
                          <a:ea typeface="Calibri" panose="020F0502020204030204" pitchFamily="34" charset="0"/>
                          <a:cs typeface="Times New Roman" panose="02020603050405020304" pitchFamily="18" charset="0"/>
                        </a:rPr>
                        <a:t> </a:t>
                      </a: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MUSIC RECITAL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M009 (Recital Room)</a:t>
                      </a:r>
                    </a:p>
                    <a:p>
                      <a:pPr algn="ctr">
                        <a:lnSpc>
                          <a:spcPct val="115000"/>
                        </a:lnSpc>
                        <a:spcAft>
                          <a:spcPts val="1000"/>
                        </a:spcAft>
                      </a:pPr>
                      <a:r>
                        <a:rPr lang="en-GB" sz="900" i="1" dirty="0">
                          <a:effectLst/>
                          <a:latin typeface="Calibri" panose="020F0502020204030204" pitchFamily="34" charset="0"/>
                          <a:ea typeface="Calibri" panose="020F0502020204030204" pitchFamily="34" charset="0"/>
                          <a:cs typeface="Times New Roman" panose="02020603050405020304" pitchFamily="18" charset="0"/>
                        </a:rPr>
                        <a:t>Dr Howard</a:t>
                      </a:r>
                      <a:r>
                        <a:rPr lang="en-GB" sz="9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985" marR="22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924275"/>
                  </a:ext>
                </a:extLst>
              </a:tr>
            </a:tbl>
          </a:graphicData>
        </a:graphic>
      </p:graphicFrame>
      <p:pic>
        <p:nvPicPr>
          <p:cNvPr id="10" name="Picture 14">
            <a:extLst>
              <a:ext uri="{FF2B5EF4-FFF2-40B4-BE49-F238E27FC236}">
                <a16:creationId xmlns:a16="http://schemas.microsoft.com/office/drawing/2014/main" id="{3AD1506A-08D4-404C-9667-9BA1D92D5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85137" y="2433668"/>
            <a:ext cx="150495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538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3000" spc="-40" dirty="0">
                <a:solidFill>
                  <a:schemeClr val="tx1"/>
                </a:solidFill>
              </a:rPr>
              <a:t>Monday</a:t>
            </a:r>
            <a:br>
              <a:rPr lang="en-US" sz="3000" spc="-40">
                <a:solidFill>
                  <a:schemeClr val="tx1"/>
                </a:solidFill>
              </a:rPr>
            </a:br>
            <a:br>
              <a:rPr lang="en-US" sz="3000" spc="-40">
                <a:solidFill>
                  <a:schemeClr val="tx1"/>
                </a:solidFill>
              </a:rPr>
            </a:br>
            <a:r>
              <a:rPr lang="en-US" sz="3000" spc="-40" dirty="0">
                <a:solidFill>
                  <a:schemeClr val="tx1"/>
                </a:solidFill>
              </a:rPr>
              <a:t>Catholic Education</a:t>
            </a:r>
          </a:p>
        </p:txBody>
      </p:sp>
      <p:sp>
        <p:nvSpPr>
          <p:cNvPr id="2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girls in blue uniforms posing for a photo&#10;&#10;Description automatically generated">
            <a:extLst>
              <a:ext uri="{FF2B5EF4-FFF2-40B4-BE49-F238E27FC236}">
                <a16:creationId xmlns:a16="http://schemas.microsoft.com/office/drawing/2014/main" id="{65E92936-36A5-A9F4-25EF-D6BDA9079F6C}"/>
              </a:ext>
            </a:extLst>
          </p:cNvPr>
          <p:cNvPicPr>
            <a:picLocks noGrp="1" noChangeAspect="1"/>
          </p:cNvPicPr>
          <p:nvPr>
            <p:ph type="pic" sz="quarter" idx="13"/>
          </p:nvPr>
        </p:nvPicPr>
        <p:blipFill rotWithShape="1">
          <a:blip r:embed="rId2"/>
          <a:srcRect l="1941" r="3799"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618408" y="1927543"/>
            <a:ext cx="7245514" cy="4934308"/>
          </a:xfrm>
        </p:spPr>
        <p:txBody>
          <a:bodyPr vert="horz" lIns="91440" tIns="45720" rIns="91440" bIns="45720" rtlCol="0" anchor="t">
            <a:noAutofit/>
          </a:bodyPr>
          <a:lstStyle/>
          <a:p>
            <a:r>
              <a:rPr lang="en-US" sz="2000" dirty="0"/>
              <a:t>Yesterday was Education Sunday.  A day to celebrate and pray for Catholic schools throughout the world.</a:t>
            </a:r>
            <a:endParaRPr lang="en-US" sz="2000" dirty="0">
              <a:cs typeface="Calibri"/>
            </a:endParaRPr>
          </a:p>
          <a:p>
            <a:r>
              <a:rPr lang="en-US" sz="2000" dirty="0"/>
              <a:t>There are approximately</a:t>
            </a:r>
            <a:endParaRPr lang="en-US" sz="2000" dirty="0">
              <a:cs typeface="Calibri" panose="020F0502020204030204"/>
            </a:endParaRPr>
          </a:p>
          <a:p>
            <a:pPr marL="400050" indent="-285750">
              <a:buChar char="•"/>
            </a:pPr>
            <a:r>
              <a:rPr lang="en-US" sz="2000" dirty="0"/>
              <a:t>150,000 Catholic schools in the world.</a:t>
            </a:r>
            <a:endParaRPr lang="en-US" sz="2000" dirty="0">
              <a:cs typeface="Calibri" panose="020F0502020204030204"/>
            </a:endParaRPr>
          </a:p>
          <a:p>
            <a:pPr marL="400050" indent="-285750">
              <a:buChar char="•"/>
            </a:pPr>
            <a:r>
              <a:rPr lang="en-US" sz="2000" dirty="0"/>
              <a:t>900,000 pupils in Catholic schools in the UK</a:t>
            </a:r>
            <a:endParaRPr lang="en-US" sz="2000" dirty="0">
              <a:cs typeface="Calibri" panose="020F0502020204030204"/>
            </a:endParaRPr>
          </a:p>
          <a:p>
            <a:r>
              <a:rPr lang="en-US" sz="2000" dirty="0"/>
              <a:t>We are part of an international family that focusses not just on exam results but cares deeply about young people's spiritual, social and academic development.</a:t>
            </a:r>
            <a:endParaRPr lang="en-US" sz="2000" dirty="0">
              <a:cs typeface="Calibri" panose="020F0502020204030204"/>
            </a:endParaRPr>
          </a:p>
          <a:p>
            <a:r>
              <a:rPr lang="en-US" sz="2000" dirty="0"/>
              <a:t>Our school, like many other Catholic schools, was founded to provide children with an education who did not have the opportunity to go to school.  Loreto Catholic school in Rumbek, South Sudan is working hard to provide and education for girls in an area where only 2% of them go to secondary school.  Watch </a:t>
            </a:r>
            <a:r>
              <a:rPr lang="en-US" sz="2000" dirty="0" err="1"/>
              <a:t>thisshort</a:t>
            </a:r>
            <a:r>
              <a:rPr lang="en-US" sz="2000" dirty="0"/>
              <a:t> video to find out more </a:t>
            </a:r>
            <a:r>
              <a:rPr lang="en-US" sz="2000" dirty="0">
                <a:hlinkClick r:id="rId3"/>
              </a:rPr>
              <a:t>https://youtu.be/UlbupkVrlPs</a:t>
            </a:r>
            <a:endParaRPr lang="en-US" sz="2000" dirty="0">
              <a:cs typeface="Calibri" panose="020F0502020204030204"/>
            </a:endParaRPr>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smtClean="0">
                <a:solidFill>
                  <a:prstClr val="black">
                    <a:tint val="75000"/>
                  </a:prstClr>
                </a:solidFill>
                <a:latin typeface="Calibri" panose="020F0502020204030204"/>
              </a:rPr>
              <a:pPr>
                <a:spcAft>
                  <a:spcPts val="600"/>
                </a:spcAft>
                <a:defRPr/>
              </a:pPr>
              <a:t>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8074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a:solidFill>
                  <a:schemeClr val="tx1"/>
                </a:solidFill>
              </a:rPr>
              <a:t>Monday                  God's Word</a:t>
            </a:r>
          </a:p>
        </p:txBody>
      </p:sp>
      <p:sp>
        <p:nvSpPr>
          <p:cNvPr id="26"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n open book on a table&#10;&#10;Description automatically generated">
            <a:extLst>
              <a:ext uri="{FF2B5EF4-FFF2-40B4-BE49-F238E27FC236}">
                <a16:creationId xmlns:a16="http://schemas.microsoft.com/office/drawing/2014/main" id="{D709BBF7-4DEB-12F8-D2B3-10DA43122565}"/>
              </a:ext>
            </a:extLst>
          </p:cNvPr>
          <p:cNvPicPr>
            <a:picLocks noGrp="1" noChangeAspect="1"/>
          </p:cNvPicPr>
          <p:nvPr>
            <p:ph type="pic" sz="quarter" idx="13"/>
          </p:nvPr>
        </p:nvPicPr>
        <p:blipFill rotWithShape="1">
          <a:blip r:embed="rId2"/>
          <a:srcRect l="18916" r="19345"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a:bodyPr>
          <a:lstStyle/>
          <a:p>
            <a:r>
              <a:rPr lang="en-US" sz="2200" b="1"/>
              <a:t>A reading from Matthew's Gospel</a:t>
            </a:r>
            <a:endParaRPr lang="en-US"/>
          </a:p>
          <a:p>
            <a:r>
              <a:rPr lang="en-US" sz="2200"/>
              <a:t>Then people brought little children to Jesus for him to place his hands on them and pray for them. But the disciples rebuked them.</a:t>
            </a:r>
            <a:endParaRPr lang="en-US" sz="2200">
              <a:cs typeface="Calibri" panose="020F0502020204030204"/>
            </a:endParaRPr>
          </a:p>
          <a:p>
            <a:r>
              <a:rPr lang="en-US" sz="2200"/>
              <a:t>Jesus said, “Let the little children come to me, and do not hinder them, for the kingdom of heaven belongs to such as these.” When he had placed his hands on them, he went on from there.</a:t>
            </a:r>
            <a:endParaRPr lang="en-US" sz="2200">
              <a:cs typeface="Calibri" panose="020F0502020204030204"/>
            </a:endParaRPr>
          </a:p>
          <a:p>
            <a:r>
              <a:rPr lang="en-US" sz="2200"/>
              <a:t>The word of the Lord</a:t>
            </a:r>
            <a:br>
              <a:rPr lang="en-US" sz="2200" dirty="0"/>
            </a:br>
            <a:r>
              <a:rPr lang="en-US" sz="2200" i="1"/>
              <a:t>We all respond:</a:t>
            </a:r>
            <a:r>
              <a:rPr lang="en-US" sz="2200" dirty="0"/>
              <a:t> </a:t>
            </a:r>
            <a:r>
              <a:rPr lang="en-US" sz="2200" b="1"/>
              <a:t>Thanks be to God</a:t>
            </a:r>
            <a:endParaRPr lang="en-US" sz="2200" b="1">
              <a:cs typeface="Calibri" panose="020F0502020204030204"/>
            </a:endParaRPr>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74753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3000" spc="-40">
                <a:solidFill>
                  <a:schemeClr val="tx1"/>
                </a:solidFill>
              </a:rPr>
              <a:t>Monday</a:t>
            </a:r>
            <a:br>
              <a:rPr lang="en-US" sz="3000" spc="-40">
                <a:solidFill>
                  <a:schemeClr val="tx1"/>
                </a:solidFill>
              </a:rPr>
            </a:br>
            <a:br>
              <a:rPr lang="en-US" sz="3000" spc="-40">
                <a:solidFill>
                  <a:schemeClr val="tx1"/>
                </a:solidFill>
              </a:rPr>
            </a:br>
            <a:r>
              <a:rPr lang="en-US" sz="3000" spc="-40">
                <a:solidFill>
                  <a:schemeClr val="tx1"/>
                </a:solidFill>
              </a:rPr>
              <a:t>Let us pray</a:t>
            </a:r>
          </a:p>
        </p:txBody>
      </p:sp>
      <p:sp>
        <p:nvSpPr>
          <p:cNvPr id="26"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teaching children in a classroom&#10;&#10;Description automatically generated">
            <a:extLst>
              <a:ext uri="{FF2B5EF4-FFF2-40B4-BE49-F238E27FC236}">
                <a16:creationId xmlns:a16="http://schemas.microsoft.com/office/drawing/2014/main" id="{6C08E860-3F85-748B-5919-D7AFF656EACB}"/>
              </a:ext>
            </a:extLst>
          </p:cNvPr>
          <p:cNvPicPr>
            <a:picLocks noChangeAspect="1"/>
          </p:cNvPicPr>
          <p:nvPr/>
        </p:nvPicPr>
        <p:blipFill rotWithShape="1">
          <a:blip r:embed="rId2"/>
          <a:srcRect l="20838" r="20249"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lnSpcReduction="10000"/>
          </a:bodyPr>
          <a:lstStyle/>
          <a:p>
            <a:r>
              <a:rPr lang="en-US" sz="2000" dirty="0"/>
              <a:t>Lord, Thank you for the gift of Catholic schools.</a:t>
            </a:r>
            <a:endParaRPr lang="en-US" dirty="0"/>
          </a:p>
          <a:p>
            <a:r>
              <a:rPr lang="en-US" sz="2000" dirty="0"/>
              <a:t>Thank you for all those throughout history who have given their talents to educating our young people. </a:t>
            </a:r>
            <a:endParaRPr lang="en-US" sz="2000" dirty="0">
              <a:cs typeface="Calibri" panose="020F0502020204030204"/>
            </a:endParaRPr>
          </a:p>
          <a:p>
            <a:r>
              <a:rPr lang="en-US" sz="2000" dirty="0"/>
              <a:t>Let us pray for all those who contribute to the running of our schools: leaders and classroom teachers, support staff, kitchen staff, maintenance staff, governors and chaplains. We thank them for their dedication and pray that they may know your blessing in their work. </a:t>
            </a:r>
            <a:endParaRPr lang="en-US" sz="2000" dirty="0">
              <a:cs typeface="Calibri" panose="020F0502020204030204"/>
            </a:endParaRPr>
          </a:p>
          <a:p>
            <a:r>
              <a:rPr lang="en-US" sz="2000" dirty="0"/>
              <a:t>Thank you for our pupils. May your love strengthen and nurture them through the influence and example of those who care for them. We pray that through their time at school they will flourish and grow to discover who you have called them to be. </a:t>
            </a:r>
            <a:endParaRPr lang="en-US" sz="2000" dirty="0">
              <a:cs typeface="Calibri" panose="020F0502020204030204"/>
            </a:endParaRPr>
          </a:p>
          <a:p>
            <a:pPr>
              <a:spcBef>
                <a:spcPts val="0"/>
              </a:spcBef>
            </a:pPr>
            <a:r>
              <a:rPr lang="en-US" sz="2000" i="1" dirty="0"/>
              <a:t>We all respond</a:t>
            </a:r>
            <a:r>
              <a:rPr lang="en-US" sz="2000" dirty="0"/>
              <a:t>: </a:t>
            </a:r>
            <a:r>
              <a:rPr lang="en-US" sz="2000" b="1" dirty="0"/>
              <a:t>Amen.</a:t>
            </a:r>
            <a:endParaRPr lang="en-US" sz="2000" b="1" dirty="0">
              <a:cs typeface="Calibri" panose="020F0502020204030204"/>
            </a:endParaRP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smtClean="0">
                <a:solidFill>
                  <a:prstClr val="black">
                    <a:tint val="75000"/>
                  </a:prstClr>
                </a:solidFill>
                <a:latin typeface="Calibri" panose="020F0502020204030204"/>
              </a:rPr>
              <a:pPr>
                <a:spcAft>
                  <a:spcPts val="600"/>
                </a:spcAft>
                <a:defRPr/>
              </a:pPr>
              <a:t>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65893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Tuesday Notices</a:t>
            </a:r>
            <a:endParaRPr lang="en-US" sz="5400" dirty="0">
              <a:solidFill>
                <a:schemeClr val="tx1"/>
              </a:solidFill>
            </a:endParaRPr>
          </a:p>
        </p:txBody>
      </p:sp>
      <p:sp>
        <p:nvSpPr>
          <p:cNvPr id="7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Sticky notes on a wall">
            <a:extLst>
              <a:ext uri="{FF2B5EF4-FFF2-40B4-BE49-F238E27FC236}">
                <a16:creationId xmlns:a16="http://schemas.microsoft.com/office/drawing/2014/main" id="{B66C669A-1A71-1BD7-1D22-52CD64E96B16}"/>
              </a:ext>
            </a:extLst>
          </p:cNvPr>
          <p:cNvPicPr>
            <a:picLocks noChangeAspect="1"/>
          </p:cNvPicPr>
          <p:nvPr/>
        </p:nvPicPr>
        <p:blipFill rotWithShape="1">
          <a:blip r:embed="rId2"/>
          <a:srcRect l="17837" r="16419"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a:bodyPr>
          <a:lstStyle/>
          <a:p>
            <a:pPr indent="-228600">
              <a:spcBef>
                <a:spcPts val="0"/>
              </a:spcBef>
              <a:buFont typeface="Arial" panose="020B0604020202020204" pitchFamily="34" charset="0"/>
              <a:buChar char="•"/>
            </a:pPr>
            <a:endParaRPr lang="en-US" sz="2200"/>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21494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02227" y="598698"/>
            <a:ext cx="3020452" cy="1434415"/>
          </a:xfrm>
        </p:spPr>
        <p:txBody>
          <a:bodyPr vert="horz" lIns="91440" tIns="45720" rIns="91440" bIns="45720" rtlCol="0" anchor="b">
            <a:normAutofit fontScale="90000"/>
          </a:bodyPr>
          <a:lstStyle/>
          <a:p>
            <a:r>
              <a:rPr lang="en-US" b="1" spc="-40" dirty="0">
                <a:solidFill>
                  <a:schemeClr val="tx1"/>
                </a:solidFill>
              </a:rPr>
              <a:t>Tuesday – </a:t>
            </a:r>
            <a:br>
              <a:rPr lang="en-US" sz="3000" spc="-40" dirty="0">
                <a:solidFill>
                  <a:schemeClr val="tx1"/>
                </a:solidFill>
              </a:rPr>
            </a:br>
            <a:r>
              <a:rPr lang="en-US" sz="3000" spc="-40" dirty="0">
                <a:solidFill>
                  <a:schemeClr val="tx1"/>
                </a:solidFill>
              </a:rPr>
              <a:t>To think about</a:t>
            </a:r>
            <a:br>
              <a:rPr lang="en-US" sz="3000" spc="-40" dirty="0">
                <a:solidFill>
                  <a:schemeClr val="tx1"/>
                </a:solidFill>
              </a:rPr>
            </a:br>
            <a:br>
              <a:rPr lang="en-US" sz="3000" spc="-40" dirty="0">
                <a:solidFill>
                  <a:schemeClr val="tx1"/>
                </a:solidFill>
              </a:rPr>
            </a:br>
            <a:endParaRPr lang="en-US" sz="3000" spc="-40" dirty="0">
              <a:solidFill>
                <a:schemeClr val="tx1"/>
              </a:solidFill>
            </a:endParaRPr>
          </a:p>
        </p:txBody>
      </p:sp>
      <p:sp>
        <p:nvSpPr>
          <p:cNvPr id="2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730962" y="1971070"/>
            <a:ext cx="7245514" cy="4934308"/>
          </a:xfrm>
        </p:spPr>
        <p:txBody>
          <a:bodyPr vert="horz" lIns="91440" tIns="45720" rIns="91440" bIns="45720" rtlCol="0" anchor="t">
            <a:noAutofit/>
          </a:bodyPr>
          <a:lstStyle/>
          <a:p>
            <a:r>
              <a:rPr lang="en-US" sz="2000" dirty="0"/>
              <a:t>The Paralympics ended with on Sunday.  Great Britain came second overall with 49 gold medals.  It has been an inspiring fortnight showcasing amazing athletes performing at the top of their disciplines.  The men’s amputee 100m record is only 1 second behind Usain Bolt’s world record of 9.58 seconds.</a:t>
            </a:r>
          </a:p>
          <a:p>
            <a:endParaRPr lang="en-US" sz="2000" dirty="0">
              <a:cs typeface="Calibri" panose="020F0502020204030204"/>
            </a:endParaRPr>
          </a:p>
          <a:p>
            <a:r>
              <a:rPr lang="en-US" sz="2000" dirty="0">
                <a:cs typeface="Calibri" panose="020F0502020204030204"/>
              </a:rPr>
              <a:t>The Paralympians have all had extra hurdles to overcome, but are competing </a:t>
            </a:r>
            <a:r>
              <a:rPr lang="en-US" sz="2000" u="sng" dirty="0">
                <a:cs typeface="Calibri" panose="020F0502020204030204"/>
              </a:rPr>
              <a:t>because</a:t>
            </a:r>
            <a:r>
              <a:rPr lang="en-US" sz="2000" dirty="0">
                <a:cs typeface="Calibri" panose="020F0502020204030204"/>
              </a:rPr>
              <a:t> they have a disability – their disability has allowed them to excel.  This is what St Paul is talking about in today’s reading when he says ‘in my weakness I am strong.’  </a:t>
            </a:r>
          </a:p>
          <a:p>
            <a:r>
              <a:rPr lang="en-US" sz="2000" dirty="0">
                <a:cs typeface="Calibri" panose="020F0502020204030204"/>
              </a:rPr>
              <a:t>None of us is perfect – but we often feel that we should be, or feel a failure when we are not.  Christianity teaches us that our weaknesses are part of us and God can use them to do great things.  Imperfection is part of our humanity and we should be proud of it.</a:t>
            </a:r>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4D815C-8BF3-4ECF-A945-A2A7C2983A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B877AA8-AF57-4950-8966-133F52D3DA8F}"/>
              </a:ext>
            </a:extLst>
          </p:cNvPr>
          <p:cNvPicPr>
            <a:picLocks noChangeAspect="1"/>
          </p:cNvPicPr>
          <p:nvPr/>
        </p:nvPicPr>
        <p:blipFill>
          <a:blip r:embed="rId2"/>
          <a:stretch>
            <a:fillRect/>
          </a:stretch>
        </p:blipFill>
        <p:spPr>
          <a:xfrm>
            <a:off x="9421090" y="136525"/>
            <a:ext cx="2286717" cy="1525669"/>
          </a:xfrm>
          <a:prstGeom prst="rect">
            <a:avLst/>
          </a:prstGeom>
        </p:spPr>
      </p:pic>
      <p:pic>
        <p:nvPicPr>
          <p:cNvPr id="7" name="Picture 6">
            <a:extLst>
              <a:ext uri="{FF2B5EF4-FFF2-40B4-BE49-F238E27FC236}">
                <a16:creationId xmlns:a16="http://schemas.microsoft.com/office/drawing/2014/main" id="{151EC4F1-B8E5-4369-94F7-51A1D88E1E9A}"/>
              </a:ext>
            </a:extLst>
          </p:cNvPr>
          <p:cNvPicPr>
            <a:picLocks noChangeAspect="1"/>
          </p:cNvPicPr>
          <p:nvPr/>
        </p:nvPicPr>
        <p:blipFill>
          <a:blip r:embed="rId3"/>
          <a:stretch>
            <a:fillRect/>
          </a:stretch>
        </p:blipFill>
        <p:spPr>
          <a:xfrm>
            <a:off x="6600938" y="234688"/>
            <a:ext cx="2090479" cy="1391475"/>
          </a:xfrm>
          <a:prstGeom prst="rect">
            <a:avLst/>
          </a:prstGeom>
        </p:spPr>
      </p:pic>
      <p:pic>
        <p:nvPicPr>
          <p:cNvPr id="8" name="Picture 7">
            <a:extLst>
              <a:ext uri="{FF2B5EF4-FFF2-40B4-BE49-F238E27FC236}">
                <a16:creationId xmlns:a16="http://schemas.microsoft.com/office/drawing/2014/main" id="{3765F5BB-9178-4971-B80B-D0F349289B1E}"/>
              </a:ext>
            </a:extLst>
          </p:cNvPr>
          <p:cNvPicPr>
            <a:picLocks noChangeAspect="1"/>
          </p:cNvPicPr>
          <p:nvPr/>
        </p:nvPicPr>
        <p:blipFill>
          <a:blip r:embed="rId4"/>
          <a:stretch>
            <a:fillRect/>
          </a:stretch>
        </p:blipFill>
        <p:spPr>
          <a:xfrm>
            <a:off x="502227" y="2080491"/>
            <a:ext cx="3238499" cy="2024062"/>
          </a:xfrm>
          <a:prstGeom prst="rect">
            <a:avLst/>
          </a:prstGeom>
        </p:spPr>
      </p:pic>
      <p:pic>
        <p:nvPicPr>
          <p:cNvPr id="9" name="Picture 8">
            <a:extLst>
              <a:ext uri="{FF2B5EF4-FFF2-40B4-BE49-F238E27FC236}">
                <a16:creationId xmlns:a16="http://schemas.microsoft.com/office/drawing/2014/main" id="{EE7B0491-C01F-4924-9462-5F7436549100}"/>
              </a:ext>
            </a:extLst>
          </p:cNvPr>
          <p:cNvPicPr>
            <a:picLocks noChangeAspect="1"/>
          </p:cNvPicPr>
          <p:nvPr/>
        </p:nvPicPr>
        <p:blipFill>
          <a:blip r:embed="rId5"/>
          <a:stretch>
            <a:fillRect/>
          </a:stretch>
        </p:blipFill>
        <p:spPr>
          <a:xfrm>
            <a:off x="328078" y="4353370"/>
            <a:ext cx="3524363" cy="2368105"/>
          </a:xfrm>
          <a:prstGeom prst="rect">
            <a:avLst/>
          </a:prstGeom>
        </p:spPr>
      </p:pic>
      <p:pic>
        <p:nvPicPr>
          <p:cNvPr id="10" name="Picture 9">
            <a:extLst>
              <a:ext uri="{FF2B5EF4-FFF2-40B4-BE49-F238E27FC236}">
                <a16:creationId xmlns:a16="http://schemas.microsoft.com/office/drawing/2014/main" id="{114DB848-DDCF-4888-AA5E-6B97CF16D13E}"/>
              </a:ext>
            </a:extLst>
          </p:cNvPr>
          <p:cNvPicPr>
            <a:picLocks noChangeAspect="1"/>
          </p:cNvPicPr>
          <p:nvPr/>
        </p:nvPicPr>
        <p:blipFill>
          <a:blip r:embed="rId6"/>
          <a:stretch>
            <a:fillRect/>
          </a:stretch>
        </p:blipFill>
        <p:spPr>
          <a:xfrm>
            <a:off x="3282595" y="248893"/>
            <a:ext cx="2475193" cy="1392296"/>
          </a:xfrm>
          <a:prstGeom prst="rect">
            <a:avLst/>
          </a:prstGeom>
        </p:spPr>
      </p:pic>
    </p:spTree>
    <p:extLst>
      <p:ext uri="{BB962C8B-B14F-4D97-AF65-F5344CB8AC3E}">
        <p14:creationId xmlns:p14="http://schemas.microsoft.com/office/powerpoint/2010/main" val="122044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Tuesday                  God's Word</a:t>
            </a:r>
          </a:p>
        </p:txBody>
      </p:sp>
      <p:sp>
        <p:nvSpPr>
          <p:cNvPr id="26"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fontScale="92500" lnSpcReduction="10000"/>
          </a:bodyPr>
          <a:lstStyle/>
          <a:p>
            <a:r>
              <a:rPr lang="en-GB" sz="2000" b="1" dirty="0"/>
              <a:t>2 Corinthians 12:7-10</a:t>
            </a:r>
            <a:endParaRPr lang="en-GB" sz="2000" b="0" dirty="0"/>
          </a:p>
          <a:p>
            <a:pPr marR="10000"/>
            <a:r>
              <a:rPr lang="en-GB" sz="2000" b="0" dirty="0"/>
              <a:t>St Paul writes:</a:t>
            </a:r>
          </a:p>
          <a:p>
            <a:pPr marR="10000"/>
            <a:r>
              <a:rPr lang="en-GB" sz="2000" dirty="0"/>
              <a:t>I was given a thorn in the flesh, an angel of Satan to beat me and stop me from getting too proud! About this thing, I have pleaded with the Lord three times for it to leave me, but he has said, ‘My grace is enough for you: my power is at its best in weakness.’ So I shall be very happy to make my weaknesses my special boast so that the power of Christ may stay over me, and that is why I am quite content with my weaknesses, and with insults, hardships, persecutions, and the agonies I go through for Christ’s sake. For it is when I am weak that I am strong.</a:t>
            </a:r>
          </a:p>
          <a:p>
            <a:pPr marR="10000"/>
            <a:endParaRPr lang="en-GB" sz="2000" dirty="0"/>
          </a:p>
          <a:p>
            <a:r>
              <a:rPr lang="en-US" sz="2000" dirty="0"/>
              <a:t>The word of the Lord</a:t>
            </a:r>
            <a:br>
              <a:rPr lang="en-US" sz="2000" dirty="0"/>
            </a:br>
            <a:r>
              <a:rPr lang="en-US" sz="2000" i="1" dirty="0"/>
              <a:t>We all respond:</a:t>
            </a:r>
            <a:r>
              <a:rPr lang="en-US" sz="2000" dirty="0"/>
              <a:t> </a:t>
            </a:r>
            <a:r>
              <a:rPr lang="en-US" sz="2000" b="1" dirty="0"/>
              <a:t>Thanks be to God</a:t>
            </a:r>
            <a:endParaRPr lang="en-US" sz="2000" b="1" dirty="0">
              <a:cs typeface="Calibri" panose="020F0502020204030204"/>
            </a:endParaRPr>
          </a:p>
          <a:p>
            <a:pPr indent="-228600">
              <a:buFont typeface="Arial" panose="020B0604020202020204" pitchFamily="34" charset="0"/>
              <a:buChar char="•"/>
            </a:pPr>
            <a:endParaRPr lang="en-US" sz="22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4D815C-8BF3-4ECF-A945-A2A7C2983AF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971F5D1-2B9A-48A4-9FAF-63E6D77D9DF9}"/>
              </a:ext>
            </a:extLst>
          </p:cNvPr>
          <p:cNvSpPr txBox="1"/>
          <p:nvPr/>
        </p:nvSpPr>
        <p:spPr>
          <a:xfrm>
            <a:off x="857839" y="2837547"/>
            <a:ext cx="2922309" cy="3139321"/>
          </a:xfrm>
          <a:prstGeom prst="rect">
            <a:avLst/>
          </a:prstGeom>
          <a:solidFill>
            <a:schemeClr val="accent2">
              <a:lumMod val="60000"/>
              <a:lumOff val="40000"/>
            </a:schemeClr>
          </a:solidFill>
        </p:spPr>
        <p:txBody>
          <a:bodyPr wrap="square" rtlCol="0">
            <a:spAutoFit/>
          </a:bodyPr>
          <a:lstStyle/>
          <a:p>
            <a:r>
              <a:rPr lang="en-GB" b="1" dirty="0"/>
              <a:t>To think about:</a:t>
            </a:r>
          </a:p>
          <a:p>
            <a:endParaRPr lang="en-GB" dirty="0"/>
          </a:p>
          <a:p>
            <a:r>
              <a:rPr lang="en-GB" dirty="0"/>
              <a:t>What do you think St Paul’s weakness was that he is writing about?</a:t>
            </a:r>
          </a:p>
          <a:p>
            <a:endParaRPr lang="en-GB" dirty="0"/>
          </a:p>
          <a:p>
            <a:r>
              <a:rPr lang="en-GB" dirty="0"/>
              <a:t>How do you feel about not being perfect?</a:t>
            </a:r>
          </a:p>
          <a:p>
            <a:endParaRPr lang="en-GB" dirty="0"/>
          </a:p>
          <a:p>
            <a:endParaRPr lang="en-GB" dirty="0"/>
          </a:p>
          <a:p>
            <a:endParaRPr lang="en-GB" dirty="0"/>
          </a:p>
        </p:txBody>
      </p:sp>
    </p:spTree>
    <p:extLst>
      <p:ext uri="{BB962C8B-B14F-4D97-AF65-F5344CB8AC3E}">
        <p14:creationId xmlns:p14="http://schemas.microsoft.com/office/powerpoint/2010/main" val="17675280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A742F3-D2BE-4CC5-9066-2DB838FE2FFD}">
  <ds:schemaRefs>
    <ds:schemaRef ds:uri="http://schemas.microsoft.com/office/2006/metadata/properties"/>
    <ds:schemaRef ds:uri="http://schemas.microsoft.com/office/2006/documentManagement/types"/>
    <ds:schemaRef ds:uri="http://purl.org/dc/elements/1.1/"/>
    <ds:schemaRef ds:uri="71af3243-3dd4-4a8d-8c0d-dd76da1f02a5"/>
    <ds:schemaRef ds:uri="http://www.w3.org/XML/1998/namespace"/>
    <ds:schemaRef ds:uri="http://schemas.openxmlformats.org/package/2006/metadata/core-properties"/>
    <ds:schemaRef ds:uri="http://purl.org/dc/dcmitype/"/>
    <ds:schemaRef ds:uri="http://purl.org/dc/terms/"/>
    <ds:schemaRef ds:uri="http://schemas.microsoft.com/office/infopath/2007/PartnerControls"/>
    <ds:schemaRef ds:uri="230e9df3-be65-4c73-a93b-d1236ebd677e"/>
    <ds:schemaRef ds:uri="16c05727-aa75-4e4a-9b5f-8a80a1165891"/>
    <ds:schemaRef ds:uri="http://schemas.microsoft.com/sharepoint/v3"/>
  </ds:schemaRefs>
</ds:datastoreItem>
</file>

<file path=customXml/itemProps2.xml><?xml version="1.0" encoding="utf-8"?>
<ds:datastoreItem xmlns:ds="http://schemas.openxmlformats.org/officeDocument/2006/customXml" ds:itemID="{959152A6-D9F2-46C7-B217-D613495E7AFF}">
  <ds:schemaRefs>
    <ds:schemaRef ds:uri="http://schemas.microsoft.com/sharepoint/v3/contenttype/forms"/>
  </ds:schemaRefs>
</ds:datastoreItem>
</file>

<file path=customXml/itemProps3.xml><?xml version="1.0" encoding="utf-8"?>
<ds:datastoreItem xmlns:ds="http://schemas.openxmlformats.org/officeDocument/2006/customXml" ds:itemID="{AD1F2201-AEB8-4954-A8CB-3AC4242CC73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163</TotalTime>
  <Words>2335</Words>
  <Application>Microsoft Office PowerPoint</Application>
  <PresentationFormat>Widescreen</PresentationFormat>
  <Paragraphs>229</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Arial</vt:lpstr>
      <vt:lpstr>Avenir Next LT Pro</vt:lpstr>
      <vt:lpstr>Calibri</vt:lpstr>
      <vt:lpstr>Calibri Light</vt:lpstr>
      <vt:lpstr>system-ui</vt:lpstr>
      <vt:lpstr>Office Theme</vt:lpstr>
      <vt:lpstr>Daily prayer </vt:lpstr>
      <vt:lpstr>Monday Notices</vt:lpstr>
      <vt:lpstr>Music clubs</vt:lpstr>
      <vt:lpstr>Monday  Catholic Education</vt:lpstr>
      <vt:lpstr>Monday                  God's Word</vt:lpstr>
      <vt:lpstr>Monday  Let us pray</vt:lpstr>
      <vt:lpstr>Tuesday Notices</vt:lpstr>
      <vt:lpstr>Tuesday –  To think about  </vt:lpstr>
      <vt:lpstr>Tuesday                  God's Word</vt:lpstr>
      <vt:lpstr>Tuesday  Let us pray</vt:lpstr>
      <vt:lpstr>Wednesday Notices</vt:lpstr>
      <vt:lpstr>Wednesday  God our Refuge  </vt:lpstr>
      <vt:lpstr>Wednesday God's Word</vt:lpstr>
      <vt:lpstr>Wednesday    Let us pray</vt:lpstr>
      <vt:lpstr>THursday Notices</vt:lpstr>
      <vt:lpstr>Thursday  The joy of being God's creature</vt:lpstr>
      <vt:lpstr>Thursday                Let us pray</vt:lpstr>
      <vt:lpstr>Friday Notices</vt:lpstr>
      <vt:lpstr>CHESS CLUB STARTS on MONDAY</vt:lpstr>
      <vt:lpstr>CHESS CLUB STARTS on MONDAY</vt:lpstr>
      <vt:lpstr>Friday               God's Word</vt:lpstr>
      <vt:lpstr>Friday                Praying with 8 Clare</vt:lpstr>
      <vt:lpstr>Friday               Let us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Guidi, Clare</dc:creator>
  <cp:lastModifiedBy>Guidi, Clare</cp:lastModifiedBy>
  <cp:revision>559</cp:revision>
  <dcterms:created xsi:type="dcterms:W3CDTF">2023-09-03T14:57:50Z</dcterms:created>
  <dcterms:modified xsi:type="dcterms:W3CDTF">2024-09-13T06:54:50Z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